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00" d="100"/>
          <a:sy n="100"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A24E46-2476-4657-81B5-6A38B71EA8C7}"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C9571-4D0E-4B88-ABB7-4B4EA5D361EA}" type="slidenum">
              <a:rPr lang="en-US" smtClean="0"/>
              <a:t>‹#›</a:t>
            </a:fld>
            <a:endParaRPr lang="en-US"/>
          </a:p>
        </p:txBody>
      </p:sp>
    </p:spTree>
    <p:extLst>
      <p:ext uri="{BB962C8B-B14F-4D97-AF65-F5344CB8AC3E}">
        <p14:creationId xmlns:p14="http://schemas.microsoft.com/office/powerpoint/2010/main" val="996086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A24E46-2476-4657-81B5-6A38B71EA8C7}"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C9571-4D0E-4B88-ABB7-4B4EA5D361EA}" type="slidenum">
              <a:rPr lang="en-US" smtClean="0"/>
              <a:t>‹#›</a:t>
            </a:fld>
            <a:endParaRPr lang="en-US"/>
          </a:p>
        </p:txBody>
      </p:sp>
    </p:spTree>
    <p:extLst>
      <p:ext uri="{BB962C8B-B14F-4D97-AF65-F5344CB8AC3E}">
        <p14:creationId xmlns:p14="http://schemas.microsoft.com/office/powerpoint/2010/main" val="4117386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A24E46-2476-4657-81B5-6A38B71EA8C7}"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C9571-4D0E-4B88-ABB7-4B4EA5D361EA}" type="slidenum">
              <a:rPr lang="en-US" smtClean="0"/>
              <a:t>‹#›</a:t>
            </a:fld>
            <a:endParaRPr lang="en-US"/>
          </a:p>
        </p:txBody>
      </p:sp>
    </p:spTree>
    <p:extLst>
      <p:ext uri="{BB962C8B-B14F-4D97-AF65-F5344CB8AC3E}">
        <p14:creationId xmlns:p14="http://schemas.microsoft.com/office/powerpoint/2010/main" val="1688686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A24E46-2476-4657-81B5-6A38B71EA8C7}"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C9571-4D0E-4B88-ABB7-4B4EA5D361EA}" type="slidenum">
              <a:rPr lang="en-US" smtClean="0"/>
              <a:t>‹#›</a:t>
            </a:fld>
            <a:endParaRPr lang="en-US"/>
          </a:p>
        </p:txBody>
      </p:sp>
    </p:spTree>
    <p:extLst>
      <p:ext uri="{BB962C8B-B14F-4D97-AF65-F5344CB8AC3E}">
        <p14:creationId xmlns:p14="http://schemas.microsoft.com/office/powerpoint/2010/main" val="2983039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CA24E46-2476-4657-81B5-6A38B71EA8C7}"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C9571-4D0E-4B88-ABB7-4B4EA5D361EA}" type="slidenum">
              <a:rPr lang="en-US" smtClean="0"/>
              <a:t>‹#›</a:t>
            </a:fld>
            <a:endParaRPr lang="en-US"/>
          </a:p>
        </p:txBody>
      </p:sp>
    </p:spTree>
    <p:extLst>
      <p:ext uri="{BB962C8B-B14F-4D97-AF65-F5344CB8AC3E}">
        <p14:creationId xmlns:p14="http://schemas.microsoft.com/office/powerpoint/2010/main" val="3346554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A24E46-2476-4657-81B5-6A38B71EA8C7}"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AC9571-4D0E-4B88-ABB7-4B4EA5D361EA}" type="slidenum">
              <a:rPr lang="en-US" smtClean="0"/>
              <a:t>‹#›</a:t>
            </a:fld>
            <a:endParaRPr lang="en-US"/>
          </a:p>
        </p:txBody>
      </p:sp>
    </p:spTree>
    <p:extLst>
      <p:ext uri="{BB962C8B-B14F-4D97-AF65-F5344CB8AC3E}">
        <p14:creationId xmlns:p14="http://schemas.microsoft.com/office/powerpoint/2010/main" val="2178050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A24E46-2476-4657-81B5-6A38B71EA8C7}"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AC9571-4D0E-4B88-ABB7-4B4EA5D361EA}" type="slidenum">
              <a:rPr lang="en-US" smtClean="0"/>
              <a:t>‹#›</a:t>
            </a:fld>
            <a:endParaRPr lang="en-US"/>
          </a:p>
        </p:txBody>
      </p:sp>
    </p:spTree>
    <p:extLst>
      <p:ext uri="{BB962C8B-B14F-4D97-AF65-F5344CB8AC3E}">
        <p14:creationId xmlns:p14="http://schemas.microsoft.com/office/powerpoint/2010/main" val="4288850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A24E46-2476-4657-81B5-6A38B71EA8C7}"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AC9571-4D0E-4B88-ABB7-4B4EA5D361EA}" type="slidenum">
              <a:rPr lang="en-US" smtClean="0"/>
              <a:t>‹#›</a:t>
            </a:fld>
            <a:endParaRPr lang="en-US"/>
          </a:p>
        </p:txBody>
      </p:sp>
    </p:spTree>
    <p:extLst>
      <p:ext uri="{BB962C8B-B14F-4D97-AF65-F5344CB8AC3E}">
        <p14:creationId xmlns:p14="http://schemas.microsoft.com/office/powerpoint/2010/main" val="1033752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24E46-2476-4657-81B5-6A38B71EA8C7}"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AC9571-4D0E-4B88-ABB7-4B4EA5D361EA}" type="slidenum">
              <a:rPr lang="en-US" smtClean="0"/>
              <a:t>‹#›</a:t>
            </a:fld>
            <a:endParaRPr lang="en-US"/>
          </a:p>
        </p:txBody>
      </p:sp>
    </p:spTree>
    <p:extLst>
      <p:ext uri="{BB962C8B-B14F-4D97-AF65-F5344CB8AC3E}">
        <p14:creationId xmlns:p14="http://schemas.microsoft.com/office/powerpoint/2010/main" val="2321570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CA24E46-2476-4657-81B5-6A38B71EA8C7}"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AC9571-4D0E-4B88-ABB7-4B4EA5D361EA}" type="slidenum">
              <a:rPr lang="en-US" smtClean="0"/>
              <a:t>‹#›</a:t>
            </a:fld>
            <a:endParaRPr lang="en-US"/>
          </a:p>
        </p:txBody>
      </p:sp>
    </p:spTree>
    <p:extLst>
      <p:ext uri="{BB962C8B-B14F-4D97-AF65-F5344CB8AC3E}">
        <p14:creationId xmlns:p14="http://schemas.microsoft.com/office/powerpoint/2010/main" val="53572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CA24E46-2476-4657-81B5-6A38B71EA8C7}"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AC9571-4D0E-4B88-ABB7-4B4EA5D361EA}" type="slidenum">
              <a:rPr lang="en-US" smtClean="0"/>
              <a:t>‹#›</a:t>
            </a:fld>
            <a:endParaRPr lang="en-US"/>
          </a:p>
        </p:txBody>
      </p:sp>
    </p:spTree>
    <p:extLst>
      <p:ext uri="{BB962C8B-B14F-4D97-AF65-F5344CB8AC3E}">
        <p14:creationId xmlns:p14="http://schemas.microsoft.com/office/powerpoint/2010/main" val="2784945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A24E46-2476-4657-81B5-6A38B71EA8C7}"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AC9571-4D0E-4B88-ABB7-4B4EA5D361EA}" type="slidenum">
              <a:rPr lang="en-US" smtClean="0"/>
              <a:t>‹#›</a:t>
            </a:fld>
            <a:endParaRPr lang="en-US"/>
          </a:p>
        </p:txBody>
      </p:sp>
    </p:spTree>
    <p:extLst>
      <p:ext uri="{BB962C8B-B14F-4D97-AF65-F5344CB8AC3E}">
        <p14:creationId xmlns:p14="http://schemas.microsoft.com/office/powerpoint/2010/main" val="21058678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anose="02020603050405020304" pitchFamily="18" charset="0"/>
                <a:cs typeface="Times New Roman" panose="02020603050405020304" pitchFamily="18" charset="0"/>
              </a:rPr>
              <a:t>Virginia School Counselor Association</a:t>
            </a:r>
            <a:endParaRPr lang="en-US"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310896" y="3602038"/>
            <a:ext cx="11503152" cy="2414714"/>
          </a:xfrm>
        </p:spPr>
        <p:txBody>
          <a:bodyPr>
            <a:noAutofit/>
          </a:bodyPr>
          <a:lstStyle/>
          <a:p>
            <a:r>
              <a:rPr lang="en-US" sz="4000" dirty="0" smtClean="0">
                <a:latin typeface="Times New Roman" panose="02020603050405020304" pitchFamily="18" charset="0"/>
                <a:cs typeface="Times New Roman" panose="02020603050405020304" pitchFamily="18" charset="0"/>
              </a:rPr>
              <a:t>School Counselors Taking the Lead</a:t>
            </a:r>
          </a:p>
          <a:p>
            <a:endParaRPr lang="en-US" sz="4000" dirty="0" smtClean="0">
              <a:latin typeface="Times New Roman" panose="02020603050405020304" pitchFamily="18" charset="0"/>
              <a:cs typeface="Times New Roman" panose="02020603050405020304" pitchFamily="18" charset="0"/>
            </a:endParaRPr>
          </a:p>
          <a:p>
            <a:r>
              <a:rPr lang="en-US" sz="4000" dirty="0" smtClean="0">
                <a:latin typeface="Times New Roman" panose="02020603050405020304" pitchFamily="18" charset="0"/>
                <a:cs typeface="Times New Roman" panose="02020603050405020304" pitchFamily="18" charset="0"/>
              </a:rPr>
              <a:t>Liz Parker, President</a:t>
            </a:r>
          </a:p>
          <a:p>
            <a:r>
              <a:rPr lang="en-US" sz="4000" dirty="0" smtClean="0">
                <a:latin typeface="Times New Roman" panose="02020603050405020304" pitchFamily="18" charset="0"/>
                <a:cs typeface="Times New Roman" panose="02020603050405020304" pitchFamily="18" charset="0"/>
              </a:rPr>
              <a:t>Virginia School Counselor Association</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3536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Student Access to School Counselors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baseline="0" dirty="0" smtClean="0">
                <a:latin typeface="Times New Roman" panose="02020603050405020304" pitchFamily="18" charset="0"/>
                <a:cs typeface="Times New Roman" panose="02020603050405020304" pitchFamily="18" charset="0"/>
              </a:rPr>
              <a:t>VSCA is focused on communicating a clear and simple message to federal and state lawmakers as well as educational leaders this year. </a:t>
            </a:r>
          </a:p>
          <a:p>
            <a:endParaRPr lang="en-US" baseline="0"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Increasing student access to school counselors</a:t>
            </a:r>
            <a:r>
              <a:rPr lang="en-US" b="1" baseline="0" dirty="0" smtClean="0">
                <a:latin typeface="Times New Roman" panose="02020603050405020304" pitchFamily="18" charset="0"/>
                <a:cs typeface="Times New Roman" panose="02020603050405020304" pitchFamily="18" charset="0"/>
              </a:rPr>
              <a:t> </a:t>
            </a:r>
            <a:r>
              <a:rPr lang="en-US" baseline="0" dirty="0" smtClean="0">
                <a:latin typeface="Times New Roman" panose="02020603050405020304" pitchFamily="18" charset="0"/>
                <a:cs typeface="Times New Roman" panose="02020603050405020304" pitchFamily="18" charset="0"/>
              </a:rPr>
              <a:t>&amp; </a:t>
            </a:r>
            <a:r>
              <a:rPr lang="en-US" b="1" baseline="0" dirty="0" smtClean="0">
                <a:latin typeface="Times New Roman" panose="02020603050405020304" pitchFamily="18" charset="0"/>
                <a:cs typeface="Times New Roman" panose="02020603050405020304" pitchFamily="18" charset="0"/>
              </a:rPr>
              <a:t>utilizing school counseling staff appropriately </a:t>
            </a:r>
            <a:r>
              <a:rPr lang="en-US" baseline="0" dirty="0" smtClean="0">
                <a:latin typeface="Times New Roman" panose="02020603050405020304" pitchFamily="18" charset="0"/>
                <a:cs typeface="Times New Roman" panose="02020603050405020304" pitchFamily="18" charset="0"/>
              </a:rPr>
              <a:t>allows students to receive </a:t>
            </a:r>
            <a:r>
              <a:rPr lang="en-US" b="1" baseline="0" dirty="0" smtClean="0">
                <a:latin typeface="Times New Roman" panose="02020603050405020304" pitchFamily="18" charset="0"/>
                <a:cs typeface="Times New Roman" panose="02020603050405020304" pitchFamily="18" charset="0"/>
              </a:rPr>
              <a:t>academic and career development interventions </a:t>
            </a:r>
            <a:r>
              <a:rPr lang="en-US" baseline="0" dirty="0" smtClean="0">
                <a:latin typeface="Times New Roman" panose="02020603050405020304" pitchFamily="18" charset="0"/>
                <a:cs typeface="Times New Roman" panose="02020603050405020304" pitchFamily="18" charset="0"/>
              </a:rPr>
              <a:t>along with </a:t>
            </a:r>
            <a:r>
              <a:rPr lang="en-US" b="1" baseline="0" dirty="0" smtClean="0">
                <a:latin typeface="Times New Roman" panose="02020603050405020304" pitchFamily="18" charset="0"/>
                <a:cs typeface="Times New Roman" panose="02020603050405020304" pitchFamily="18" charset="0"/>
              </a:rPr>
              <a:t>psychosocial counseling and mental/behavioral health supports </a:t>
            </a:r>
            <a:r>
              <a:rPr lang="en-US" baseline="0" dirty="0" smtClean="0">
                <a:latin typeface="Times New Roman" panose="02020603050405020304" pitchFamily="18" charset="0"/>
                <a:cs typeface="Times New Roman" panose="02020603050405020304" pitchFamily="18" charset="0"/>
              </a:rPr>
              <a:t>while ensuring that schools </a:t>
            </a:r>
            <a:r>
              <a:rPr lang="en-US" b="1" baseline="0" dirty="0" smtClean="0">
                <a:latin typeface="Times New Roman" panose="02020603050405020304" pitchFamily="18" charset="0"/>
                <a:cs typeface="Times New Roman" panose="02020603050405020304" pitchFamily="18" charset="0"/>
              </a:rPr>
              <a:t>remain educational (rather than clinical) settings</a:t>
            </a:r>
            <a:r>
              <a:rPr lang="en-US" baseline="0" dirty="0" smtClean="0">
                <a:latin typeface="Times New Roman" panose="02020603050405020304" pitchFamily="18" charset="0"/>
                <a:cs typeface="Times New Roman" panose="02020603050405020304" pitchFamily="18" charset="0"/>
              </a:rPr>
              <a:t>. </a:t>
            </a:r>
          </a:p>
          <a:p>
            <a:pPr marL="0" indent="0">
              <a:buNone/>
            </a:pPr>
            <a:endParaRPr lang="en-US" dirty="0"/>
          </a:p>
        </p:txBody>
      </p:sp>
    </p:spTree>
    <p:extLst>
      <p:ext uri="{BB962C8B-B14F-4D97-AF65-F5344CB8AC3E}">
        <p14:creationId xmlns:p14="http://schemas.microsoft.com/office/powerpoint/2010/main" val="1287276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77291"/>
          </a:xfrm>
        </p:spPr>
        <p:txBody>
          <a:bodyPr>
            <a:normAutofit fontScale="90000"/>
          </a:bodyPr>
          <a:lstStyle/>
          <a:p>
            <a:r>
              <a:rPr lang="en-US" dirty="0" smtClean="0">
                <a:latin typeface="Times New Roman" panose="02020603050405020304" pitchFamily="18" charset="0"/>
                <a:cs typeface="Times New Roman" panose="02020603050405020304" pitchFamily="18" charset="0"/>
              </a:rPr>
              <a:t>Recommendations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6032" y="1426464"/>
            <a:ext cx="11686032" cy="5157216"/>
          </a:xfrm>
        </p:spPr>
        <p:txBody>
          <a:bodyPr>
            <a:normAutofit fontScale="92500" lnSpcReduction="20000"/>
          </a:bodyPr>
          <a:lstStyle/>
          <a:p>
            <a:r>
              <a:rPr lang="en-US" sz="2600" baseline="0" dirty="0" smtClean="0">
                <a:latin typeface="Times New Roman" panose="02020603050405020304" pitchFamily="18" charset="0"/>
                <a:cs typeface="Times New Roman" panose="02020603050405020304" pitchFamily="18" charset="0"/>
              </a:rPr>
              <a:t>VSCA has</a:t>
            </a:r>
            <a:r>
              <a:rPr lang="en-US" sz="2600" dirty="0" smtClean="0">
                <a:latin typeface="Times New Roman" panose="02020603050405020304" pitchFamily="18" charset="0"/>
                <a:cs typeface="Times New Roman" panose="02020603050405020304" pitchFamily="18" charset="0"/>
              </a:rPr>
              <a:t> </a:t>
            </a:r>
            <a:r>
              <a:rPr lang="en-US" sz="2600" baseline="0" dirty="0" smtClean="0">
                <a:latin typeface="Times New Roman" panose="02020603050405020304" pitchFamily="18" charset="0"/>
                <a:cs typeface="Times New Roman" panose="02020603050405020304" pitchFamily="18" charset="0"/>
              </a:rPr>
              <a:t>made </a:t>
            </a:r>
            <a:r>
              <a:rPr lang="en-US" sz="2600" dirty="0" smtClean="0">
                <a:latin typeface="Times New Roman" panose="02020603050405020304" pitchFamily="18" charset="0"/>
                <a:cs typeface="Times New Roman" panose="02020603050405020304" pitchFamily="18" charset="0"/>
              </a:rPr>
              <a:t>two very specific asks of state lawmakers</a:t>
            </a:r>
            <a:r>
              <a:rPr lang="en-US" sz="2600" baseline="0" dirty="0" smtClean="0">
                <a:latin typeface="Times New Roman" panose="02020603050405020304" pitchFamily="18" charset="0"/>
                <a:cs typeface="Times New Roman" panose="02020603050405020304" pitchFamily="18" charset="0"/>
              </a:rPr>
              <a:t> and will continues to work with members of the General Assembly to prepare for the upcoming legislative session with these two recommendations in mind. </a:t>
            </a:r>
          </a:p>
          <a:p>
            <a:endParaRPr lang="en-US" sz="2600" baseline="0" dirty="0" smtClean="0">
              <a:latin typeface="Times New Roman" panose="02020603050405020304" pitchFamily="18" charset="0"/>
              <a:cs typeface="Times New Roman" panose="02020603050405020304" pitchFamily="18" charset="0"/>
            </a:endParaRPr>
          </a:p>
          <a:p>
            <a:r>
              <a:rPr lang="en-US" sz="2600" dirty="0" smtClean="0">
                <a:latin typeface="Times New Roman" panose="02020603050405020304" pitchFamily="18" charset="0"/>
                <a:cs typeface="Times New Roman" panose="02020603050405020304" pitchFamily="18" charset="0"/>
              </a:rPr>
              <a:t>Specifically,</a:t>
            </a:r>
            <a:r>
              <a:rPr lang="en-US" sz="2600" baseline="0" dirty="0" smtClean="0">
                <a:latin typeface="Times New Roman" panose="02020603050405020304" pitchFamily="18" charset="0"/>
                <a:cs typeface="Times New Roman" panose="02020603050405020304" pitchFamily="18" charset="0"/>
              </a:rPr>
              <a:t> we ask the GA to adopt proposals by the VBOE to amend VA SOQ’s and establish higher staffing standards for school counselors as indicated in the slide. </a:t>
            </a:r>
          </a:p>
          <a:p>
            <a:pPr marL="631908" lvl="1" indent="-174708">
              <a:lnSpc>
                <a:spcPct val="100000"/>
              </a:lnSpc>
              <a:spcBef>
                <a:spcPts val="0"/>
              </a:spcBef>
              <a:defRPr/>
            </a:pPr>
            <a:r>
              <a:rPr lang="en-US" sz="2600" dirty="0">
                <a:latin typeface="Times New Roman" panose="02020603050405020304" pitchFamily="18" charset="0"/>
                <a:cs typeface="Times New Roman" panose="02020603050405020304" pitchFamily="18" charset="0"/>
              </a:rPr>
              <a:t>Both the American School Counselor Association and Virginia’s Board of Education recommend a 1:250 school counselor-to-student ratio, and the impact of such a ratio is widely addressed in research and studies and supported by empirical evidence. </a:t>
            </a:r>
            <a:r>
              <a:rPr lang="en-US" sz="2600" i="1" dirty="0">
                <a:latin typeface="Times New Roman" panose="02020603050405020304" pitchFamily="18" charset="0"/>
                <a:cs typeface="Times New Roman" panose="02020603050405020304" pitchFamily="18" charset="0"/>
              </a:rPr>
              <a:t>Virginia’s Board of Education reviewed the current Standards of Quality and presented this proposed revision to the Governor and General Assembly in 2017.</a:t>
            </a:r>
            <a:endParaRPr lang="en-US" sz="2600" dirty="0">
              <a:latin typeface="Times New Roman" panose="02020603050405020304" pitchFamily="18" charset="0"/>
              <a:cs typeface="Times New Roman" panose="02020603050405020304" pitchFamily="18" charset="0"/>
            </a:endParaRPr>
          </a:p>
          <a:p>
            <a:pPr marL="631908" lvl="1" indent="-174708"/>
            <a:r>
              <a:rPr lang="en-US" sz="2600" baseline="0" dirty="0" smtClean="0">
                <a:latin typeface="Times New Roman" panose="02020603050405020304" pitchFamily="18" charset="0"/>
                <a:cs typeface="Times New Roman" panose="02020603050405020304" pitchFamily="18" charset="0"/>
              </a:rPr>
              <a:t>A recently released report by The Commonwealth Institute for Fiscal Analysis and the Legal Aide Justice Center found that staffing in VA’s schools falls far short of recommended benchmarks for school counselors. The number of school counselors has decreased significantly over the past decade and school counselor caseloads have increased nearly 30% on average, while for some that increase is significantly higher (2007-2008=300, 2015-2016=385). </a:t>
            </a:r>
          </a:p>
          <a:p>
            <a:endParaRPr lang="en-US" dirty="0" smtClean="0"/>
          </a:p>
          <a:p>
            <a:endParaRPr lang="en-US" dirty="0"/>
          </a:p>
        </p:txBody>
      </p:sp>
    </p:spTree>
    <p:extLst>
      <p:ext uri="{BB962C8B-B14F-4D97-AF65-F5344CB8AC3E}">
        <p14:creationId xmlns:p14="http://schemas.microsoft.com/office/powerpoint/2010/main" val="358468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32155"/>
          </a:xfrm>
        </p:spPr>
        <p:txBody>
          <a:bodyPr/>
          <a:lstStyle/>
          <a:p>
            <a:r>
              <a:rPr lang="en-US" dirty="0" smtClean="0">
                <a:latin typeface="Times New Roman" panose="02020603050405020304" pitchFamily="18" charset="0"/>
                <a:cs typeface="Times New Roman" panose="02020603050405020304" pitchFamily="18" charset="0"/>
              </a:rPr>
              <a:t>Recommendations, continued</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6032" y="1097280"/>
            <a:ext cx="11686032" cy="5486400"/>
          </a:xfrm>
        </p:spPr>
        <p:txBody>
          <a:bodyPr>
            <a:normAutofit fontScale="92500" lnSpcReduction="20000"/>
          </a:bodyPr>
          <a:lstStyle/>
          <a:p>
            <a:endParaRPr lang="en-US" dirty="0" smtClean="0"/>
          </a:p>
          <a:p>
            <a:pPr marL="0" indent="0" defTabSz="931774">
              <a:buNone/>
              <a:defRPr/>
            </a:pPr>
            <a:r>
              <a:rPr lang="en-US" sz="2600" dirty="0"/>
              <a:t>Additionally, </a:t>
            </a:r>
            <a:r>
              <a:rPr lang="en-US" sz="2600" b="1" dirty="0"/>
              <a:t>VSCA asks for a revision to the Standards of Accreditation that increase the percentage of time a school counselor is required to spend counseling students to 80% and clearly defines these as the delivery of direct counseling services to students. </a:t>
            </a:r>
          </a:p>
          <a:p>
            <a:pPr marL="631908" lvl="1" indent="-174708" defTabSz="931774">
              <a:defRPr/>
            </a:pPr>
            <a:r>
              <a:rPr lang="en-US" sz="2600" dirty="0"/>
              <a:t>Alarmingly, language in the current SOA requires that school counselors spend only a little more than half of their time counseling students (60%), which directly impedes student access to counseling services. </a:t>
            </a:r>
          </a:p>
          <a:p>
            <a:pPr marL="631908" lvl="1" indent="-174708" defTabSz="931774">
              <a:defRPr/>
            </a:pPr>
            <a:r>
              <a:rPr lang="en-US" sz="2600" dirty="0"/>
              <a:t>Of equal importance is the lack of a clearly defined role of the school counselor that emphasizes direct service to students. Without this, the role of the school counselor is often misunderstood or not properly recognized by local school divisions or school administrators, who often assign counselors administrative duties such as test coordination, scheduling, supervising classrooms or common areas, data entry, cafeteria and bus duty, etc. </a:t>
            </a:r>
          </a:p>
          <a:p>
            <a:pPr marL="0" indent="0" defTabSz="931774">
              <a:buNone/>
              <a:defRPr/>
            </a:pPr>
            <a:endParaRPr lang="en-US" sz="2600" dirty="0"/>
          </a:p>
          <a:p>
            <a:pPr marL="0" indent="0" defTabSz="931774">
              <a:buNone/>
              <a:defRPr/>
            </a:pPr>
            <a:r>
              <a:rPr lang="en-US" sz="2600" dirty="0"/>
              <a:t>With these two changes, we believe that Virginia’s school counselors could use their extensive training to best support the academic and career development, and social/emotional and mental health of all students. VSCA is shouting this message from the </a:t>
            </a:r>
            <a:r>
              <a:rPr lang="en-US" sz="2600" dirty="0" smtClean="0"/>
              <a:t>rooftops.</a:t>
            </a:r>
            <a:endParaRPr lang="en-US" sz="2600" dirty="0"/>
          </a:p>
          <a:p>
            <a:endParaRPr lang="en-US" dirty="0"/>
          </a:p>
        </p:txBody>
      </p:sp>
    </p:spTree>
    <p:extLst>
      <p:ext uri="{BB962C8B-B14F-4D97-AF65-F5344CB8AC3E}">
        <p14:creationId xmlns:p14="http://schemas.microsoft.com/office/powerpoint/2010/main" val="340400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We are Making Progress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12064" y="1825624"/>
            <a:ext cx="11192256" cy="4648327"/>
          </a:xfrm>
        </p:spPr>
        <p:txBody>
          <a:bodyPr>
            <a:normAutofit/>
          </a:bodyPr>
          <a:lstStyle/>
          <a:p>
            <a:r>
              <a:rPr lang="en-US" dirty="0" smtClean="0">
                <a:latin typeface="Times New Roman" panose="02020603050405020304" pitchFamily="18" charset="0"/>
                <a:cs typeface="Times New Roman" panose="02020603050405020304" pitchFamily="18" charset="0"/>
              </a:rPr>
              <a:t>And this</a:t>
            </a:r>
            <a:r>
              <a:rPr lang="en-US" baseline="0" dirty="0" smtClean="0">
                <a:latin typeface="Times New Roman" panose="02020603050405020304" pitchFamily="18" charset="0"/>
                <a:cs typeface="Times New Roman" panose="02020603050405020304" pitchFamily="18" charset="0"/>
              </a:rPr>
              <a:t> year, people are listening! We have made significant progress in inserting school counseling into the many different conversations going on about education and school safety. We look forward to continuing to work collaboratively with the VDOE and state lawmakers to simply </a:t>
            </a:r>
            <a:r>
              <a:rPr lang="en-US" b="1" baseline="0" dirty="0" smtClean="0">
                <a:latin typeface="Times New Roman" panose="02020603050405020304" pitchFamily="18" charset="0"/>
                <a:cs typeface="Times New Roman" panose="02020603050405020304" pitchFamily="18" charset="0"/>
              </a:rPr>
              <a:t>increase student access to school counseling services. </a:t>
            </a:r>
          </a:p>
          <a:p>
            <a:endParaRPr lang="en-US" b="1" baseline="0" dirty="0" smtClean="0">
              <a:latin typeface="Times New Roman" panose="02020603050405020304" pitchFamily="18" charset="0"/>
              <a:cs typeface="Times New Roman" panose="02020603050405020304" pitchFamily="18" charset="0"/>
            </a:endParaRPr>
          </a:p>
          <a:p>
            <a:r>
              <a:rPr lang="en-US" b="0" baseline="0" dirty="0" smtClean="0">
                <a:latin typeface="Times New Roman" panose="02020603050405020304" pitchFamily="18" charset="0"/>
                <a:cs typeface="Times New Roman" panose="02020603050405020304" pitchFamily="18" charset="0"/>
              </a:rPr>
              <a:t>VSCA is thrilled to be a part of the important work happening here today. We believe that, together, we can continue to strengthen the voice of school counselor and provide students with the academic, career, and social/emotional support they need to experience success in school and in life.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0501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a:t>
            </a:r>
            <a:endParaRPr lang="en-US" dirty="0"/>
          </a:p>
        </p:txBody>
      </p:sp>
    </p:spTree>
    <p:extLst>
      <p:ext uri="{BB962C8B-B14F-4D97-AF65-F5344CB8AC3E}">
        <p14:creationId xmlns:p14="http://schemas.microsoft.com/office/powerpoint/2010/main" val="3526453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Virginia School Counselor </a:t>
            </a:r>
            <a:r>
              <a:rPr lang="en-US" dirty="0" smtClean="0"/>
              <a:t>Association, Past and Present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aseline="0" dirty="0" smtClean="0"/>
              <a:t>VSCA was founded 56 years ago and today, we have over 1,400 members throughout the state of VA (800 of which will be joining us in Hampton tomorrow for our largest annual conference to date!). We actively work with VA’s school counselors with a clear focus in mind: To Educate, Advocate, Collaborate and Empower.  </a:t>
            </a:r>
          </a:p>
          <a:p>
            <a:endParaRPr lang="en-US" baseline="0" dirty="0" smtClean="0"/>
          </a:p>
          <a:p>
            <a:pPr marL="0" indent="0">
              <a:buNone/>
            </a:pPr>
            <a:r>
              <a:rPr lang="en-US" baseline="0" dirty="0" smtClean="0"/>
              <a:t>Most recently, VSCA’s voice has been heard across the Commonwealth, as we have been working hand-in-hand with federal and state lawmakers, as well as educational leaders like yourselves, to communicate how schools counselors can directly impact student achievement, close achievement gaps, promote college and career readiness, and create safe, healthy, inclusive, and secure school environments. </a:t>
            </a:r>
          </a:p>
          <a:p>
            <a:endParaRPr lang="en-US" dirty="0"/>
          </a:p>
        </p:txBody>
      </p:sp>
    </p:spTree>
    <p:extLst>
      <p:ext uri="{BB962C8B-B14F-4D97-AF65-F5344CB8AC3E}">
        <p14:creationId xmlns:p14="http://schemas.microsoft.com/office/powerpoint/2010/main" val="2363517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 Counselor, Not “Guidance Counselor”</a:t>
            </a:r>
            <a:endParaRPr lang="en-US" dirty="0"/>
          </a:p>
        </p:txBody>
      </p:sp>
      <p:sp>
        <p:nvSpPr>
          <p:cNvPr id="3" name="Content Placeholder 2"/>
          <p:cNvSpPr>
            <a:spLocks noGrp="1"/>
          </p:cNvSpPr>
          <p:nvPr>
            <p:ph idx="1"/>
          </p:nvPr>
        </p:nvSpPr>
        <p:spPr/>
        <p:txBody>
          <a:bodyPr/>
          <a:lstStyle/>
          <a:p>
            <a:pPr marL="0" indent="0">
              <a:buNone/>
            </a:pPr>
            <a:r>
              <a:rPr lang="en-US" baseline="0" dirty="0" smtClean="0"/>
              <a:t>The Virginia School Counselor Association continues to address why the use of the term “school counselor” over “guidance counselor” is critically important. While many of our legislatures and state leaders have had their own personal experiences with guidance counselors, we know the profession has drastically evolved in recent decades and the role of the school counselors has expanded in regards to education, training, and psycho-social and mental</a:t>
            </a:r>
            <a:r>
              <a:rPr lang="en-US" dirty="0" smtClean="0"/>
              <a:t> </a:t>
            </a:r>
            <a:r>
              <a:rPr lang="en-US" baseline="0" dirty="0" smtClean="0"/>
              <a:t>and behavioral health services available to students. </a:t>
            </a:r>
            <a:endParaRPr lang="en-US" dirty="0" smtClean="0"/>
          </a:p>
          <a:p>
            <a:endParaRPr lang="en-US" dirty="0"/>
          </a:p>
        </p:txBody>
      </p:sp>
    </p:spTree>
    <p:extLst>
      <p:ext uri="{BB962C8B-B14F-4D97-AF65-F5344CB8AC3E}">
        <p14:creationId xmlns:p14="http://schemas.microsoft.com/office/powerpoint/2010/main" val="2487088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It’s More Than a Name Change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19456" y="1536192"/>
            <a:ext cx="11612880" cy="5102352"/>
          </a:xfrm>
        </p:spPr>
        <p:txBody>
          <a:bodyPr>
            <a:normAutofit fontScale="85000" lnSpcReduction="20000"/>
          </a:bodyPr>
          <a:lstStyle/>
          <a:p>
            <a:r>
              <a:rPr lang="en-US" baseline="0" dirty="0" smtClean="0">
                <a:latin typeface="Times New Roman" panose="02020603050405020304" pitchFamily="18" charset="0"/>
                <a:cs typeface="Times New Roman" panose="02020603050405020304" pitchFamily="18" charset="0"/>
              </a:rPr>
              <a:t>VSCA is working to make sure that lawmakers and state leaders understand the amount of professional preparation and clinical experience now required to be a school counselor in the state of VA. </a:t>
            </a:r>
          </a:p>
          <a:p>
            <a:endParaRPr lang="en-US" baseline="0" dirty="0" smtClean="0">
              <a:latin typeface="Times New Roman" panose="02020603050405020304" pitchFamily="18" charset="0"/>
              <a:cs typeface="Times New Roman" panose="02020603050405020304" pitchFamily="18" charset="0"/>
            </a:endParaRPr>
          </a:p>
          <a:p>
            <a:r>
              <a:rPr lang="en-US" baseline="0" dirty="0" smtClean="0">
                <a:latin typeface="Times New Roman" panose="02020603050405020304" pitchFamily="18" charset="0"/>
                <a:cs typeface="Times New Roman" panose="02020603050405020304" pitchFamily="18" charset="0"/>
              </a:rPr>
              <a:t>We are clearly communicating that Virginia’s School Counselors hold a Master’s Degree or higher in Counseling</a:t>
            </a:r>
          </a:p>
          <a:p>
            <a:endParaRPr lang="en-US" baseline="0" dirty="0" smtClean="0">
              <a:latin typeface="Times New Roman" panose="02020603050405020304" pitchFamily="18" charset="0"/>
              <a:cs typeface="Times New Roman" panose="02020603050405020304" pitchFamily="18" charset="0"/>
            </a:endParaRPr>
          </a:p>
          <a:p>
            <a:r>
              <a:rPr lang="en-US" baseline="0" dirty="0" smtClean="0">
                <a:latin typeface="Times New Roman" panose="02020603050405020304" pitchFamily="18" charset="0"/>
                <a:cs typeface="Times New Roman" panose="02020603050405020304" pitchFamily="18" charset="0"/>
              </a:rPr>
              <a:t>That the degree requirements to become a school counselor in Virginia meet the Virginia Board of Counseling degree requirements for Licensed Professional Counselors (LPCs)</a:t>
            </a:r>
          </a:p>
          <a:p>
            <a:endParaRPr lang="en-US" baseline="0" dirty="0" smtClean="0">
              <a:latin typeface="Times New Roman" panose="02020603050405020304" pitchFamily="18" charset="0"/>
              <a:cs typeface="Times New Roman" panose="02020603050405020304" pitchFamily="18" charset="0"/>
            </a:endParaRPr>
          </a:p>
          <a:p>
            <a:r>
              <a:rPr lang="en-US" baseline="0" dirty="0" smtClean="0">
                <a:latin typeface="Times New Roman" panose="02020603050405020304" pitchFamily="18" charset="0"/>
                <a:cs typeface="Times New Roman" panose="02020603050405020304" pitchFamily="18" charset="0"/>
              </a:rPr>
              <a:t>And, importantly, that school counseling degree requirements FAR EXCEED the educational requirements of Qualified Mental Health Professionals working with children and adolescents- Those are often the folks who come in to our buildings to provide TDT programs to our students, while our much more credentialed and qualified school counselors are scheduling, coordinating tests, and often performing other administrative or non-counseling tasks. </a:t>
            </a:r>
          </a:p>
          <a:p>
            <a:endParaRPr lang="en-US" dirty="0"/>
          </a:p>
        </p:txBody>
      </p:sp>
    </p:spTree>
    <p:extLst>
      <p:ext uri="{BB962C8B-B14F-4D97-AF65-F5344CB8AC3E}">
        <p14:creationId xmlns:p14="http://schemas.microsoft.com/office/powerpoint/2010/main" val="2000549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9016" y="200533"/>
            <a:ext cx="10515600" cy="750443"/>
          </a:xfrm>
        </p:spPr>
        <p:txBody>
          <a:bodyPr/>
          <a:lstStyle/>
          <a:p>
            <a:r>
              <a:rPr lang="en-US" dirty="0" smtClean="0">
                <a:latin typeface="Times New Roman" panose="02020603050405020304" pitchFamily="18" charset="0"/>
                <a:cs typeface="Times New Roman" panose="02020603050405020304" pitchFamily="18" charset="0"/>
              </a:rPr>
              <a:t>It’s More Than a Name </a:t>
            </a:r>
            <a:r>
              <a:rPr lang="en-US" dirty="0" smtClean="0">
                <a:latin typeface="Times New Roman" panose="02020603050405020304" pitchFamily="18" charset="0"/>
                <a:cs typeface="Times New Roman" panose="02020603050405020304" pitchFamily="18" charset="0"/>
              </a:rPr>
              <a:t>Change, continued</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74320" y="1115568"/>
            <a:ext cx="11667744" cy="5559552"/>
          </a:xfrm>
        </p:spPr>
        <p:txBody>
          <a:bodyPr>
            <a:normAutofit fontScale="55000" lnSpcReduction="20000"/>
          </a:bodyPr>
          <a:lstStyle/>
          <a:p>
            <a:pPr marL="116472" indent="0">
              <a:buNone/>
            </a:pPr>
            <a:r>
              <a:rPr lang="en-US" sz="4400" dirty="0" smtClean="0">
                <a:latin typeface="Times New Roman" panose="02020603050405020304" pitchFamily="18" charset="0"/>
                <a:cs typeface="Times New Roman" panose="02020603050405020304" pitchFamily="18" charset="0"/>
              </a:rPr>
              <a:t>VSCA </a:t>
            </a:r>
            <a:r>
              <a:rPr lang="en-US" sz="4400" dirty="0" smtClean="0">
                <a:latin typeface="Times New Roman" panose="02020603050405020304" pitchFamily="18" charset="0"/>
                <a:cs typeface="Times New Roman" panose="02020603050405020304" pitchFamily="18" charset="0"/>
              </a:rPr>
              <a:t>is working to educate</a:t>
            </a:r>
            <a:r>
              <a:rPr lang="en-US" sz="4400" baseline="0" dirty="0" smtClean="0">
                <a:latin typeface="Times New Roman" panose="02020603050405020304" pitchFamily="18" charset="0"/>
                <a:cs typeface="Times New Roman" panose="02020603050405020304" pitchFamily="18" charset="0"/>
              </a:rPr>
              <a:t> those in leadership positions about what today’s comprehensive school counseling programs could and should look like. While today’s programs absolutely address academic and career development, they also place a much larger focus on prevention by </a:t>
            </a:r>
            <a:r>
              <a:rPr lang="en-US" sz="4400" dirty="0" smtClean="0">
                <a:latin typeface="Times New Roman" panose="02020603050405020304" pitchFamily="18" charset="0"/>
                <a:cs typeface="Times New Roman" panose="02020603050405020304" pitchFamily="18" charset="0"/>
              </a:rPr>
              <a:t>addressing communication and coping skills, mental health and wellness, suicide prevention, healthy relationships, and more. </a:t>
            </a:r>
          </a:p>
          <a:p>
            <a:pPr marL="116472"/>
            <a:endParaRPr lang="en-US" sz="4400" dirty="0" smtClean="0">
              <a:latin typeface="Times New Roman" panose="02020603050405020304" pitchFamily="18" charset="0"/>
              <a:cs typeface="Times New Roman" panose="02020603050405020304" pitchFamily="18" charset="0"/>
            </a:endParaRPr>
          </a:p>
          <a:p>
            <a:pPr marL="116472" indent="0" defTabSz="931774">
              <a:buNone/>
              <a:defRPr/>
            </a:pPr>
            <a:r>
              <a:rPr lang="en-US" sz="4400" dirty="0">
                <a:latin typeface="Times New Roman" panose="02020603050405020304" pitchFamily="18" charset="0"/>
                <a:cs typeface="Times New Roman" panose="02020603050405020304" pitchFamily="18" charset="0"/>
              </a:rPr>
              <a:t>Additionally, </a:t>
            </a:r>
            <a:r>
              <a:rPr lang="en-US" sz="4400" dirty="0" smtClean="0">
                <a:latin typeface="Times New Roman" panose="02020603050405020304" pitchFamily="18" charset="0"/>
                <a:cs typeface="Times New Roman" panose="02020603050405020304" pitchFamily="18" charset="0"/>
              </a:rPr>
              <a:t>SCA </a:t>
            </a:r>
            <a:r>
              <a:rPr lang="en-US" sz="4400" dirty="0">
                <a:latin typeface="Times New Roman" panose="02020603050405020304" pitchFamily="18" charset="0"/>
                <a:cs typeface="Times New Roman" panose="02020603050405020304" pitchFamily="18" charset="0"/>
              </a:rPr>
              <a:t>believes it is important to show those in leadership positions the connection between school </a:t>
            </a:r>
            <a:r>
              <a:rPr lang="en-US" sz="4400" dirty="0" smtClean="0">
                <a:latin typeface="Times New Roman" panose="02020603050405020304" pitchFamily="18" charset="0"/>
                <a:cs typeface="Times New Roman" panose="02020603050405020304" pitchFamily="18" charset="0"/>
              </a:rPr>
              <a:t>counseling </a:t>
            </a:r>
            <a:r>
              <a:rPr lang="en-US" sz="4400" dirty="0">
                <a:latin typeface="Times New Roman" panose="02020603050405020304" pitchFamily="18" charset="0"/>
                <a:cs typeface="Times New Roman" panose="02020603050405020304" pitchFamily="18" charset="0"/>
              </a:rPr>
              <a:t>and school safety. Often policy makers are surprised to learn that:</a:t>
            </a:r>
          </a:p>
          <a:p>
            <a:pPr marL="116472" indent="0" defTabSz="931774">
              <a:buNone/>
              <a:defRPr/>
            </a:pPr>
            <a:endParaRPr lang="en-US" sz="4400" dirty="0">
              <a:latin typeface="Times New Roman" panose="02020603050405020304" pitchFamily="18" charset="0"/>
              <a:cs typeface="Times New Roman" panose="02020603050405020304" pitchFamily="18" charset="0"/>
            </a:endParaRPr>
          </a:p>
          <a:p>
            <a:pPr marL="465887" indent="-349415" defTabSz="931774">
              <a:defRPr/>
            </a:pPr>
            <a:r>
              <a:rPr lang="en-US" sz="4400" dirty="0">
                <a:latin typeface="Times New Roman" panose="02020603050405020304" pitchFamily="18" charset="0"/>
                <a:cs typeface="Times New Roman" panose="02020603050405020304" pitchFamily="18" charset="0"/>
              </a:rPr>
              <a:t>School counselors are trained to identify early signs of depression, social isolation, aggressive and antisocial behaviors, which can be pre-determinants to a school shooter </a:t>
            </a:r>
            <a:r>
              <a:rPr lang="en-US" sz="4400" dirty="0" smtClean="0">
                <a:latin typeface="Times New Roman" panose="02020603050405020304" pitchFamily="18" charset="0"/>
                <a:cs typeface="Times New Roman" panose="02020603050405020304" pitchFamily="18" charset="0"/>
              </a:rPr>
              <a:t>mindset</a:t>
            </a:r>
            <a:r>
              <a:rPr lang="en-US" sz="4400" dirty="0" smtClean="0">
                <a:latin typeface="Times New Roman" panose="02020603050405020304" pitchFamily="18" charset="0"/>
                <a:cs typeface="Times New Roman" panose="02020603050405020304" pitchFamily="18" charset="0"/>
              </a:rPr>
              <a:t>;</a:t>
            </a:r>
            <a:endParaRPr lang="en-US" sz="4400" dirty="0">
              <a:latin typeface="Times New Roman" panose="02020603050405020304" pitchFamily="18" charset="0"/>
              <a:cs typeface="Times New Roman" panose="02020603050405020304" pitchFamily="18" charset="0"/>
            </a:endParaRPr>
          </a:p>
          <a:p>
            <a:pPr marL="465887" indent="-349415" defTabSz="931774">
              <a:defRPr/>
            </a:pPr>
            <a:r>
              <a:rPr lang="en-US" sz="4400" dirty="0">
                <a:latin typeface="Times New Roman" panose="02020603050405020304" pitchFamily="18" charset="0"/>
                <a:cs typeface="Times New Roman" panose="02020603050405020304" pitchFamily="18" charset="0"/>
              </a:rPr>
              <a:t>They are also surprised to learn that schools are often the first place where mental health crises and needs of students are recognized and formally </a:t>
            </a:r>
            <a:r>
              <a:rPr lang="en-US" sz="4400" dirty="0" smtClean="0">
                <a:latin typeface="Times New Roman" panose="02020603050405020304" pitchFamily="18" charset="0"/>
                <a:cs typeface="Times New Roman" panose="02020603050405020304" pitchFamily="18" charset="0"/>
              </a:rPr>
              <a:t>addressed; </a:t>
            </a:r>
            <a:r>
              <a:rPr lang="en-US" sz="4400" dirty="0" smtClean="0">
                <a:latin typeface="Times New Roman" panose="02020603050405020304" pitchFamily="18" charset="0"/>
                <a:cs typeface="Times New Roman" panose="02020603050405020304" pitchFamily="18" charset="0"/>
              </a:rPr>
              <a:t>and</a:t>
            </a:r>
            <a:endParaRPr lang="en-US" sz="4400" dirty="0">
              <a:latin typeface="Times New Roman" panose="02020603050405020304" pitchFamily="18" charset="0"/>
              <a:cs typeface="Times New Roman" panose="02020603050405020304" pitchFamily="18" charset="0"/>
            </a:endParaRPr>
          </a:p>
          <a:p>
            <a:pPr marL="465887" indent="-349415"/>
            <a:r>
              <a:rPr lang="en-US" sz="4400" baseline="0" dirty="0" smtClean="0">
                <a:latin typeface="Times New Roman" panose="02020603050405020304" pitchFamily="18" charset="0"/>
                <a:cs typeface="Times New Roman" panose="02020603050405020304" pitchFamily="18" charset="0"/>
              </a:rPr>
              <a:t>And that School counselors m</a:t>
            </a:r>
            <a:r>
              <a:rPr lang="en-US" sz="4400" dirty="0" smtClean="0">
                <a:latin typeface="Times New Roman" panose="02020603050405020304" pitchFamily="18" charset="0"/>
                <a:cs typeface="Times New Roman" panose="02020603050405020304" pitchFamily="18" charset="0"/>
              </a:rPr>
              <a:t>ay be the only counseling professionals VA families have access to in their geographic region.</a:t>
            </a:r>
          </a:p>
          <a:p>
            <a:endParaRPr lang="en-US" dirty="0"/>
          </a:p>
        </p:txBody>
      </p:sp>
    </p:spTree>
    <p:extLst>
      <p:ext uri="{BB962C8B-B14F-4D97-AF65-F5344CB8AC3E}">
        <p14:creationId xmlns:p14="http://schemas.microsoft.com/office/powerpoint/2010/main" val="888966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624" y="475488"/>
            <a:ext cx="11393424" cy="1536192"/>
          </a:xfrm>
        </p:spPr>
        <p:txBody>
          <a:bodyPr>
            <a:normAutofit fontScale="90000"/>
          </a:bodyPr>
          <a:lstStyle/>
          <a:p>
            <a:r>
              <a:rPr lang="en-US"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Statistics for today’s </a:t>
            </a:r>
            <a:r>
              <a:rPr lang="en-US"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students</a:t>
            </a:r>
            <a:br>
              <a:rPr lang="en-US"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en-US"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2700" baseline="0" dirty="0" smtClean="0">
                <a:latin typeface="Times New Roman" panose="02020603050405020304" pitchFamily="18" charset="0"/>
                <a:cs typeface="Times New Roman" panose="02020603050405020304" pitchFamily="18" charset="0"/>
              </a:rPr>
              <a:t>VSCA works continuously to provide different professional development opportunities and trainings so that VA’s school counselors are equipped to provide interventions and services to students who are bringing with them much more than their backpack to school each day. </a:t>
            </a:r>
            <a:r>
              <a:rPr lang="en-US" sz="2200" baseline="0" dirty="0" smtClean="0"/>
              <a:t/>
            </a:r>
            <a:br>
              <a:rPr lang="en-US" sz="2200" baseline="0" dirty="0" smtClean="0"/>
            </a:br>
            <a:endParaRPr lang="en-US" sz="2200" dirty="0"/>
          </a:p>
        </p:txBody>
      </p:sp>
      <p:sp>
        <p:nvSpPr>
          <p:cNvPr id="3" name="Content Placeholder 2"/>
          <p:cNvSpPr>
            <a:spLocks noGrp="1"/>
          </p:cNvSpPr>
          <p:nvPr>
            <p:ph idx="1"/>
          </p:nvPr>
        </p:nvSpPr>
        <p:spPr>
          <a:xfrm>
            <a:off x="201168" y="2282825"/>
            <a:ext cx="11795760" cy="4351338"/>
          </a:xfrm>
        </p:spPr>
        <p:txBody>
          <a:bodyPr>
            <a:normAutofit fontScale="92500" lnSpcReduction="10000"/>
          </a:bodyPr>
          <a:lstStyle/>
          <a:p>
            <a:pPr marL="457200" lvl="0" indent="-342900">
              <a:lnSpc>
                <a:spcPct val="100000"/>
              </a:lnSpc>
              <a:spcBef>
                <a:spcPts val="400"/>
              </a:spcBef>
              <a:spcAft>
                <a:spcPts val="0"/>
              </a:spcAft>
              <a:buSzPts val="1800"/>
              <a:buChar char="●"/>
            </a:pPr>
            <a:r>
              <a:rPr lang="en-US" b="1" i="1" dirty="0">
                <a:solidFill>
                  <a:srgbClr val="000000"/>
                </a:solidFill>
                <a:latin typeface="Times New Roman" panose="02020603050405020304" pitchFamily="18" charset="0"/>
                <a:cs typeface="Times New Roman" panose="02020603050405020304" pitchFamily="18" charset="0"/>
              </a:rPr>
              <a:t>1 in 4</a:t>
            </a:r>
            <a:r>
              <a:rPr lang="en-US" dirty="0">
                <a:latin typeface="Times New Roman" panose="02020603050405020304" pitchFamily="18" charset="0"/>
                <a:cs typeface="Times New Roman" panose="02020603050405020304" pitchFamily="18" charset="0"/>
              </a:rPr>
              <a:t> children have been exposed to a traumatic event that can affect learning and/or </a:t>
            </a:r>
            <a:r>
              <a:rPr lang="en-US" dirty="0" smtClean="0">
                <a:latin typeface="Times New Roman" panose="02020603050405020304" pitchFamily="18" charset="0"/>
                <a:cs typeface="Times New Roman" panose="02020603050405020304" pitchFamily="18" charset="0"/>
              </a:rPr>
              <a:t>behavior;</a:t>
            </a:r>
            <a:endParaRPr lang="en-US" dirty="0">
              <a:latin typeface="Times New Roman" panose="02020603050405020304" pitchFamily="18" charset="0"/>
              <a:cs typeface="Times New Roman" panose="02020603050405020304" pitchFamily="18" charset="0"/>
            </a:endParaRPr>
          </a:p>
          <a:p>
            <a:pPr marL="457200" lvl="0" indent="-342900">
              <a:lnSpc>
                <a:spcPct val="100000"/>
              </a:lnSpc>
              <a:spcBef>
                <a:spcPts val="400"/>
              </a:spcBef>
              <a:spcAft>
                <a:spcPts val="0"/>
              </a:spcAft>
              <a:buSzPts val="1800"/>
              <a:buChar char="●"/>
            </a:pPr>
            <a:r>
              <a:rPr lang="en-US" b="1" i="1" dirty="0">
                <a:solidFill>
                  <a:srgbClr val="000000"/>
                </a:solidFill>
                <a:latin typeface="Times New Roman" panose="02020603050405020304" pitchFamily="18" charset="0"/>
                <a:cs typeface="Times New Roman" panose="02020603050405020304" pitchFamily="18" charset="0"/>
              </a:rPr>
              <a:t>1 in 5</a:t>
            </a:r>
            <a:r>
              <a:rPr lang="en-US" dirty="0">
                <a:latin typeface="Times New Roman" panose="02020603050405020304" pitchFamily="18" charset="0"/>
                <a:cs typeface="Times New Roman" panose="02020603050405020304" pitchFamily="18" charset="0"/>
              </a:rPr>
              <a:t> children from birth to 18 years has a diagnosable mental </a:t>
            </a:r>
            <a:r>
              <a:rPr lang="en-US" dirty="0" smtClean="0">
                <a:latin typeface="Times New Roman" panose="02020603050405020304" pitchFamily="18" charset="0"/>
                <a:cs typeface="Times New Roman" panose="02020603050405020304" pitchFamily="18" charset="0"/>
              </a:rPr>
              <a:t>disorder; </a:t>
            </a:r>
            <a:endParaRPr lang="en-US" dirty="0">
              <a:latin typeface="Times New Roman" panose="02020603050405020304" pitchFamily="18" charset="0"/>
              <a:cs typeface="Times New Roman" panose="02020603050405020304" pitchFamily="18" charset="0"/>
            </a:endParaRPr>
          </a:p>
          <a:p>
            <a:pPr marL="457200" lvl="0" indent="-342900">
              <a:lnSpc>
                <a:spcPct val="100000"/>
              </a:lnSpc>
              <a:spcBef>
                <a:spcPts val="400"/>
              </a:spcBef>
              <a:spcAft>
                <a:spcPts val="0"/>
              </a:spcAft>
              <a:buSzPts val="1800"/>
              <a:buChar char="●"/>
            </a:pPr>
            <a:r>
              <a:rPr lang="en-US" dirty="0">
                <a:latin typeface="Times New Roman" panose="02020603050405020304" pitchFamily="18" charset="0"/>
                <a:cs typeface="Times New Roman" panose="02020603050405020304" pitchFamily="18" charset="0"/>
              </a:rPr>
              <a:t>Onset of mental illness may occur as early as 7-11 years old, and half begin by age </a:t>
            </a:r>
            <a:r>
              <a:rPr lang="en-US" dirty="0" smtClean="0">
                <a:latin typeface="Times New Roman" panose="02020603050405020304" pitchFamily="18" charset="0"/>
                <a:cs typeface="Times New Roman" panose="02020603050405020304" pitchFamily="18" charset="0"/>
              </a:rPr>
              <a:t>14;</a:t>
            </a:r>
            <a:endParaRPr lang="en-US" dirty="0">
              <a:latin typeface="Times New Roman" panose="02020603050405020304" pitchFamily="18" charset="0"/>
              <a:cs typeface="Times New Roman" panose="02020603050405020304" pitchFamily="18" charset="0"/>
            </a:endParaRPr>
          </a:p>
          <a:p>
            <a:pPr marL="457200" lvl="0" indent="-342900">
              <a:lnSpc>
                <a:spcPct val="100000"/>
              </a:lnSpc>
              <a:spcBef>
                <a:spcPts val="400"/>
              </a:spcBef>
              <a:spcAft>
                <a:spcPts val="0"/>
              </a:spcAft>
              <a:buSzPts val="1800"/>
              <a:buChar char="●"/>
            </a:pPr>
            <a:r>
              <a:rPr lang="en-US" dirty="0">
                <a:latin typeface="Times New Roman" panose="02020603050405020304" pitchFamily="18" charset="0"/>
                <a:cs typeface="Times New Roman" panose="02020603050405020304" pitchFamily="18" charset="0"/>
              </a:rPr>
              <a:t>Suicide is the second leading cause of death for ages </a:t>
            </a:r>
            <a:r>
              <a:rPr lang="en-US" dirty="0" smtClean="0">
                <a:latin typeface="Times New Roman" panose="02020603050405020304" pitchFamily="18" charset="0"/>
                <a:cs typeface="Times New Roman" panose="02020603050405020304" pitchFamily="18" charset="0"/>
              </a:rPr>
              <a:t>10-24;</a:t>
            </a:r>
            <a:endParaRPr lang="en-US" dirty="0">
              <a:latin typeface="Times New Roman" panose="02020603050405020304" pitchFamily="18" charset="0"/>
              <a:cs typeface="Times New Roman" panose="02020603050405020304" pitchFamily="18" charset="0"/>
            </a:endParaRPr>
          </a:p>
          <a:p>
            <a:pPr marL="457200" lvl="0" indent="-342900">
              <a:lnSpc>
                <a:spcPct val="100000"/>
              </a:lnSpc>
              <a:spcBef>
                <a:spcPts val="400"/>
              </a:spcBef>
              <a:spcAft>
                <a:spcPts val="0"/>
              </a:spcAft>
              <a:buSzPts val="1800"/>
              <a:buChar char="●"/>
            </a:pPr>
            <a:r>
              <a:rPr lang="en-US" dirty="0">
                <a:latin typeface="Times New Roman" panose="02020603050405020304" pitchFamily="18" charset="0"/>
                <a:cs typeface="Times New Roman" panose="02020603050405020304" pitchFamily="18" charset="0"/>
              </a:rPr>
              <a:t>Children who struggle with mental health may miss copious amounts of school, and their rates of suspension and expulsion are 3x higher than children without a mental health concern or </a:t>
            </a:r>
            <a:r>
              <a:rPr lang="en-US" dirty="0" smtClean="0">
                <a:latin typeface="Times New Roman" panose="02020603050405020304" pitchFamily="18" charset="0"/>
                <a:cs typeface="Times New Roman" panose="02020603050405020304" pitchFamily="18" charset="0"/>
              </a:rPr>
              <a:t>illness; and</a:t>
            </a:r>
            <a:endParaRPr lang="en-US" dirty="0">
              <a:latin typeface="Times New Roman" panose="02020603050405020304" pitchFamily="18" charset="0"/>
              <a:cs typeface="Times New Roman" panose="02020603050405020304" pitchFamily="18" charset="0"/>
            </a:endParaRPr>
          </a:p>
          <a:p>
            <a:pPr marL="457200" lvl="0" indent="-342900">
              <a:lnSpc>
                <a:spcPct val="100000"/>
              </a:lnSpc>
              <a:spcBef>
                <a:spcPts val="400"/>
              </a:spcBef>
              <a:spcAft>
                <a:spcPts val="0"/>
              </a:spcAft>
              <a:buSzPts val="1800"/>
              <a:buChar char="●"/>
            </a:pPr>
            <a:r>
              <a:rPr lang="en-US" dirty="0">
                <a:latin typeface="Times New Roman" panose="02020603050405020304" pitchFamily="18" charset="0"/>
                <a:cs typeface="Times New Roman" panose="02020603050405020304" pitchFamily="18" charset="0"/>
              </a:rPr>
              <a:t>Of school-aged children who receive any behavioral or mental health services, 70-80% of them receive them only at school. </a:t>
            </a:r>
          </a:p>
          <a:p>
            <a:endParaRPr lang="en-US" dirty="0"/>
          </a:p>
        </p:txBody>
      </p:sp>
    </p:spTree>
    <p:extLst>
      <p:ext uri="{BB962C8B-B14F-4D97-AF65-F5344CB8AC3E}">
        <p14:creationId xmlns:p14="http://schemas.microsoft.com/office/powerpoint/2010/main" val="3038255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Legislative Day and School Counselor Advocacy</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47472" y="1825625"/>
            <a:ext cx="11466576" cy="4351338"/>
          </a:xfrm>
        </p:spPr>
        <p:txBody>
          <a:bodyPr/>
          <a:lstStyle/>
          <a:p>
            <a:r>
              <a:rPr lang="en-US" dirty="0" smtClean="0">
                <a:latin typeface="Times New Roman" panose="02020603050405020304" pitchFamily="18" charset="0"/>
                <a:cs typeface="Times New Roman" panose="02020603050405020304" pitchFamily="18" charset="0"/>
              </a:rPr>
              <a:t>We also work </a:t>
            </a:r>
            <a:r>
              <a:rPr lang="en-US" baseline="0" dirty="0" smtClean="0">
                <a:latin typeface="Times New Roman" panose="02020603050405020304" pitchFamily="18" charset="0"/>
                <a:cs typeface="Times New Roman" panose="02020603050405020304" pitchFamily="18" charset="0"/>
              </a:rPr>
              <a:t>to humanize these statistics by providing opportunities for school counselors to share testimonials and experiences directly with lawmakers and state leaders. </a:t>
            </a:r>
          </a:p>
          <a:p>
            <a:endParaRPr lang="en-US" baseline="0" dirty="0" smtClean="0">
              <a:latin typeface="Times New Roman" panose="02020603050405020304" pitchFamily="18" charset="0"/>
              <a:cs typeface="Times New Roman" panose="02020603050405020304" pitchFamily="18" charset="0"/>
            </a:endParaRPr>
          </a:p>
          <a:p>
            <a:r>
              <a:rPr lang="en-US" baseline="0" dirty="0" smtClean="0">
                <a:latin typeface="Times New Roman" panose="02020603050405020304" pitchFamily="18" charset="0"/>
                <a:cs typeface="Times New Roman" panose="02020603050405020304" pitchFamily="18" charset="0"/>
              </a:rPr>
              <a:t>One of these opportunities is our annual Legislative Day, which will take place on January 9</a:t>
            </a:r>
            <a:r>
              <a:rPr lang="en-US" baseline="30000" dirty="0" smtClean="0">
                <a:latin typeface="Times New Roman" panose="02020603050405020304" pitchFamily="18" charset="0"/>
                <a:cs typeface="Times New Roman" panose="02020603050405020304" pitchFamily="18" charset="0"/>
              </a:rPr>
              <a:t>th</a:t>
            </a:r>
            <a:r>
              <a:rPr lang="en-US" baseline="0" dirty="0" smtClean="0">
                <a:latin typeface="Times New Roman" panose="02020603050405020304" pitchFamily="18" charset="0"/>
                <a:cs typeface="Times New Roman" panose="02020603050405020304" pitchFamily="18" charset="0"/>
              </a:rPr>
              <a:t> of this year and will be critically important as we work to encourage the full legislation to support recommendations specific to school counseling from the House Select Committee on School Safety and the Governor’s Children’s Cabinet Workgroup on Student Safety. </a:t>
            </a:r>
          </a:p>
          <a:p>
            <a:endParaRPr lang="en-US" dirty="0"/>
          </a:p>
        </p:txBody>
      </p:sp>
    </p:spTree>
    <p:extLst>
      <p:ext uri="{BB962C8B-B14F-4D97-AF65-F5344CB8AC3E}">
        <p14:creationId xmlns:p14="http://schemas.microsoft.com/office/powerpoint/2010/main" val="1452134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680" y="192341"/>
            <a:ext cx="10515600" cy="630619"/>
          </a:xfrm>
        </p:spPr>
        <p:txBody>
          <a:bodyPr>
            <a:normAutofit fontScale="90000"/>
          </a:bodyPr>
          <a:lstStyle/>
          <a:p>
            <a:r>
              <a:rPr lang="en-US" dirty="0" smtClean="0"/>
              <a:t>School Counseling Services</a:t>
            </a:r>
            <a:endParaRPr lang="en-US" dirty="0"/>
          </a:p>
        </p:txBody>
      </p:sp>
      <p:sp>
        <p:nvSpPr>
          <p:cNvPr id="3" name="Content Placeholder 2"/>
          <p:cNvSpPr>
            <a:spLocks noGrp="1"/>
          </p:cNvSpPr>
          <p:nvPr>
            <p:ph idx="1"/>
          </p:nvPr>
        </p:nvSpPr>
        <p:spPr>
          <a:xfrm>
            <a:off x="310896" y="822960"/>
            <a:ext cx="11631168" cy="5797296"/>
          </a:xfrm>
        </p:spPr>
        <p:txBody>
          <a:bodyPr>
            <a:normAutofit/>
          </a:bodyPr>
          <a:lstStyle/>
          <a:p>
            <a:pPr marL="0" indent="0">
              <a:buNone/>
            </a:pPr>
            <a:r>
              <a:rPr lang="en-US" sz="2400" baseline="0" dirty="0" smtClean="0">
                <a:latin typeface="Times New Roman" panose="02020603050405020304" pitchFamily="18" charset="0"/>
                <a:cs typeface="Times New Roman" panose="02020603050405020304" pitchFamily="18" charset="0"/>
              </a:rPr>
              <a:t>VSCA </a:t>
            </a:r>
            <a:r>
              <a:rPr lang="en-US" sz="2400" baseline="0" dirty="0" smtClean="0">
                <a:latin typeface="Times New Roman" panose="02020603050405020304" pitchFamily="18" charset="0"/>
                <a:cs typeface="Times New Roman" panose="02020603050405020304" pitchFamily="18" charset="0"/>
              </a:rPr>
              <a:t>is using multiple pathways to clearly define for lawmakers and state leaders exactly what DIRECT COUNSELING SERVICES are, and what they are not. </a:t>
            </a:r>
          </a:p>
          <a:p>
            <a:endParaRPr lang="en-US" sz="2400" baseline="0" dirty="0" smtClean="0">
              <a:latin typeface="Times New Roman" panose="02020603050405020304" pitchFamily="18" charset="0"/>
              <a:cs typeface="Times New Roman" panose="02020603050405020304" pitchFamily="18" charset="0"/>
            </a:endParaRPr>
          </a:p>
          <a:p>
            <a:pPr marL="0" indent="0">
              <a:buNone/>
            </a:pPr>
            <a:r>
              <a:rPr lang="en-US" sz="2400" baseline="0" dirty="0" smtClean="0">
                <a:latin typeface="Times New Roman" panose="02020603050405020304" pitchFamily="18" charset="0"/>
                <a:cs typeface="Times New Roman" panose="02020603050405020304" pitchFamily="18" charset="0"/>
              </a:rPr>
              <a:t>Many don’t know that school counselors are trained to provide counseling services through these 8 different types of delivery methods- in fact, many students in divisions and districts across the state are only able to access one or two of these services as a result of the other duties and tasks that counselors are performing. </a:t>
            </a:r>
          </a:p>
          <a:p>
            <a:pPr marL="0" indent="0">
              <a:buNone/>
            </a:pPr>
            <a:r>
              <a:rPr lang="en-US" sz="2400" dirty="0">
                <a:latin typeface="Times New Roman" panose="02020603050405020304" pitchFamily="18" charset="0"/>
                <a:cs typeface="Times New Roman" panose="02020603050405020304" pitchFamily="18" charset="0"/>
              </a:rPr>
              <a:t>Counseling </a:t>
            </a:r>
            <a:r>
              <a:rPr lang="en-US" sz="2400" dirty="0" smtClean="0">
                <a:latin typeface="Times New Roman" panose="02020603050405020304" pitchFamily="18" charset="0"/>
                <a:cs typeface="Times New Roman" panose="02020603050405020304" pitchFamily="18" charset="0"/>
              </a:rPr>
              <a:t>Curriculum, Small </a:t>
            </a:r>
            <a:r>
              <a:rPr lang="en-US" sz="2400" dirty="0">
                <a:latin typeface="Times New Roman" panose="02020603050405020304" pitchFamily="18" charset="0"/>
                <a:cs typeface="Times New Roman" panose="02020603050405020304" pitchFamily="18" charset="0"/>
              </a:rPr>
              <a:t>Group </a:t>
            </a:r>
            <a:r>
              <a:rPr lang="en-US" sz="2400" dirty="0" smtClean="0">
                <a:latin typeface="Times New Roman" panose="02020603050405020304" pitchFamily="18" charset="0"/>
                <a:cs typeface="Times New Roman" panose="02020603050405020304" pitchFamily="18" charset="0"/>
              </a:rPr>
              <a:t>Counseling, Individual Counseling, Crisis Response, Individual </a:t>
            </a:r>
            <a:r>
              <a:rPr lang="en-US" sz="2400" dirty="0">
                <a:latin typeface="Times New Roman" panose="02020603050405020304" pitchFamily="18" charset="0"/>
                <a:cs typeface="Times New Roman" panose="02020603050405020304" pitchFamily="18" charset="0"/>
              </a:rPr>
              <a:t>Student </a:t>
            </a:r>
            <a:r>
              <a:rPr lang="en-US" sz="2400" dirty="0" smtClean="0">
                <a:latin typeface="Times New Roman" panose="02020603050405020304" pitchFamily="18" charset="0"/>
                <a:cs typeface="Times New Roman" panose="02020603050405020304" pitchFamily="18" charset="0"/>
              </a:rPr>
              <a:t>Planning, Consultation, Collaboration, and Referral</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VSCA is working to clearly</a:t>
            </a:r>
            <a:r>
              <a:rPr lang="en-US" sz="2400" baseline="0" dirty="0" smtClean="0">
                <a:latin typeface="Times New Roman" panose="02020603050405020304" pitchFamily="18" charset="0"/>
                <a:cs typeface="Times New Roman" panose="02020603050405020304" pitchFamily="18" charset="0"/>
              </a:rPr>
              <a:t> define these services </a:t>
            </a:r>
            <a:r>
              <a:rPr lang="en-US" sz="2400" dirty="0" smtClean="0">
                <a:latin typeface="Times New Roman" panose="02020603050405020304" pitchFamily="18" charset="0"/>
                <a:cs typeface="Times New Roman" panose="02020603050405020304" pitchFamily="18" charset="0"/>
              </a:rPr>
              <a:t>because we know that, by providing direct services that include individual</a:t>
            </a:r>
            <a:r>
              <a:rPr lang="en-US" sz="2400" baseline="0" dirty="0" smtClean="0">
                <a:latin typeface="Times New Roman" panose="02020603050405020304" pitchFamily="18" charset="0"/>
                <a:cs typeface="Times New Roman" panose="02020603050405020304" pitchFamily="18" charset="0"/>
              </a:rPr>
              <a:t> and small group counseling session, as well as teaching preventative, evidence-based classroom lessons dealing with conflict resolution, bullying prevention, self-regulation, personal responsibility, frustration tolerance  and more, school counselors have the ability to significantly impact the lives of all students, including students who have become disengaged and disenfranchised. </a:t>
            </a:r>
          </a:p>
          <a:p>
            <a:endParaRPr lang="en-US" dirty="0"/>
          </a:p>
        </p:txBody>
      </p:sp>
    </p:spTree>
    <p:extLst>
      <p:ext uri="{BB962C8B-B14F-4D97-AF65-F5344CB8AC3E}">
        <p14:creationId xmlns:p14="http://schemas.microsoft.com/office/powerpoint/2010/main" val="3053723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5320" y="182245"/>
            <a:ext cx="10515600" cy="787019"/>
          </a:xfrm>
        </p:spPr>
        <p:txBody>
          <a:bodyPr/>
          <a:lstStyle/>
          <a:p>
            <a:r>
              <a:rPr lang="en-US" dirty="0" smtClean="0">
                <a:latin typeface="Times New Roman" panose="02020603050405020304" pitchFamily="18" charset="0"/>
                <a:cs typeface="Times New Roman" panose="02020603050405020304" pitchFamily="18" charset="0"/>
              </a:rPr>
              <a:t>School Counseling Gets Results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8016" y="987552"/>
            <a:ext cx="11868912" cy="5888735"/>
          </a:xfrm>
        </p:spPr>
        <p:txBody>
          <a:bodyPr>
            <a:normAutofit/>
          </a:bodyPr>
          <a:lstStyle/>
          <a:p>
            <a:pPr marL="0" indent="0">
              <a:buNone/>
            </a:pPr>
            <a:r>
              <a:rPr lang="en-US" sz="2400" dirty="0" smtClean="0">
                <a:latin typeface="Times New Roman" panose="02020603050405020304" pitchFamily="18" charset="0"/>
                <a:cs typeface="Times New Roman" panose="02020603050405020304" pitchFamily="18" charset="0"/>
              </a:rPr>
              <a:t>This is just a</a:t>
            </a:r>
            <a:r>
              <a:rPr lang="en-US" sz="2400" baseline="0" dirty="0" smtClean="0">
                <a:latin typeface="Times New Roman" panose="02020603050405020304" pitchFamily="18" charset="0"/>
                <a:cs typeface="Times New Roman" panose="02020603050405020304" pitchFamily="18" charset="0"/>
              </a:rPr>
              <a:t> very small sampling of the vast amount of research and empirical evidence that we share with legislatures, the media, and leaders in education that illustrates the effectiveness of school counseling interventions. </a:t>
            </a:r>
            <a:endParaRPr lang="en-US" sz="2400" dirty="0" smtClean="0">
              <a:latin typeface="Times New Roman" panose="02020603050405020304" pitchFamily="18" charset="0"/>
              <a:cs typeface="Times New Roman" panose="02020603050405020304" pitchFamily="18" charset="0"/>
            </a:endParaRPr>
          </a:p>
          <a:p>
            <a:r>
              <a:rPr lang="en" sz="2400" dirty="0" smtClean="0">
                <a:latin typeface="Times New Roman" panose="02020603050405020304" pitchFamily="18" charset="0"/>
                <a:cs typeface="Times New Roman" panose="02020603050405020304" pitchFamily="18" charset="0"/>
              </a:rPr>
              <a:t>Schools with lower school counselor to student ratios had statistically significant </a:t>
            </a:r>
            <a:r>
              <a:rPr lang="en"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lower rates of student suspensions</a:t>
            </a:r>
            <a:r>
              <a:rPr lang="en" sz="2400" dirty="0" smtClean="0">
                <a:latin typeface="Times New Roman" panose="02020603050405020304" pitchFamily="18" charset="0"/>
                <a:cs typeface="Times New Roman" panose="02020603050405020304" pitchFamily="18" charset="0"/>
              </a:rPr>
              <a:t> and </a:t>
            </a:r>
            <a:r>
              <a:rPr lang="en"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fewer disciplinary incidents </a:t>
            </a:r>
            <a:r>
              <a:rPr lang="en" sz="2400" dirty="0" smtClean="0">
                <a:latin typeface="Times New Roman" panose="02020603050405020304" pitchFamily="18" charset="0"/>
                <a:cs typeface="Times New Roman" panose="02020603050405020304" pitchFamily="18" charset="0"/>
              </a:rPr>
              <a:t>(Lapan, Whitcomb, &amp; Aleman, 2012) </a:t>
            </a:r>
          </a:p>
          <a:p>
            <a:r>
              <a:rPr lang="en" sz="2400" dirty="0" smtClean="0">
                <a:latin typeface="Times New Roman" panose="02020603050405020304" pitchFamily="18" charset="0"/>
                <a:cs typeface="Times New Roman" panose="02020603050405020304" pitchFamily="18" charset="0"/>
              </a:rPr>
              <a:t>Students with access to school counselors and comprehensive school counseling programs are </a:t>
            </a:r>
            <a:r>
              <a:rPr lang="en"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more likely to achieve academically and behaviorally</a:t>
            </a:r>
            <a:r>
              <a:rPr lang="en" sz="2400" dirty="0" smtClean="0">
                <a:latin typeface="Times New Roman" panose="02020603050405020304" pitchFamily="18" charset="0"/>
                <a:cs typeface="Times New Roman" panose="02020603050405020304" pitchFamily="18" charset="0"/>
              </a:rPr>
              <a:t>; particularly students in high-poverty schools (Lapan, Gysbers, Bragg, &amp; Pierce, 2012) </a:t>
            </a:r>
          </a:p>
          <a:p>
            <a:r>
              <a:rPr lang="en" sz="2400" dirty="0" smtClean="0">
                <a:latin typeface="Times New Roman" panose="02020603050405020304" pitchFamily="18" charset="0"/>
                <a:cs typeface="Times New Roman" panose="02020603050405020304" pitchFamily="18" charset="0"/>
              </a:rPr>
              <a:t>A comprehensive school counseling program in every elementary, middle, and high school is a </a:t>
            </a:r>
            <a:r>
              <a:rPr lang="en"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necessary component of any effort directed at school safety </a:t>
            </a:r>
            <a:r>
              <a:rPr lang="en" sz="2400" dirty="0" smtClean="0">
                <a:latin typeface="Times New Roman" panose="02020603050405020304" pitchFamily="18" charset="0"/>
                <a:cs typeface="Times New Roman" panose="02020603050405020304" pitchFamily="18" charset="0"/>
              </a:rPr>
              <a:t>(Nims, 2000) </a:t>
            </a:r>
          </a:p>
          <a:p>
            <a:r>
              <a:rPr lang="en-US" sz="2400" dirty="0" smtClean="0">
                <a:latin typeface="Times New Roman" panose="02020603050405020304" pitchFamily="18" charset="0"/>
                <a:cs typeface="Times New Roman" panose="02020603050405020304" pitchFamily="18" charset="0"/>
              </a:rPr>
              <a:t>Students in schools with more fully implemented school counseling programs had a </a:t>
            </a:r>
            <a:r>
              <a:rPr lang="en-US"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more positive perception of school climate and safety </a:t>
            </a:r>
            <a:r>
              <a:rPr lang="en-US" sz="2400" dirty="0" smtClean="0">
                <a:latin typeface="Times New Roman" panose="02020603050405020304" pitchFamily="18" charset="0"/>
                <a:cs typeface="Times New Roman" panose="02020603050405020304" pitchFamily="18" charset="0"/>
              </a:rPr>
              <a:t>within their school (</a:t>
            </a:r>
            <a:r>
              <a:rPr lang="en-US" sz="2400" dirty="0" err="1" smtClean="0">
                <a:latin typeface="Times New Roman" panose="02020603050405020304" pitchFamily="18" charset="0"/>
                <a:cs typeface="Times New Roman" panose="02020603050405020304" pitchFamily="18" charset="0"/>
              </a:rPr>
              <a:t>Lapan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Gysbers</a:t>
            </a:r>
            <a:r>
              <a:rPr lang="en-US" sz="2400" dirty="0" smtClean="0">
                <a:latin typeface="Times New Roman" panose="02020603050405020304" pitchFamily="18" charset="0"/>
                <a:cs typeface="Times New Roman" panose="02020603050405020304" pitchFamily="18" charset="0"/>
              </a:rPr>
              <a:t>, &amp; </a:t>
            </a:r>
            <a:r>
              <a:rPr lang="en-US" sz="2400" dirty="0" err="1" smtClean="0">
                <a:latin typeface="Times New Roman" panose="02020603050405020304" pitchFamily="18" charset="0"/>
                <a:cs typeface="Times New Roman" panose="02020603050405020304" pitchFamily="18" charset="0"/>
              </a:rPr>
              <a:t>Petroski</a:t>
            </a:r>
            <a:r>
              <a:rPr lang="en-US" sz="2400" dirty="0" smtClean="0">
                <a:latin typeface="Times New Roman" panose="02020603050405020304" pitchFamily="18" charset="0"/>
                <a:cs typeface="Times New Roman" panose="02020603050405020304" pitchFamily="18" charset="0"/>
              </a:rPr>
              <a:t>, 2001).</a:t>
            </a:r>
          </a:p>
          <a:p>
            <a:r>
              <a:rPr lang="en-US" sz="2400" dirty="0" smtClean="0">
                <a:latin typeface="Times New Roman" panose="02020603050405020304" pitchFamily="18" charset="0"/>
                <a:cs typeface="Times New Roman" panose="02020603050405020304" pitchFamily="18" charset="0"/>
              </a:rPr>
              <a:t>School counselors can be catalysts for </a:t>
            </a:r>
            <a:r>
              <a:rPr lang="en-US"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identifying students with depression and suicidal thoughts</a:t>
            </a:r>
            <a:r>
              <a:rPr lang="en-US" sz="2400" dirty="0" smtClean="0">
                <a:latin typeface="Times New Roman" panose="02020603050405020304" pitchFamily="18" charset="0"/>
                <a:cs typeface="Times New Roman" panose="02020603050405020304" pitchFamily="18" charset="0"/>
              </a:rPr>
              <a:t> (Erickson &amp; Abel, 2013)</a:t>
            </a:r>
          </a:p>
          <a:p>
            <a:endParaRPr lang="en-US" sz="1200" dirty="0" smtClean="0">
              <a:latin typeface="Arial" panose="020B0604020202020204" pitchFamily="34" charset="0"/>
              <a:cs typeface="Arial" panose="020B0604020202020204" pitchFamily="34" charset="0"/>
            </a:endParaRPr>
          </a:p>
          <a:p>
            <a:endParaRPr lang="en" sz="1800" dirty="0" smtClean="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0707274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1741</Words>
  <Application>Microsoft Office PowerPoint</Application>
  <PresentationFormat>Widescreen</PresentationFormat>
  <Paragraphs>74</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Virginia School Counselor Association</vt:lpstr>
      <vt:lpstr>Virginia School Counselor Association, Past and Present</vt:lpstr>
      <vt:lpstr>School Counselor, Not “Guidance Counselor”</vt:lpstr>
      <vt:lpstr>It’s More Than a Name Change</vt:lpstr>
      <vt:lpstr>It’s More Than a Name Change, continued</vt:lpstr>
      <vt:lpstr>Statistics for today’s students  VSCA works continuously to provide different professional development opportunities and trainings so that VA’s school counselors are equipped to provide interventions and services to students who are bringing with them much more than their backpack to school each day.  </vt:lpstr>
      <vt:lpstr>Legislative Day and School Counselor Advocacy</vt:lpstr>
      <vt:lpstr>School Counseling Services</vt:lpstr>
      <vt:lpstr>School Counseling Gets Results</vt:lpstr>
      <vt:lpstr>Student Access to School Counselors</vt:lpstr>
      <vt:lpstr>Recommendations</vt:lpstr>
      <vt:lpstr>Recommendations, continued</vt:lpstr>
      <vt:lpstr>We are Making Progress</vt:lpstr>
      <vt:lpstr>End</vt:lpstr>
    </vt:vector>
  </TitlesOfParts>
  <Company>Virginia IT Infrastructure Partnership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Virginia School Counselor Association Advocacy</dc:title>
  <dc:creator>Wharff, Joseph (DOE)</dc:creator>
  <cp:lastModifiedBy>Wharff, Joseph (DOE)</cp:lastModifiedBy>
  <cp:revision>14</cp:revision>
  <dcterms:created xsi:type="dcterms:W3CDTF">2018-11-07T15:02:36Z</dcterms:created>
  <dcterms:modified xsi:type="dcterms:W3CDTF">2018-11-07T15:38:15Z</dcterms:modified>
</cp:coreProperties>
</file>