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8" r:id="rId3"/>
    <p:sldId id="261" r:id="rId4"/>
    <p:sldId id="267" r:id="rId5"/>
    <p:sldId id="282" r:id="rId6"/>
    <p:sldId id="291" r:id="rId7"/>
    <p:sldId id="283" r:id="rId8"/>
    <p:sldId id="270" r:id="rId9"/>
    <p:sldId id="284" r:id="rId10"/>
    <p:sldId id="285" r:id="rId11"/>
    <p:sldId id="294" r:id="rId12"/>
    <p:sldId id="296" r:id="rId13"/>
    <p:sldId id="295" r:id="rId14"/>
    <p:sldId id="277" r:id="rId15"/>
    <p:sldId id="288" r:id="rId16"/>
    <p:sldId id="292" r:id="rId17"/>
    <p:sldId id="293" r:id="rId18"/>
    <p:sldId id="289" r:id="rId19"/>
    <p:sldId id="287" r:id="rId20"/>
    <p:sldId id="278" r:id="rId21"/>
    <p:sldId id="279" r:id="rId22"/>
    <p:sldId id="290" r:id="rId23"/>
    <p:sldId id="281" r:id="rId24"/>
    <p:sldId id="25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95" autoAdjust="0"/>
    <p:restoredTop sz="58705" autoAdjust="0"/>
  </p:normalViewPr>
  <p:slideViewPr>
    <p:cSldViewPr snapToGrid="0">
      <p:cViewPr varScale="1">
        <p:scale>
          <a:sx n="44" d="100"/>
          <a:sy n="44" d="100"/>
        </p:scale>
        <p:origin x="677" y="43"/>
      </p:cViewPr>
      <p:guideLst>
        <p:guide orient="horz" pos="2160"/>
        <p:guide pos="3840"/>
      </p:guideLst>
    </p:cSldViewPr>
  </p:slideViewPr>
  <p:notesTextViewPr>
    <p:cViewPr>
      <p:scale>
        <a:sx n="3" d="2"/>
        <a:sy n="3" d="2"/>
      </p:scale>
      <p:origin x="0" y="0"/>
    </p:cViewPr>
  </p:notesTextViewPr>
  <p:notesViewPr>
    <p:cSldViewPr snapToGrid="0">
      <p:cViewPr varScale="1">
        <p:scale>
          <a:sx n="71" d="100"/>
          <a:sy n="71" d="100"/>
        </p:scale>
        <p:origin x="210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10/12/2022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cap="none" dirty="0" smtClean="0">
                <a:solidFill>
                  <a:srgbClr val="000000"/>
                </a:solidFill>
                <a:effectLst/>
                <a:ea typeface="Arial"/>
                <a:cs typeface="Arial"/>
                <a:sym typeface="Arial"/>
              </a:rPr>
              <a:t>Todays</a:t>
            </a:r>
            <a:r>
              <a:rPr lang="en-US" b="0" i="0" u="none" strike="noStrike" cap="none" baseline="0" dirty="0" smtClean="0">
                <a:solidFill>
                  <a:srgbClr val="000000"/>
                </a:solidFill>
                <a:effectLst/>
                <a:ea typeface="Arial"/>
                <a:cs typeface="Arial"/>
                <a:sym typeface="Arial"/>
              </a:rPr>
              <a:t> webinar contains information Private Schools for Special Education Placement need for MSC reporting.</a:t>
            </a:r>
            <a:endParaRPr lang="en-US" b="0" i="0" u="none" strike="noStrike" cap="none" dirty="0" smtClean="0">
              <a:solidFill>
                <a:srgbClr val="000000"/>
              </a:solidFill>
              <a:effectLst/>
              <a:ea typeface="Arial"/>
              <a:cs typeface="Arial"/>
              <a:sym typeface="Arial"/>
            </a:endParaRPr>
          </a:p>
          <a:p>
            <a:pPr marL="158750" lvl="0" indent="0">
              <a:buNone/>
            </a:pPr>
            <a:endParaRPr lang="en-US" b="0" i="0" u="none" strike="noStrike" cap="none" dirty="0" smtClean="0">
              <a:solidFill>
                <a:srgbClr val="000000"/>
              </a:solidFill>
              <a:effectLst/>
              <a:ea typeface="Arial"/>
              <a:cs typeface="Arial"/>
              <a:sym typeface="Arial"/>
            </a:endParaRPr>
          </a:p>
          <a:p>
            <a:pPr marL="158750" lvl="0" indent="0">
              <a:buNone/>
            </a:pPr>
            <a:r>
              <a:rPr lang="en-US" b="0" i="0" u="none" strike="noStrike" cap="none" dirty="0" smtClean="0">
                <a:solidFill>
                  <a:srgbClr val="000000"/>
                </a:solidFill>
                <a:effectLst/>
                <a:ea typeface="Arial"/>
                <a:cs typeface="Arial"/>
                <a:sym typeface="Arial"/>
              </a:rPr>
              <a:t>My </a:t>
            </a:r>
            <a:r>
              <a:rPr lang="en-US" b="0" i="0" u="none" strike="noStrike" cap="none" dirty="0" smtClean="0">
                <a:solidFill>
                  <a:srgbClr val="000000"/>
                </a:solidFill>
                <a:effectLst/>
                <a:ea typeface="Arial"/>
                <a:cs typeface="Arial"/>
                <a:sym typeface="Arial"/>
              </a:rPr>
              <a:t>name is Dana Ratcliffe, one of the Education Data Specialist in the Office of Data Services.</a:t>
            </a:r>
          </a:p>
          <a:p>
            <a:pPr marL="158750" lvl="0" indent="0">
              <a:buNone/>
            </a:pPr>
            <a:endParaRPr lang="en-US" b="0" i="0" u="none" strike="noStrike" cap="none" dirty="0" smtClean="0">
              <a:solidFill>
                <a:srgbClr val="000000"/>
              </a:solidFill>
              <a:effectLst/>
              <a:ea typeface="Arial"/>
              <a:cs typeface="Arial"/>
              <a:sym typeface="Arial"/>
            </a:endParaRPr>
          </a:p>
          <a:p>
            <a:pPr marL="158750" lvl="0" indent="0">
              <a:buNone/>
            </a:pPr>
            <a:r>
              <a:rPr lang="en-US" b="0" i="0" u="none" strike="noStrike" cap="none" dirty="0" smtClean="0">
                <a:solidFill>
                  <a:srgbClr val="000000"/>
                </a:solidFill>
                <a:effectLst/>
                <a:ea typeface="Arial"/>
                <a:cs typeface="Arial"/>
                <a:sym typeface="Arial"/>
              </a:rPr>
              <a:t>One of my job responsibilities is maintaining the Master Schedule </a:t>
            </a:r>
            <a:r>
              <a:rPr lang="en-US" b="0" i="0" u="none" strike="noStrike" cap="none" dirty="0" smtClean="0">
                <a:solidFill>
                  <a:srgbClr val="000000"/>
                </a:solidFill>
                <a:effectLst/>
                <a:ea typeface="Arial"/>
                <a:cs typeface="Arial"/>
                <a:sym typeface="Arial"/>
              </a:rPr>
              <a:t>Collection</a:t>
            </a:r>
          </a:p>
          <a:p>
            <a:pPr marL="158750" lvl="0" indent="0">
              <a:buNone/>
            </a:pPr>
            <a:endParaRPr lang="en-US" b="0" i="0" u="none" strike="noStrike" cap="none" dirty="0" smtClean="0">
              <a:solidFill>
                <a:srgbClr val="000000"/>
              </a:solidFill>
              <a:effectLst/>
              <a:ea typeface="Arial"/>
              <a:cs typeface="Arial"/>
              <a:sym typeface="Arial"/>
            </a:endParaRPr>
          </a:p>
          <a:p>
            <a:pPr marL="158750" lvl="0" indent="0">
              <a:buNone/>
            </a:pPr>
            <a:endParaRPr lang="en-US" b="0" i="0" u="none" strike="noStrike" cap="none" dirty="0" smtClean="0">
              <a:solidFill>
                <a:srgbClr val="000000"/>
              </a:solidFill>
              <a:effectLst/>
              <a:ea typeface="Arial"/>
              <a:cs typeface="Arial"/>
              <a:sym typeface="Arial"/>
            </a:endParaRPr>
          </a:p>
          <a:p>
            <a:pPr marL="615950" lvl="1" indent="0">
              <a:buNone/>
            </a:pPr>
            <a:endParaRPr lang="en-US" sz="1600" b="0" i="0" u="none" strike="noStrike" cap="none" dirty="0" smtClean="0">
              <a:solidFill>
                <a:srgbClr val="000000"/>
              </a:solidFill>
              <a:effectLst/>
              <a:latin typeface="Arial"/>
              <a:ea typeface="Arial"/>
              <a:cs typeface="Arial"/>
              <a:sym typeface="Arial"/>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1</a:t>
            </a:fld>
            <a:endParaRPr lang="en-US"/>
          </a:p>
        </p:txBody>
      </p:sp>
    </p:spTree>
    <p:extLst>
      <p:ext uri="{BB962C8B-B14F-4D97-AF65-F5344CB8AC3E}">
        <p14:creationId xmlns:p14="http://schemas.microsoft.com/office/powerpoint/2010/main" val="3034522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kern="1200" dirty="0" smtClean="0">
                <a:effectLst/>
                <a:latin typeface="+mn-lt"/>
                <a:ea typeface="+mn-ea"/>
                <a:cs typeface="+mn-cs"/>
              </a:rPr>
              <a:t>Courses</a:t>
            </a:r>
          </a:p>
          <a:p>
            <a:pPr lvl="1"/>
            <a:r>
              <a:rPr lang="en-US" b="0" kern="1200" dirty="0" smtClean="0">
                <a:effectLst/>
                <a:latin typeface="+mn-lt"/>
                <a:ea typeface="+mn-ea"/>
                <a:cs typeface="+mn-cs"/>
              </a:rPr>
              <a:t>Report each teacher associated with the class during the school year. </a:t>
            </a:r>
          </a:p>
          <a:p>
            <a:pPr lvl="2"/>
            <a:endParaRPr lang="en-US" sz="1200" b="0" kern="1200" dirty="0" smtClean="0">
              <a:solidFill>
                <a:schemeClr val="tx1"/>
              </a:solidFill>
              <a:effectLst/>
              <a:latin typeface="+mn-lt"/>
              <a:ea typeface="+mn-ea"/>
              <a:cs typeface="+mn-cs"/>
            </a:endParaRPr>
          </a:p>
          <a:p>
            <a:pPr lvl="1">
              <a:buFont typeface="Arial" panose="020B0604020202020204" pitchFamily="34" charset="0"/>
              <a:buNone/>
            </a:pPr>
            <a:r>
              <a:rPr lang="en-US" kern="1200" dirty="0" smtClean="0">
                <a:solidFill>
                  <a:schemeClr val="tx1"/>
                </a:solidFill>
                <a:effectLst/>
                <a:latin typeface="+mn-lt"/>
                <a:ea typeface="+mn-ea"/>
                <a:cs typeface="+mn-cs"/>
              </a:rPr>
              <a:t>Courses are identified at VDOE by the SCED code in combination with the local section ID,  it’s important to report the correct SCED code. </a:t>
            </a:r>
          </a:p>
          <a:p>
            <a:pPr marL="15430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p>
            <a:pPr lvl="1"/>
            <a:r>
              <a:rPr lang="en-US" dirty="0" smtClean="0"/>
              <a:t>SCED codes are a 5-digit Course Code that provides a basic structure for classifying course content. </a:t>
            </a:r>
          </a:p>
          <a:p>
            <a:pPr marL="1085850" lvl="2" indent="-171450">
              <a:buFont typeface="Arial" panose="020B0604020202020204" pitchFamily="34" charset="0"/>
              <a:buChar char="•"/>
            </a:pPr>
            <a:r>
              <a:rPr lang="en-US" dirty="0" smtClean="0"/>
              <a:t>Additional SCED elements and attributes such as the </a:t>
            </a:r>
            <a:r>
              <a:rPr lang="en-US" dirty="0" err="1" smtClean="0"/>
              <a:t>Va</a:t>
            </a:r>
            <a:r>
              <a:rPr lang="en-US" dirty="0" smtClean="0"/>
              <a:t> Extended Description provide descriptive information about each course.</a:t>
            </a:r>
          </a:p>
        </p:txBody>
      </p:sp>
      <p:sp>
        <p:nvSpPr>
          <p:cNvPr id="4" name="Slide Number Placeholder 3"/>
          <p:cNvSpPr>
            <a:spLocks noGrp="1"/>
          </p:cNvSpPr>
          <p:nvPr>
            <p:ph type="sldNum" sz="quarter" idx="10"/>
          </p:nvPr>
        </p:nvSpPr>
        <p:spPr/>
        <p:txBody>
          <a:bodyPr/>
          <a:lstStyle/>
          <a:p>
            <a:fld id="{40DDDA28-A9E5-470C-8A90-D17729306CEC}" type="slidenum">
              <a:rPr lang="en-US" smtClean="0"/>
              <a:t>10</a:t>
            </a:fld>
            <a:endParaRPr lang="en-US"/>
          </a:p>
        </p:txBody>
      </p:sp>
    </p:spTree>
    <p:extLst>
      <p:ext uri="{BB962C8B-B14F-4D97-AF65-F5344CB8AC3E}">
        <p14:creationId xmlns:p14="http://schemas.microsoft.com/office/powerpoint/2010/main" val="3530188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t>The NCES SCED Finder website does not</a:t>
            </a:r>
            <a:r>
              <a:rPr lang="en-US" sz="1200" baseline="0" dirty="0" smtClean="0"/>
              <a:t> only lists </a:t>
            </a:r>
            <a:r>
              <a:rPr lang="en-US" sz="1200" baseline="0" dirty="0" err="1" smtClean="0"/>
              <a:t>Va</a:t>
            </a:r>
            <a:r>
              <a:rPr lang="en-US" sz="1200" baseline="0" dirty="0" smtClean="0"/>
              <a:t> active SCED codes but all national codes.  The course description is outlines for each SCED.</a:t>
            </a:r>
            <a:endParaRPr lang="en-US" sz="1200" dirty="0" smtClean="0"/>
          </a:p>
          <a:p>
            <a:pPr marL="1085850" lvl="2" indent="-171450">
              <a:buFont typeface="Arial" panose="020B0604020202020204" pitchFamily="34" charset="0"/>
              <a:buChar char="•"/>
            </a:pPr>
            <a:endParaRPr lang="en-US" sz="1200" dirty="0" smtClean="0"/>
          </a:p>
          <a:p>
            <a:pPr marL="914400" lvl="2" indent="0">
              <a:buFont typeface="Arial" panose="020B0604020202020204" pitchFamily="34" charset="0"/>
              <a:buNone/>
            </a:pPr>
            <a:r>
              <a:rPr lang="en-US" sz="1200" baseline="0" dirty="0" err="1" smtClean="0"/>
              <a:t>Va</a:t>
            </a:r>
            <a:r>
              <a:rPr lang="en-US" sz="1200" baseline="0" dirty="0" smtClean="0"/>
              <a:t> Active SCED list:</a:t>
            </a:r>
          </a:p>
          <a:p>
            <a:pPr marL="1543050" lvl="3" indent="-171450">
              <a:buFont typeface="Arial" panose="020B0604020202020204" pitchFamily="34" charset="0"/>
              <a:buChar char="•"/>
            </a:pPr>
            <a:r>
              <a:rPr lang="en-US" sz="1200" baseline="0" dirty="0" smtClean="0"/>
              <a:t>In the example, 03 represents the subject code for science.</a:t>
            </a:r>
          </a:p>
          <a:p>
            <a:pPr marL="1543050" lvl="3" indent="-171450">
              <a:buFont typeface="Arial" panose="020B0604020202020204" pitchFamily="34" charset="0"/>
              <a:buChar char="•"/>
            </a:pPr>
            <a:r>
              <a:rPr lang="en-US" sz="1200" baseline="0" dirty="0" smtClean="0"/>
              <a:t>The </a:t>
            </a:r>
            <a:r>
              <a:rPr lang="en-US" sz="1200" baseline="0" dirty="0" err="1" smtClean="0"/>
              <a:t>Va</a:t>
            </a:r>
            <a:r>
              <a:rPr lang="en-US" sz="1200" baseline="0" dirty="0" smtClean="0"/>
              <a:t> Extended Description designates the code as being for Elem grade levels.</a:t>
            </a:r>
          </a:p>
          <a:p>
            <a:pPr marL="1543050" lvl="3" indent="-171450">
              <a:buFont typeface="Arial" panose="020B0604020202020204" pitchFamily="34" charset="0"/>
              <a:buChar char="•"/>
            </a:pPr>
            <a:r>
              <a:rPr lang="en-US" sz="1200" baseline="0" dirty="0" smtClean="0"/>
              <a:t>The Final Grade Flag indicates if a final grade must be reported on the EOY MSC.</a:t>
            </a:r>
          </a:p>
          <a:p>
            <a:pPr marL="15430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A secondary course shouldn’t have a SCED code for an elementary course.</a:t>
            </a:r>
          </a:p>
          <a:p>
            <a:pPr marL="914400" lvl="2" indent="0">
              <a:buFont typeface="Arial" panose="020B0604020202020204" pitchFamily="34" charset="0"/>
              <a:buNone/>
            </a:pPr>
            <a:endParaRPr lang="en-US" sz="1200" dirty="0" smtClean="0"/>
          </a:p>
          <a:p>
            <a:pPr lvl="1"/>
            <a:r>
              <a:rPr lang="en-US" sz="1200" dirty="0" smtClean="0"/>
              <a:t>	The National SCED finder websites lists the Code</a:t>
            </a:r>
            <a:r>
              <a:rPr lang="en-US" sz="1200" baseline="0" dirty="0" smtClean="0"/>
              <a:t> Title and Description for SCED 03151:</a:t>
            </a:r>
          </a:p>
        </p:txBody>
      </p:sp>
      <p:sp>
        <p:nvSpPr>
          <p:cNvPr id="4" name="Slide Number Placeholder 3"/>
          <p:cNvSpPr>
            <a:spLocks noGrp="1"/>
          </p:cNvSpPr>
          <p:nvPr>
            <p:ph type="sldNum" sz="quarter" idx="10"/>
          </p:nvPr>
        </p:nvSpPr>
        <p:spPr/>
        <p:txBody>
          <a:bodyPr/>
          <a:lstStyle/>
          <a:p>
            <a:fld id="{40DDDA28-A9E5-470C-8A90-D17729306CEC}" type="slidenum">
              <a:rPr lang="en-US" smtClean="0"/>
              <a:t>11</a:t>
            </a:fld>
            <a:endParaRPr lang="en-US"/>
          </a:p>
        </p:txBody>
      </p:sp>
    </p:spTree>
    <p:extLst>
      <p:ext uri="{BB962C8B-B14F-4D97-AF65-F5344CB8AC3E}">
        <p14:creationId xmlns:p14="http://schemas.microsoft.com/office/powerpoint/2010/main" val="4029775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957839"/>
          </a:xfrm>
        </p:spPr>
        <p:txBody>
          <a:bodyPr/>
          <a:lstStyle/>
          <a:p>
            <a:r>
              <a:rPr lang="en-US" b="0" kern="1200" dirty="0" smtClean="0">
                <a:effectLst/>
                <a:latin typeface="+mn-lt"/>
                <a:ea typeface="+mn-ea"/>
                <a:cs typeface="+mn-cs"/>
              </a:rPr>
              <a:t>Sections</a:t>
            </a:r>
          </a:p>
          <a:p>
            <a:endParaRPr lang="en-US" b="0" kern="1200" dirty="0" smtClean="0">
              <a:effectLst/>
              <a:latin typeface="+mn-lt"/>
              <a:ea typeface="+mn-ea"/>
              <a:cs typeface="+mn-cs"/>
            </a:endParaRPr>
          </a:p>
          <a:p>
            <a:r>
              <a:rPr lang="en-US" b="0" kern="1200" dirty="0" smtClean="0">
                <a:effectLst/>
                <a:latin typeface="+mn-lt"/>
                <a:ea typeface="+mn-ea"/>
                <a:cs typeface="+mn-cs"/>
              </a:rPr>
              <a:t>Report each teacher associated with the class during the school year. </a:t>
            </a:r>
          </a:p>
          <a:p>
            <a:pPr marL="628650" lvl="1" indent="-171450">
              <a:buFont typeface="Arial" panose="020B0604020202020204" pitchFamily="34" charset="0"/>
              <a:buChar char="•"/>
            </a:pPr>
            <a:r>
              <a:rPr lang="en-US" b="0" kern="1200" dirty="0" smtClean="0">
                <a:effectLst/>
                <a:latin typeface="+mn-lt"/>
                <a:ea typeface="+mn-ea"/>
                <a:cs typeface="+mn-cs"/>
              </a:rPr>
              <a:t>Teachers</a:t>
            </a:r>
            <a:r>
              <a:rPr lang="en-US" b="0" kern="1200" baseline="0" dirty="0" smtClean="0">
                <a:effectLst/>
                <a:latin typeface="+mn-lt"/>
                <a:ea typeface="+mn-ea"/>
                <a:cs typeface="+mn-cs"/>
              </a:rPr>
              <a:t> that provided 20 or more hours of instruction should be reported.</a:t>
            </a:r>
            <a:r>
              <a:rPr lang="en-US" b="0" kern="1200" dirty="0" smtClean="0">
                <a:effectLst/>
                <a:latin typeface="+mn-lt"/>
                <a:ea typeface="+mn-ea"/>
                <a:cs typeface="+mn-cs"/>
              </a:rPr>
              <a:t> </a:t>
            </a:r>
          </a:p>
          <a:p>
            <a:pPr marL="628650" lvl="1" indent="-171450">
              <a:buFont typeface="Arial" panose="020B0604020202020204" pitchFamily="34" charset="0"/>
              <a:buChar char="•"/>
            </a:pPr>
            <a:r>
              <a:rPr lang="en-US" b="0" kern="1200" dirty="0" smtClean="0">
                <a:effectLst/>
                <a:latin typeface="+mn-lt"/>
                <a:ea typeface="+mn-ea"/>
                <a:cs typeface="+mn-cs"/>
              </a:rPr>
              <a:t>The class might have 2 different teachers during the year.  Each one must be reported. </a:t>
            </a:r>
          </a:p>
          <a:p>
            <a:pPr marL="628650" lvl="1" indent="-171450">
              <a:buFont typeface="Arial" panose="020B0604020202020204" pitchFamily="34" charset="0"/>
              <a:buChar char="•"/>
            </a:pPr>
            <a:endParaRPr lang="en-US" b="0" kern="1200" dirty="0" smtClean="0">
              <a:effectLst/>
              <a:latin typeface="+mn-lt"/>
              <a:ea typeface="+mn-ea"/>
              <a:cs typeface="+mn-cs"/>
            </a:endParaRPr>
          </a:p>
          <a:p>
            <a:pPr marL="127000" indent="0">
              <a:buNone/>
            </a:pPr>
            <a:r>
              <a:rPr lang="en-US" sz="1200" b="0" dirty="0" smtClean="0"/>
              <a:t>For example:</a:t>
            </a:r>
          </a:p>
          <a:p>
            <a:pPr marL="127000" indent="0">
              <a:buNone/>
            </a:pPr>
            <a:r>
              <a:rPr lang="en-US" sz="1200" b="0" dirty="0" smtClean="0"/>
              <a:t>Mrs. Smith is the teacher of record on Oct 1st for a yearlong Journalism I class at Elm HS in Monroe County, but had to resign after 2 month.  Mr. Hill is reported as the</a:t>
            </a:r>
            <a:r>
              <a:rPr lang="en-US" sz="1200" b="0" baseline="0" dirty="0" smtClean="0"/>
              <a:t> </a:t>
            </a:r>
            <a:r>
              <a:rPr lang="en-US" sz="1200" b="0" dirty="0" smtClean="0"/>
              <a:t>teacher of record on the last day of school for the Journalism I class.  </a:t>
            </a:r>
          </a:p>
          <a:p>
            <a:pPr marL="127000" indent="0">
              <a:buNone/>
            </a:pPr>
            <a:endParaRPr lang="en-US" sz="1200" b="0" dirty="0" smtClean="0"/>
          </a:p>
          <a:p>
            <a:pPr marL="1270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dirty="0" smtClean="0"/>
              <a:t>Both teachers must be reported on the EOY MSC since each provided more than 20 hours of classroom instruction.</a:t>
            </a:r>
          </a:p>
          <a:p>
            <a:pPr marL="1270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200" b="0" dirty="0" smtClean="0">
              <a:solidFill>
                <a:srgbClr val="FF0000"/>
              </a:solidFill>
            </a:endParaRPr>
          </a:p>
          <a:p>
            <a:endParaRPr lang="en-US" sz="1200" dirty="0" smtClean="0"/>
          </a:p>
          <a:p>
            <a:r>
              <a:rPr lang="en-US" sz="1200" dirty="0" smtClean="0"/>
              <a:t>A Special Education teacher associated with a course will require a Define Class Type.  </a:t>
            </a:r>
          </a:p>
          <a:p>
            <a:pPr lvl="1"/>
            <a:r>
              <a:rPr lang="en-US" sz="1200" dirty="0" smtClean="0"/>
              <a:t>This includes a special education teacher in a general education class and</a:t>
            </a:r>
          </a:p>
          <a:p>
            <a:pPr lvl="1"/>
            <a:r>
              <a:rPr lang="en-US" sz="1200" dirty="0" smtClean="0"/>
              <a:t>A self contained special education class.</a:t>
            </a:r>
          </a:p>
          <a:p>
            <a:pPr lvl="1"/>
            <a:r>
              <a:rPr lang="en-US" sz="1200" dirty="0" smtClean="0"/>
              <a:t>	The Define Class Type should</a:t>
            </a:r>
            <a:r>
              <a:rPr lang="en-US" sz="1200" baseline="0" dirty="0" smtClean="0"/>
              <a:t> reflect the students the class is intended for and not the content.</a:t>
            </a:r>
            <a:endParaRPr lang="en-US" sz="1200" dirty="0" smtClean="0"/>
          </a:p>
          <a:p>
            <a:pPr marL="1270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200" b="0" dirty="0" smtClean="0">
              <a:solidFill>
                <a:srgbClr val="FF0000"/>
              </a:solidFill>
            </a:endParaRPr>
          </a:p>
          <a:p>
            <a:pPr marL="914400" lvl="2" indent="0">
              <a:buFont typeface="Arial" panose="020B0604020202020204" pitchFamily="34" charset="0"/>
              <a:buNone/>
            </a:pPr>
            <a:endParaRPr lang="en-US" sz="1200" b="0" kern="1200" dirty="0" smtClean="0">
              <a:solidFill>
                <a:schemeClr val="tx1"/>
              </a:solidFill>
              <a:effectLst/>
              <a:latin typeface="+mn-lt"/>
              <a:ea typeface="+mn-ea"/>
              <a:cs typeface="+mn-cs"/>
            </a:endParaRPr>
          </a:p>
          <a:p>
            <a:pPr marL="914400" lvl="2" indent="0">
              <a:buFont typeface="Arial" panose="020B0604020202020204" pitchFamily="34" charset="0"/>
              <a:buNone/>
            </a:pP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12</a:t>
            </a:fld>
            <a:endParaRPr lang="en-US"/>
          </a:p>
        </p:txBody>
      </p:sp>
    </p:spTree>
    <p:extLst>
      <p:ext uri="{BB962C8B-B14F-4D97-AF65-F5344CB8AC3E}">
        <p14:creationId xmlns:p14="http://schemas.microsoft.com/office/powerpoint/2010/main" val="1335480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p>
          <a:p>
            <a:pPr lvl="1"/>
            <a:r>
              <a:rPr lang="en-US" dirty="0" smtClean="0"/>
              <a:t>When reporting out-of-state students, this should only include students enrolled in a VA LEA, not students enrolled in a LEA from another state. </a:t>
            </a:r>
          </a:p>
          <a:p>
            <a:pPr lvl="1"/>
            <a:endParaRPr lang="en-US" dirty="0" smtClean="0"/>
          </a:p>
          <a:p>
            <a:pPr lvl="1"/>
            <a:r>
              <a:rPr lang="en-US" dirty="0" smtClean="0"/>
              <a:t>The Final Grade and Credit Awarded Flag is collected on the EOY MSC for grades 6-12.</a:t>
            </a:r>
          </a:p>
          <a:p>
            <a:pPr lvl="1"/>
            <a:endParaRPr lang="en-US" dirty="0" smtClean="0"/>
          </a:p>
          <a:p>
            <a:pPr lvl="1"/>
            <a:r>
              <a:rPr lang="en-US" dirty="0" smtClean="0"/>
              <a:t>Students who received 20 or more instructional hours in a class should be reported.</a:t>
            </a:r>
          </a:p>
          <a:p>
            <a:pPr lvl="1"/>
            <a:endParaRPr lang="en-US" dirty="0" smtClean="0"/>
          </a:p>
          <a:p>
            <a:pPr lvl="1"/>
            <a:r>
              <a:rPr lang="en-US" dirty="0" smtClean="0"/>
              <a:t>A student could have multiple F records for the same section depending on how many teachers are associated with the section.</a:t>
            </a:r>
          </a:p>
          <a:p>
            <a:pPr marL="628650" lvl="1" indent="-171450">
              <a:buFont typeface="Arial" panose="020B0604020202020204" pitchFamily="34" charset="0"/>
              <a:buChar char="•"/>
            </a:pPr>
            <a:r>
              <a:rPr lang="en-US" dirty="0" smtClean="0"/>
              <a:t>This goes back to the scenario where a teacher starts the school</a:t>
            </a:r>
            <a:r>
              <a:rPr lang="en-US" baseline="0" dirty="0" smtClean="0"/>
              <a:t> year in a class but resigns.  Another teacher was hired to fill the vacant position.</a:t>
            </a:r>
            <a:endParaRPr lang="en-US" dirty="0" smtClean="0"/>
          </a:p>
          <a:p>
            <a:pPr lvl="1"/>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13</a:t>
            </a:fld>
            <a:endParaRPr lang="en-US"/>
          </a:p>
        </p:txBody>
      </p:sp>
    </p:spTree>
    <p:extLst>
      <p:ext uri="{BB962C8B-B14F-4D97-AF65-F5344CB8AC3E}">
        <p14:creationId xmlns:p14="http://schemas.microsoft.com/office/powerpoint/2010/main" val="2936183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lets look at the process of gather and submitting the data to the LEAs</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14</a:t>
            </a:fld>
            <a:endParaRPr lang="en-US"/>
          </a:p>
        </p:txBody>
      </p:sp>
    </p:spTree>
    <p:extLst>
      <p:ext uri="{BB962C8B-B14F-4D97-AF65-F5344CB8AC3E}">
        <p14:creationId xmlns:p14="http://schemas.microsoft.com/office/powerpoint/2010/main" val="212491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step is to gather the data.  The Excel</a:t>
            </a:r>
            <a:r>
              <a:rPr lang="en-US" baseline="0" dirty="0" smtClean="0"/>
              <a:t> Data File Template is a good resource. </a:t>
            </a:r>
          </a:p>
          <a:p>
            <a:r>
              <a:rPr lang="en-US" baseline="0" dirty="0" smtClean="0"/>
              <a:t>The data should be saved in either Excel or Text format, depending on what the division has requested.</a:t>
            </a:r>
          </a:p>
          <a:p>
            <a:pPr lvl="1"/>
            <a:r>
              <a:rPr lang="en-US" baseline="0" dirty="0" smtClean="0"/>
              <a:t>It’s easier for division to combine the private school data into the raw MSC file if it’s in Text format.</a:t>
            </a:r>
          </a:p>
          <a:p>
            <a:r>
              <a:rPr lang="en-US" baseline="0" dirty="0" smtClean="0"/>
              <a:t>It’s important to use a file transfer method that is secure.  </a:t>
            </a:r>
          </a:p>
          <a:p>
            <a:r>
              <a:rPr lang="en-US" baseline="0" dirty="0" smtClean="0"/>
              <a:t>The division will incorporate the private schools data into the MSC file and upload it to VDOE.</a:t>
            </a:r>
          </a:p>
          <a:p>
            <a:pPr lvl="1"/>
            <a:r>
              <a:rPr lang="en-US" baseline="0" dirty="0" smtClean="0"/>
              <a:t>A file might be uploaded multiple time depending on the number errors.</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15</a:t>
            </a:fld>
            <a:endParaRPr lang="en-US"/>
          </a:p>
        </p:txBody>
      </p:sp>
    </p:spTree>
    <p:extLst>
      <p:ext uri="{BB962C8B-B14F-4D97-AF65-F5344CB8AC3E}">
        <p14:creationId xmlns:p14="http://schemas.microsoft.com/office/powerpoint/2010/main" val="3732540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Fall MSC requires the</a:t>
            </a:r>
            <a:r>
              <a:rPr lang="en-US" baseline="0" dirty="0" smtClean="0"/>
              <a:t> </a:t>
            </a:r>
          </a:p>
          <a:p>
            <a:pPr marL="628650" lvl="1" indent="-171450">
              <a:buFont typeface="Arial" panose="020B0604020202020204" pitchFamily="34" charset="0"/>
              <a:buChar char="•"/>
            </a:pPr>
            <a:r>
              <a:rPr lang="en-US" baseline="0" dirty="0" smtClean="0"/>
              <a:t>B record  that contains the teacher demographics used with the IPAL report</a:t>
            </a:r>
          </a:p>
          <a:p>
            <a:pPr marL="628650" lvl="1" indent="-171450">
              <a:buFont typeface="Arial" panose="020B0604020202020204" pitchFamily="34" charset="0"/>
              <a:buChar char="•"/>
            </a:pPr>
            <a:r>
              <a:rPr lang="en-US" baseline="0" dirty="0" smtClean="0"/>
              <a:t>C  record that contains the course details</a:t>
            </a:r>
          </a:p>
          <a:p>
            <a:pPr marL="628650" lvl="1" indent="-171450">
              <a:buFont typeface="Arial" panose="020B0604020202020204" pitchFamily="34" charset="0"/>
              <a:buChar char="•"/>
            </a:pPr>
            <a:r>
              <a:rPr lang="en-US" baseline="0" dirty="0" smtClean="0"/>
              <a:t>The D  record  shows the teacher and course connection</a:t>
            </a:r>
          </a:p>
          <a:p>
            <a:pPr marL="628650" lvl="1" indent="-171450">
              <a:buFont typeface="Arial" panose="020B0604020202020204" pitchFamily="34" charset="0"/>
              <a:buChar char="•"/>
            </a:pPr>
            <a:r>
              <a:rPr lang="en-US" baseline="0" dirty="0" smtClean="0"/>
              <a:t>and the F record that shows the student, teacher and course connection.</a:t>
            </a:r>
          </a:p>
          <a:p>
            <a:pPr marL="1085850" lvl="2" indent="-171450">
              <a:buFont typeface="Arial" panose="020B0604020202020204" pitchFamily="34" charset="0"/>
              <a:buChar char="•"/>
            </a:pPr>
            <a:r>
              <a:rPr lang="en-US" baseline="0" dirty="0" smtClean="0"/>
              <a:t>The records are linked using the Section ID</a:t>
            </a:r>
          </a:p>
          <a:p>
            <a:pPr marL="0" lvl="0" indent="0">
              <a:buFont typeface="Arial" panose="020B0604020202020204" pitchFamily="34" charset="0"/>
              <a:buNone/>
            </a:pPr>
            <a:endParaRPr lang="en-US" baseline="0" dirty="0" smtClean="0"/>
          </a:p>
          <a:p>
            <a:pPr marL="0" lvl="0" indent="0">
              <a:buFont typeface="Arial" panose="020B0604020202020204" pitchFamily="34" charset="0"/>
              <a:buNone/>
            </a:pPr>
            <a:r>
              <a:rPr lang="en-US" baseline="0" dirty="0" smtClean="0"/>
              <a:t>There are some record types that might or might not need to be reported.</a:t>
            </a:r>
          </a:p>
          <a:p>
            <a:pPr marL="0" lvl="0" indent="0">
              <a:buFont typeface="Arial" panose="020B0604020202020204" pitchFamily="34" charset="0"/>
              <a:buNone/>
            </a:pPr>
            <a:r>
              <a:rPr lang="en-US" baseline="0" dirty="0" smtClean="0"/>
              <a:t>This include the</a:t>
            </a:r>
          </a:p>
          <a:p>
            <a:pPr marL="628650" lvl="1" indent="-171450">
              <a:buFont typeface="Arial" panose="020B0604020202020204" pitchFamily="34" charset="0"/>
              <a:buChar char="•"/>
            </a:pPr>
            <a:r>
              <a:rPr lang="en-US" baseline="0" dirty="0" smtClean="0"/>
              <a:t>I record if 2 different CTE courses are taught during the same class period.  The records need to be connected.</a:t>
            </a:r>
          </a:p>
          <a:p>
            <a:pPr marL="628650" lvl="1" indent="-171450">
              <a:buFont typeface="Arial" panose="020B0604020202020204" pitchFamily="34" charset="0"/>
              <a:buChar char="•"/>
            </a:pPr>
            <a:r>
              <a:rPr lang="en-US" baseline="0" dirty="0" smtClean="0"/>
              <a:t>J record is for teachers who oversee students enrolled in a co-op course.</a:t>
            </a:r>
          </a:p>
          <a:p>
            <a:pPr marL="628650" lvl="1" indent="-171450">
              <a:buFont typeface="Arial" panose="020B0604020202020204" pitchFamily="34" charset="0"/>
              <a:buChar char="•"/>
            </a:pPr>
            <a:r>
              <a:rPr lang="en-US" baseline="0" dirty="0" smtClean="0"/>
              <a:t>Report the K record if the course is designated as an interdisciplinary course.  An interdisciplinary course is when a LEA combines 2 different courses together to form 1 course.</a:t>
            </a:r>
          </a:p>
          <a:p>
            <a:pPr marL="628650" lvl="1" indent="-171450">
              <a:buFont typeface="Arial" panose="020B0604020202020204" pitchFamily="34" charset="0"/>
              <a:buChar char="•"/>
            </a:pPr>
            <a:r>
              <a:rPr lang="en-US" baseline="0" dirty="0" smtClean="0"/>
              <a:t>And the E record is used to report unlicensed teachers.  This is also used to report vendors that might provide course content. An example could be a self paced type of course. </a:t>
            </a:r>
          </a:p>
          <a:p>
            <a:pPr marL="171450" lvl="0" indent="-171450">
              <a:buFont typeface="Arial" panose="020B0604020202020204" pitchFamily="34" charset="0"/>
              <a:buChar char="•"/>
            </a:pPr>
            <a:endParaRPr lang="en-US" baseline="0" dirty="0" smtClean="0"/>
          </a:p>
          <a:p>
            <a:pPr marL="0" lvl="0" indent="0">
              <a:buFont typeface="Arial" panose="020B0604020202020204" pitchFamily="34" charset="0"/>
              <a:buNone/>
            </a:pPr>
            <a:r>
              <a:rPr lang="en-US" baseline="0" dirty="0" smtClean="0"/>
              <a:t>Since only private school teacher data is collected, the G record will not be reported.  Normally this is used to report administrator or pupil personnel such as librarians or guidance.</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16</a:t>
            </a:fld>
            <a:endParaRPr lang="en-US"/>
          </a:p>
        </p:txBody>
      </p:sp>
    </p:spTree>
    <p:extLst>
      <p:ext uri="{BB962C8B-B14F-4D97-AF65-F5344CB8AC3E}">
        <p14:creationId xmlns:p14="http://schemas.microsoft.com/office/powerpoint/2010/main" val="692614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End</a:t>
            </a:r>
            <a:r>
              <a:rPr lang="en-US" baseline="0" dirty="0" smtClean="0"/>
              <a:t> of year</a:t>
            </a:r>
            <a:r>
              <a:rPr lang="en-US" dirty="0" smtClean="0"/>
              <a:t> MSC requires</a:t>
            </a:r>
          </a:p>
          <a:p>
            <a:pPr marL="628650" lvl="1" indent="-171450">
              <a:buFont typeface="Arial" panose="020B0604020202020204" pitchFamily="34" charset="0"/>
              <a:buChar char="•"/>
            </a:pPr>
            <a:r>
              <a:rPr lang="en-US" baseline="0" dirty="0" smtClean="0"/>
              <a:t>The C  record that contains the course details</a:t>
            </a:r>
          </a:p>
          <a:p>
            <a:pPr marL="628650" lvl="1" indent="-171450">
              <a:buFont typeface="Arial" panose="020B0604020202020204" pitchFamily="34" charset="0"/>
              <a:buChar char="•"/>
            </a:pPr>
            <a:r>
              <a:rPr lang="en-US" baseline="0" dirty="0" smtClean="0"/>
              <a:t>The D  record  shows the teacher and course connection</a:t>
            </a:r>
          </a:p>
          <a:p>
            <a:pPr marL="628650" lvl="1" indent="-171450">
              <a:buFont typeface="Arial" panose="020B0604020202020204" pitchFamily="34" charset="0"/>
              <a:buChar char="•"/>
            </a:pPr>
            <a:r>
              <a:rPr lang="en-US" baseline="0" dirty="0" smtClean="0"/>
              <a:t>and the F record that shows the student, teacher and course connection.</a:t>
            </a:r>
          </a:p>
          <a:p>
            <a:pPr marL="1085850" lvl="2" indent="-171450">
              <a:buFont typeface="Arial" panose="020B0604020202020204" pitchFamily="34" charset="0"/>
              <a:buChar char="•"/>
            </a:pPr>
            <a:r>
              <a:rPr lang="en-US" baseline="0" dirty="0" smtClean="0"/>
              <a:t>The records are linked using the Section ID</a:t>
            </a:r>
          </a:p>
          <a:p>
            <a:r>
              <a:rPr lang="en-US" dirty="0" smtClean="0"/>
              <a:t> </a:t>
            </a:r>
            <a:endParaRPr lang="en-US" baseline="0" dirty="0" smtClean="0"/>
          </a:p>
          <a:p>
            <a:r>
              <a:rPr lang="en-US" dirty="0" smtClean="0"/>
              <a:t>The same condition applies for EOY as</a:t>
            </a:r>
            <a:r>
              <a:rPr lang="en-US" baseline="0" dirty="0" smtClean="0"/>
              <a:t> in the Fall for the optional records.  The I, J, K and the E records should only be reported if needed.</a:t>
            </a:r>
          </a:p>
          <a:p>
            <a:endParaRPr lang="en-US" baseline="0" dirty="0" smtClean="0"/>
          </a:p>
          <a:p>
            <a:r>
              <a:rPr lang="en-US" dirty="0" smtClean="0"/>
              <a:t>Record</a:t>
            </a:r>
            <a:r>
              <a:rPr lang="en-US" baseline="0" dirty="0" smtClean="0"/>
              <a:t> G will not be collected on the end of year MSC and the B record will not be collected since teacher demographics is only needed in the fall.</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86510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It’s important for private schools and LEAs to use a file transfer system that is secure.  One option is to use</a:t>
            </a:r>
            <a:r>
              <a:rPr lang="en-US" baseline="0" dirty="0" smtClean="0"/>
              <a:t> the SSWS Dropbox since it’s a secure file transfer system offered by VDOE</a:t>
            </a:r>
            <a:r>
              <a:rPr lang="en-US" dirty="0" smtClean="0"/>
              <a:t>.  Some</a:t>
            </a:r>
            <a:r>
              <a:rPr lang="en-US" baseline="0" dirty="0" smtClean="0"/>
              <a:t> s</a:t>
            </a:r>
            <a:r>
              <a:rPr lang="en-US" dirty="0" smtClean="0"/>
              <a:t>taff</a:t>
            </a:r>
            <a:r>
              <a:rPr lang="en-US" baseline="0" dirty="0" smtClean="0"/>
              <a:t> in the LEAs and private schools have access to the </a:t>
            </a:r>
            <a:r>
              <a:rPr lang="en-US" baseline="0" dirty="0" err="1" smtClean="0"/>
              <a:t>dropbox</a:t>
            </a:r>
            <a:r>
              <a:rPr lang="en-US" baseline="0" dirty="0" smtClean="0"/>
              <a:t>.  The person with access at the private school might be the same person gathering the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t>
            </a:r>
            <a:r>
              <a:rPr lang="en-US" baseline="0" dirty="0" err="1" smtClean="0"/>
              <a:t>dropbox</a:t>
            </a:r>
            <a:r>
              <a:rPr lang="en-US" baseline="0" dirty="0" smtClean="0"/>
              <a:t> link is found in the right side menu once logged into SSWS.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Select the division and person to transfer the file to.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Type in a subject and choose the file to upload.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designated person will receive an email that a file has been shared using the </a:t>
            </a:r>
            <a:r>
              <a:rPr lang="en-US" baseline="0" dirty="0" err="1" smtClean="0"/>
              <a:t>dropbox</a:t>
            </a:r>
            <a:r>
              <a:rPr lang="en-US"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Retrieve the file at the bottom of this same screen.</a:t>
            </a: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18</a:t>
            </a:fld>
            <a:endParaRPr lang="en-US"/>
          </a:p>
        </p:txBody>
      </p:sp>
    </p:spTree>
    <p:extLst>
      <p:ext uri="{BB962C8B-B14F-4D97-AF65-F5344CB8AC3E}">
        <p14:creationId xmlns:p14="http://schemas.microsoft.com/office/powerpoint/2010/main" val="2636456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Reporting timeline</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19</a:t>
            </a:fld>
            <a:endParaRPr lang="en-US"/>
          </a:p>
        </p:txBody>
      </p:sp>
    </p:spTree>
    <p:extLst>
      <p:ext uri="{BB962C8B-B14F-4D97-AF65-F5344CB8AC3E}">
        <p14:creationId xmlns:p14="http://schemas.microsoft.com/office/powerpoint/2010/main" val="58821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agenda for this</a:t>
            </a:r>
            <a:r>
              <a:rPr lang="en-US" baseline="0" dirty="0" smtClean="0"/>
              <a:t> presentation</a:t>
            </a:r>
            <a:r>
              <a:rPr lang="en-US" dirty="0" smtClean="0"/>
              <a:t> is</a:t>
            </a:r>
          </a:p>
          <a:p>
            <a:pPr marL="628650" lvl="1" indent="-171450">
              <a:buFont typeface="Arial" panose="020B0604020202020204" pitchFamily="34" charset="0"/>
              <a:buChar char="•"/>
            </a:pPr>
            <a:r>
              <a:rPr lang="en-US" dirty="0" smtClean="0"/>
              <a:t>To cover some of the background information for the MSC.</a:t>
            </a:r>
          </a:p>
          <a:p>
            <a:pPr marL="628650" lvl="1" indent="-171450">
              <a:buFont typeface="Arial" panose="020B0604020202020204" pitchFamily="34" charset="0"/>
              <a:buChar char="•"/>
            </a:pPr>
            <a:r>
              <a:rPr lang="en-US" dirty="0" smtClean="0"/>
              <a:t>Reporting Rules</a:t>
            </a:r>
          </a:p>
          <a:p>
            <a:pPr marL="628650" lvl="1" indent="-171450">
              <a:buFont typeface="Arial" panose="020B0604020202020204" pitchFamily="34" charset="0"/>
              <a:buChar char="•"/>
            </a:pPr>
            <a:r>
              <a:rPr lang="en-US" dirty="0" smtClean="0"/>
              <a:t>Collecting</a:t>
            </a:r>
            <a:r>
              <a:rPr lang="en-US" baseline="0" dirty="0" smtClean="0"/>
              <a:t> </a:t>
            </a:r>
            <a:r>
              <a:rPr lang="en-US" dirty="0" smtClean="0"/>
              <a:t>and</a:t>
            </a:r>
            <a:r>
              <a:rPr lang="en-US" baseline="0" dirty="0" smtClean="0"/>
              <a:t> submitting the data to the LEAs</a:t>
            </a:r>
          </a:p>
          <a:p>
            <a:pPr marL="628650" lvl="1" indent="-171450">
              <a:buFont typeface="Arial" panose="020B0604020202020204" pitchFamily="34" charset="0"/>
              <a:buChar char="•"/>
            </a:pPr>
            <a:r>
              <a:rPr lang="en-US" baseline="0" dirty="0" smtClean="0"/>
              <a:t>Reporting timeline</a:t>
            </a:r>
          </a:p>
          <a:p>
            <a:pPr marL="628650" lvl="1" indent="-171450">
              <a:buFont typeface="Arial" panose="020B0604020202020204" pitchFamily="34" charset="0"/>
              <a:buChar char="•"/>
            </a:pPr>
            <a:r>
              <a:rPr lang="en-US" baseline="0" dirty="0" smtClean="0"/>
              <a:t>Resources</a:t>
            </a:r>
          </a:p>
          <a:p>
            <a:pPr marL="628650" lvl="1" indent="-171450">
              <a:buFont typeface="Arial" panose="020B0604020202020204" pitchFamily="34" charset="0"/>
              <a:buChar char="•"/>
            </a:pPr>
            <a:r>
              <a:rPr lang="en-US" baseline="0" dirty="0" smtClean="0"/>
              <a:t>And contact information</a:t>
            </a:r>
          </a:p>
          <a:p>
            <a:pPr marL="171450" indent="-171450">
              <a:buFont typeface="Arial" panose="020B0604020202020204" pitchFamily="34" charset="0"/>
              <a:buChar char="•"/>
            </a:pPr>
            <a:r>
              <a:rPr lang="en-US" baseline="0" dirty="0" smtClean="0"/>
              <a:t>I’ll also review the Data File Template in detail at the end of the presentation.</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8745549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200" dirty="0" smtClean="0"/>
              <a:t>Fall MSC:</a:t>
            </a:r>
          </a:p>
          <a:p>
            <a:pPr>
              <a:defRPr/>
            </a:pPr>
            <a:r>
              <a:rPr lang="en-US" sz="1200" dirty="0" smtClean="0"/>
              <a:t>Who is included?</a:t>
            </a:r>
          </a:p>
          <a:p>
            <a:pPr lvl="1">
              <a:defRPr/>
            </a:pPr>
            <a:r>
              <a:rPr lang="en-US" sz="1200" dirty="0" smtClean="0"/>
              <a:t>Teachers and students enrolled in a course </a:t>
            </a:r>
            <a:r>
              <a:rPr lang="en-US" sz="1200" b="1" dirty="0" smtClean="0"/>
              <a:t>on</a:t>
            </a:r>
            <a:r>
              <a:rPr lang="en-US" sz="1200" dirty="0" smtClean="0"/>
              <a:t> Oct 1st</a:t>
            </a:r>
          </a:p>
          <a:p>
            <a:pPr>
              <a:defRPr/>
            </a:pPr>
            <a:endParaRPr lang="en-US" sz="1200" dirty="0" smtClean="0"/>
          </a:p>
          <a:p>
            <a:pPr lvl="1">
              <a:defRPr/>
            </a:pPr>
            <a:r>
              <a:rPr lang="en-US" sz="1200" dirty="0" smtClean="0"/>
              <a:t>For the 2022-2023 school</a:t>
            </a:r>
            <a:r>
              <a:rPr lang="en-US" sz="1200" baseline="0" dirty="0" smtClean="0"/>
              <a:t> year:</a:t>
            </a:r>
          </a:p>
          <a:p>
            <a:pPr lvl="1">
              <a:defRPr/>
            </a:pPr>
            <a:r>
              <a:rPr lang="en-US" sz="1200" dirty="0" smtClean="0"/>
              <a:t>The collection Opens </a:t>
            </a:r>
            <a:r>
              <a:rPr lang="en-US" sz="1200" b="1" dirty="0" smtClean="0"/>
              <a:t>October 17, 2022</a:t>
            </a:r>
          </a:p>
          <a:p>
            <a:pPr lvl="1">
              <a:defRPr/>
            </a:pPr>
            <a:r>
              <a:rPr lang="en-US" sz="1200" dirty="0" smtClean="0"/>
              <a:t>A Successful submission is due </a:t>
            </a:r>
            <a:r>
              <a:rPr lang="en-US" sz="1200" b="1" dirty="0" smtClean="0"/>
              <a:t>December 7, 2022</a:t>
            </a:r>
          </a:p>
          <a:p>
            <a:pPr lvl="2">
              <a:defRPr/>
            </a:pPr>
            <a:r>
              <a:rPr lang="en-US" sz="1200" dirty="0" smtClean="0"/>
              <a:t>LEAs may continue to submit files to make corrections but a successful submission must be maintained.</a:t>
            </a:r>
          </a:p>
          <a:p>
            <a:pPr lvl="1">
              <a:defRPr/>
            </a:pPr>
            <a:r>
              <a:rPr lang="en-US" sz="1200" dirty="0" smtClean="0"/>
              <a:t>The fall MSC closes </a:t>
            </a:r>
            <a:r>
              <a:rPr lang="en-US" sz="1200" b="1" dirty="0" smtClean="0"/>
              <a:t>January 30, 2023</a:t>
            </a:r>
            <a:r>
              <a:rPr lang="en-US" sz="1200" dirty="0" smtClean="0"/>
              <a:t>.  This includes all local approvals and the Superintendent’s verification.</a:t>
            </a:r>
          </a:p>
          <a:p>
            <a:endParaRPr lang="en-US" sz="1200" dirty="0"/>
          </a:p>
        </p:txBody>
      </p:sp>
      <p:sp>
        <p:nvSpPr>
          <p:cNvPr id="4" name="Slide Number Placeholder 3"/>
          <p:cNvSpPr>
            <a:spLocks noGrp="1"/>
          </p:cNvSpPr>
          <p:nvPr>
            <p:ph type="sldNum" sz="quarter" idx="10"/>
          </p:nvPr>
        </p:nvSpPr>
        <p:spPr/>
        <p:txBody>
          <a:bodyPr/>
          <a:lstStyle/>
          <a:p>
            <a:fld id="{40DDDA28-A9E5-470C-8A90-D17729306CEC}" type="slidenum">
              <a:rPr lang="en-US" smtClean="0"/>
              <a:t>20</a:t>
            </a:fld>
            <a:endParaRPr lang="en-US"/>
          </a:p>
        </p:txBody>
      </p:sp>
    </p:spTree>
    <p:extLst>
      <p:ext uri="{BB962C8B-B14F-4D97-AF65-F5344CB8AC3E}">
        <p14:creationId xmlns:p14="http://schemas.microsoft.com/office/powerpoint/2010/main" val="3056273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End of year MSC</a:t>
            </a:r>
          </a:p>
          <a:p>
            <a:pPr>
              <a:defRPr/>
            </a:pPr>
            <a:r>
              <a:rPr lang="en-US" sz="1200" dirty="0" smtClean="0"/>
              <a:t>Who is included?</a:t>
            </a:r>
          </a:p>
          <a:p>
            <a:pPr lvl="1">
              <a:defRPr/>
            </a:pPr>
            <a:r>
              <a:rPr lang="en-US" sz="1200" dirty="0" smtClean="0"/>
              <a:t>Teachers that provided 20 or more hours of instruction and students who received 20 or more instructional hours of course content during</a:t>
            </a:r>
            <a:r>
              <a:rPr lang="en-US" sz="1200" baseline="0" dirty="0" smtClean="0"/>
              <a:t> </a:t>
            </a:r>
            <a:r>
              <a:rPr lang="en-US" sz="1200" baseline="0" smtClean="0"/>
              <a:t>the school year</a:t>
            </a:r>
            <a:r>
              <a:rPr lang="en-US" sz="1200" smtClean="0"/>
              <a:t>.</a:t>
            </a:r>
            <a:endParaRPr lang="en-US" sz="1200" dirty="0" smtClean="0"/>
          </a:p>
          <a:p>
            <a:pPr>
              <a:defRPr/>
            </a:pPr>
            <a:endParaRPr lang="en-US" sz="1200" dirty="0" smtClean="0"/>
          </a:p>
          <a:p>
            <a:pPr lvl="1">
              <a:defRPr/>
            </a:pPr>
            <a:r>
              <a:rPr lang="en-US" sz="1200" dirty="0" smtClean="0"/>
              <a:t>The EOY MSC opens Mid-May</a:t>
            </a:r>
          </a:p>
          <a:p>
            <a:pPr lvl="1">
              <a:defRPr/>
            </a:pPr>
            <a:r>
              <a:rPr lang="en-US" sz="1200" dirty="0" smtClean="0"/>
              <a:t>A Successful submission is due Mid-July</a:t>
            </a:r>
          </a:p>
          <a:p>
            <a:pPr lvl="1">
              <a:defRPr/>
            </a:pPr>
            <a:r>
              <a:rPr lang="en-US" sz="1200" dirty="0" smtClean="0"/>
              <a:t>And the collection</a:t>
            </a:r>
            <a:r>
              <a:rPr lang="en-US" sz="1200" baseline="0" dirty="0" smtClean="0"/>
              <a:t> c</a:t>
            </a:r>
            <a:r>
              <a:rPr lang="en-US" sz="1200" dirty="0" smtClean="0"/>
              <a:t>loses Mid-August.</a:t>
            </a:r>
            <a:r>
              <a:rPr lang="en-US" sz="1200" baseline="0" dirty="0" smtClean="0"/>
              <a:t> </a:t>
            </a:r>
            <a:r>
              <a:rPr lang="en-US" sz="1200" dirty="0" smtClean="0"/>
              <a:t>This includes all local approvals and the Superintendent’s verification.</a:t>
            </a:r>
            <a:endParaRPr lang="en-US" sz="1200" dirty="0"/>
          </a:p>
        </p:txBody>
      </p:sp>
      <p:sp>
        <p:nvSpPr>
          <p:cNvPr id="4" name="Slide Number Placeholder 3"/>
          <p:cNvSpPr>
            <a:spLocks noGrp="1"/>
          </p:cNvSpPr>
          <p:nvPr>
            <p:ph type="sldNum" sz="quarter" idx="10"/>
          </p:nvPr>
        </p:nvSpPr>
        <p:spPr/>
        <p:txBody>
          <a:bodyPr/>
          <a:lstStyle/>
          <a:p>
            <a:fld id="{40DDDA28-A9E5-470C-8A90-D17729306CEC}" type="slidenum">
              <a:rPr lang="en-US" smtClean="0"/>
              <a:t>21</a:t>
            </a:fld>
            <a:endParaRPr lang="en-US"/>
          </a:p>
        </p:txBody>
      </p:sp>
    </p:spTree>
    <p:extLst>
      <p:ext uri="{BB962C8B-B14F-4D97-AF65-F5344CB8AC3E}">
        <p14:creationId xmlns:p14="http://schemas.microsoft.com/office/powerpoint/2010/main" val="980555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resources are available?</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22</a:t>
            </a:fld>
            <a:endParaRPr lang="en-US"/>
          </a:p>
        </p:txBody>
      </p:sp>
    </p:spTree>
    <p:extLst>
      <p:ext uri="{BB962C8B-B14F-4D97-AF65-F5344CB8AC3E}">
        <p14:creationId xmlns:p14="http://schemas.microsoft.com/office/powerpoint/2010/main" val="28615622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there is the MSC web page.  This contains</a:t>
            </a:r>
            <a:r>
              <a:rPr lang="en-US" baseline="0" dirty="0" smtClean="0"/>
              <a:t> current documentation such as the:</a:t>
            </a:r>
          </a:p>
          <a:p>
            <a:pPr marL="171450" indent="-171450">
              <a:buFont typeface="Arial" panose="020B0604020202020204" pitchFamily="34" charset="0"/>
              <a:buChar char="•"/>
            </a:pPr>
            <a:r>
              <a:rPr lang="en-US" baseline="0" dirty="0" smtClean="0"/>
              <a:t>Specifications for Completing the MSC</a:t>
            </a:r>
          </a:p>
          <a:p>
            <a:pPr marL="628650" lvl="1" indent="-171450">
              <a:buFont typeface="Arial" panose="020B0604020202020204" pitchFamily="34" charset="0"/>
              <a:buChar char="•"/>
            </a:pPr>
            <a:r>
              <a:rPr lang="en-US" baseline="0" dirty="0" smtClean="0"/>
              <a:t>This details each data element, any edits and valid codes.</a:t>
            </a:r>
          </a:p>
          <a:p>
            <a:pPr marL="171450" lvl="0" indent="-171450">
              <a:buFont typeface="Arial" panose="020B0604020202020204" pitchFamily="34" charset="0"/>
              <a:buChar char="•"/>
            </a:pPr>
            <a:r>
              <a:rPr lang="en-US" baseline="0" dirty="0" smtClean="0"/>
              <a:t>Data Elements file</a:t>
            </a:r>
          </a:p>
          <a:p>
            <a:pPr marL="628650" lvl="1" indent="-171450">
              <a:buFont typeface="Arial" panose="020B0604020202020204" pitchFamily="34" charset="0"/>
              <a:buChar char="•"/>
            </a:pPr>
            <a:r>
              <a:rPr lang="en-US" baseline="0" dirty="0" smtClean="0"/>
              <a:t>is very similar to the Specification document but in a different format.</a:t>
            </a:r>
          </a:p>
          <a:p>
            <a:pPr marL="628650" lvl="1" indent="-171450">
              <a:buFont typeface="Arial" panose="020B0604020202020204" pitchFamily="34" charset="0"/>
              <a:buChar char="•"/>
            </a:pPr>
            <a:r>
              <a:rPr lang="en-US" baseline="0" dirty="0" smtClean="0"/>
              <a:t>This could be used as a quick reference guide</a:t>
            </a:r>
          </a:p>
          <a:p>
            <a:pPr marL="171450" lvl="0" indent="-171450">
              <a:buFont typeface="Arial" panose="020B0604020202020204" pitchFamily="34" charset="0"/>
              <a:buChar char="•"/>
            </a:pPr>
            <a:r>
              <a:rPr lang="en-US" baseline="0" dirty="0" smtClean="0"/>
              <a:t>Data File Template </a:t>
            </a:r>
          </a:p>
          <a:p>
            <a:pPr marL="628650" lvl="1" indent="-171450">
              <a:buFont typeface="Arial" panose="020B0604020202020204" pitchFamily="34" charset="0"/>
              <a:buChar char="•"/>
            </a:pPr>
            <a:r>
              <a:rPr lang="en-US" baseline="0" dirty="0" smtClean="0"/>
              <a:t>This follows the layout in a spreadsheet format, making it easier to enter data.</a:t>
            </a:r>
          </a:p>
          <a:p>
            <a:pPr marL="628650" lvl="1" indent="-171450">
              <a:buFont typeface="Arial" panose="020B0604020202020204" pitchFamily="34" charset="0"/>
              <a:buChar char="•"/>
            </a:pPr>
            <a:r>
              <a:rPr lang="en-US" baseline="0" dirty="0" smtClean="0"/>
              <a:t>This is one resource LEAs use to resolve errors.</a:t>
            </a:r>
          </a:p>
          <a:p>
            <a:pPr marL="171450" lvl="0" indent="-171450">
              <a:buFont typeface="Arial" panose="020B0604020202020204" pitchFamily="34" charset="0"/>
              <a:buChar char="•"/>
            </a:pPr>
            <a:r>
              <a:rPr lang="en-US" baseline="0" dirty="0" err="1" smtClean="0"/>
              <a:t>Va</a:t>
            </a:r>
            <a:r>
              <a:rPr lang="en-US" baseline="0" dirty="0" smtClean="0"/>
              <a:t> Active SCED List</a:t>
            </a:r>
          </a:p>
          <a:p>
            <a:pPr marL="628650" lvl="1" indent="-171450">
              <a:buFont typeface="Arial" panose="020B0604020202020204" pitchFamily="34" charset="0"/>
              <a:buChar char="•"/>
            </a:pPr>
            <a:r>
              <a:rPr lang="en-US" baseline="0" dirty="0" smtClean="0"/>
              <a:t>This is a list of valid VA assigned SCED codes.  Only SCED codes listed can be reported.  Any other SCED is invalid.  LEAs need to assist the private schools with assigning the correct SCED code.</a:t>
            </a:r>
          </a:p>
          <a:p>
            <a:pPr marL="628650" lvl="1" indent="-171450">
              <a:buFont typeface="Arial" panose="020B0604020202020204" pitchFamily="34" charset="0"/>
              <a:buChar char="•"/>
            </a:pPr>
            <a:endParaRPr lang="en-US" baseline="0" dirty="0" smtClean="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23</a:t>
            </a:fld>
            <a:endParaRPr lang="en-US"/>
          </a:p>
        </p:txBody>
      </p:sp>
    </p:spTree>
    <p:extLst>
      <p:ext uri="{BB962C8B-B14F-4D97-AF65-F5344CB8AC3E}">
        <p14:creationId xmlns:p14="http://schemas.microsoft.com/office/powerpoint/2010/main" val="33023418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URL for the MSC web page is on the screen</a:t>
            </a:r>
          </a:p>
          <a:p>
            <a:endParaRPr lang="en-US" dirty="0" smtClean="0"/>
          </a:p>
          <a:p>
            <a:r>
              <a:rPr lang="en-US" dirty="0" smtClean="0"/>
              <a:t>I</a:t>
            </a:r>
            <a:r>
              <a:rPr lang="en-US" baseline="0" dirty="0" smtClean="0"/>
              <a:t> can be reached at dana.Ratcliffe@doe.Virginia.gov for any questions pertaining to </a:t>
            </a:r>
            <a:r>
              <a:rPr lang="en-US" b="1" baseline="0" dirty="0" smtClean="0"/>
              <a:t>MSC data elements</a:t>
            </a:r>
          </a:p>
          <a:p>
            <a:r>
              <a:rPr lang="en-US" baseline="0" dirty="0" err="1" smtClean="0"/>
              <a:t>ResultsHelp</a:t>
            </a:r>
            <a:r>
              <a:rPr lang="en-US" baseline="0" dirty="0" smtClean="0"/>
              <a:t> is also monitored from 7:30 to 4:00pm each day other then on state holidays.</a:t>
            </a:r>
          </a:p>
          <a:p>
            <a:endParaRPr lang="en-US" baseline="0" dirty="0" smtClean="0"/>
          </a:p>
          <a:p>
            <a:r>
              <a:rPr lang="en-US" baseline="0" dirty="0" smtClean="0"/>
              <a:t>You can also reach out to Carol Well </a:t>
            </a:r>
            <a:r>
              <a:rPr lang="en-US" baseline="0" dirty="0" err="1" smtClean="0"/>
              <a:t>Bazzichi</a:t>
            </a:r>
            <a:r>
              <a:rPr lang="en-US" baseline="0" dirty="0" smtClean="0"/>
              <a:t> who is the data collection manager</a:t>
            </a:r>
          </a:p>
          <a:p>
            <a:endParaRPr lang="en-US" baseline="0" dirty="0" smtClean="0"/>
          </a:p>
          <a:p>
            <a:r>
              <a:rPr lang="en-US" baseline="0" dirty="0" smtClean="0"/>
              <a:t>Contact Danielle Basham with the Office of Facilities and Family Engagement </a:t>
            </a:r>
            <a:r>
              <a:rPr lang="en-US" b="1" baseline="0" dirty="0" smtClean="0"/>
              <a:t>with private schools for special education placement questions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24</a:t>
            </a:fld>
            <a:endParaRPr lang="en-US"/>
          </a:p>
        </p:txBody>
      </p:sp>
    </p:spTree>
    <p:extLst>
      <p:ext uri="{BB962C8B-B14F-4D97-AF65-F5344CB8AC3E}">
        <p14:creationId xmlns:p14="http://schemas.microsoft.com/office/powerpoint/2010/main" val="313977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MSC and what are the reporting rules</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3</a:t>
            </a:fld>
            <a:endParaRPr lang="en-US"/>
          </a:p>
        </p:txBody>
      </p:sp>
    </p:spTree>
    <p:extLst>
      <p:ext uri="{BB962C8B-B14F-4D97-AF65-F5344CB8AC3E}">
        <p14:creationId xmlns:p14="http://schemas.microsoft.com/office/powerpoint/2010/main" val="1160574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t>The Master Schedule Collection was implemented to consolidate and promote efficiency in processing multiple data collections. </a:t>
            </a:r>
          </a:p>
          <a:p>
            <a:endParaRPr lang="en-US" sz="1200" dirty="0" smtClean="0"/>
          </a:p>
          <a:p>
            <a:r>
              <a:rPr lang="en-US" sz="1200" dirty="0" smtClean="0"/>
              <a:t>It includes course, teacher and student data </a:t>
            </a:r>
            <a:r>
              <a:rPr lang="en-US" altLang="en-US" sz="1200" dirty="0" smtClean="0"/>
              <a:t>for publicly served and funded students.</a:t>
            </a:r>
          </a:p>
          <a:p>
            <a:endParaRPr lang="en-US" altLang="en-US" sz="1200" dirty="0" smtClean="0"/>
          </a:p>
          <a:p>
            <a:r>
              <a:rPr lang="en-US" altLang="en-US" sz="1200" dirty="0" smtClean="0"/>
              <a:t>The current MSC is comprised of 10 record types</a:t>
            </a:r>
          </a:p>
          <a:p>
            <a:endParaRPr lang="en-US" altLang="en-US" sz="1200" dirty="0" smtClean="0"/>
          </a:p>
          <a:p>
            <a:r>
              <a:rPr lang="en-US" altLang="en-US" sz="1200" dirty="0" smtClean="0"/>
              <a:t>Some elements have been retired or are optional to report</a:t>
            </a:r>
          </a:p>
          <a:p>
            <a:endParaRPr lang="en-US" altLang="en-US" sz="1200" dirty="0" smtClean="0"/>
          </a:p>
          <a:p>
            <a:r>
              <a:rPr lang="en-US" altLang="en-US" sz="1200" dirty="0" smtClean="0"/>
              <a:t>If a</a:t>
            </a:r>
            <a:r>
              <a:rPr lang="en-US" altLang="en-US" sz="1200" baseline="0" dirty="0" smtClean="0"/>
              <a:t> data element is </a:t>
            </a:r>
            <a:r>
              <a:rPr lang="en-US" altLang="en-US" sz="1200" dirty="0" smtClean="0"/>
              <a:t>retired or not required it should still be included</a:t>
            </a:r>
            <a:r>
              <a:rPr lang="en-US" altLang="en-US" sz="1200" baseline="0" dirty="0" smtClean="0"/>
              <a:t> in the file.  Division will need every element when the private school data is combined with the LEAs file.</a:t>
            </a: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4</a:t>
            </a:fld>
            <a:endParaRPr lang="en-US"/>
          </a:p>
        </p:txBody>
      </p:sp>
    </p:spTree>
    <p:extLst>
      <p:ext uri="{BB962C8B-B14F-4D97-AF65-F5344CB8AC3E}">
        <p14:creationId xmlns:p14="http://schemas.microsoft.com/office/powerpoint/2010/main" val="3308148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According</a:t>
            </a:r>
            <a:r>
              <a:rPr lang="en-US" sz="1200" kern="1200" baseline="0" dirty="0" smtClean="0">
                <a:solidFill>
                  <a:schemeClr val="tx1"/>
                </a:solidFill>
                <a:effectLst/>
                <a:latin typeface="+mn-lt"/>
                <a:ea typeface="+mn-ea"/>
                <a:cs typeface="+mn-cs"/>
              </a:rPr>
              <a:t> to the HB 1800 – chapter 552: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The Department of Education shall collect and publish data annually.  A few items to be award of is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i="1"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 1:</a:t>
            </a:r>
            <a:r>
              <a:rPr lang="en-US" i="1" baseline="0" dirty="0" smtClean="0"/>
              <a:t> </a:t>
            </a:r>
            <a:r>
              <a:rPr lang="en-US" b="1" i="1" dirty="0" smtClean="0"/>
              <a:t> the number of teachers who are not fully endorsed in the content that they are teaching</a:t>
            </a:r>
            <a:r>
              <a:rPr lang="en-US" i="1" dirty="0" smtClean="0"/>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	The reported course and licensure</a:t>
            </a:r>
            <a:r>
              <a:rPr lang="en-US" i="1" baseline="0" dirty="0" smtClean="0"/>
              <a:t> will identify teachers not endorsed in the content area.</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 2: </a:t>
            </a:r>
            <a:r>
              <a:rPr lang="en-US" b="1" i="1" dirty="0" smtClean="0"/>
              <a:t>the number of teachers who have less than one year of classroom experience</a:t>
            </a:r>
            <a:r>
              <a:rPr lang="en-US" i="1" dirty="0" smtClean="0"/>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	The First Year Teacher flag will be used to report this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and #3:  </a:t>
            </a:r>
            <a:r>
              <a:rPr lang="en-US" b="1" i="1" dirty="0" smtClean="0"/>
              <a:t>the number of teachers who are provisionally licensed</a:t>
            </a:r>
            <a:r>
              <a:rPr lang="en-US" i="1" dirty="0" smtClean="0"/>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	The</a:t>
            </a:r>
            <a:r>
              <a:rPr lang="en-US" i="1" baseline="0" dirty="0" smtClean="0"/>
              <a:t> license number reported will identify the teachers with a provisional license.</a:t>
            </a:r>
            <a:endParaRPr lang="en-US" sz="1400" dirty="0" smtClean="0">
              <a:solidFill>
                <a:schemeClr val="accent2">
                  <a:lumMod val="7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It’s</a:t>
            </a:r>
            <a:r>
              <a:rPr lang="en-US" sz="1200" kern="1200" baseline="0" dirty="0" smtClean="0">
                <a:solidFill>
                  <a:schemeClr val="tx1"/>
                </a:solidFill>
                <a:effectLst/>
                <a:latin typeface="+mn-lt"/>
                <a:ea typeface="+mn-ea"/>
                <a:cs typeface="+mn-cs"/>
              </a:rPr>
              <a:t> the responsibility of the LEA to report MSC data to VDOE but the private school must provide the data.  The results should increase the accuracy of reported data for all students the LEA is responsible for.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2494358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diagram you can see:</a:t>
            </a:r>
          </a:p>
          <a:p>
            <a:r>
              <a:rPr lang="en-US" dirty="0" smtClean="0"/>
              <a:t>The Private school will provide the data to the LEA using</a:t>
            </a:r>
            <a:r>
              <a:rPr lang="en-US" baseline="0" dirty="0" smtClean="0"/>
              <a:t> a secure file transfer method.  SSWS Dropbox is a secure method that LEAs and private school have access to.</a:t>
            </a:r>
          </a:p>
          <a:p>
            <a:endParaRPr lang="en-US" dirty="0" smtClean="0"/>
          </a:p>
          <a:p>
            <a:r>
              <a:rPr lang="en-US" dirty="0" smtClean="0"/>
              <a:t>The LEA incorporates the data into the MSC file to be submitted to VDOE.  The private school most</a:t>
            </a:r>
            <a:r>
              <a:rPr lang="en-US" baseline="0" dirty="0" smtClean="0"/>
              <a:t> likely has multiple schools requesting the data.</a:t>
            </a:r>
            <a:endParaRPr lang="en-US" dirty="0" smtClean="0"/>
          </a:p>
          <a:p>
            <a:endParaRPr lang="en-US" dirty="0" smtClean="0"/>
          </a:p>
          <a:p>
            <a:r>
              <a:rPr lang="en-US" dirty="0" smtClean="0"/>
              <a:t>It requires time on the LEAs part to combine the data, submit a file, correct errors and complete the verification process.</a:t>
            </a:r>
          </a:p>
          <a:p>
            <a:pPr marL="819136" lvl="1">
              <a:defRPr/>
            </a:pPr>
            <a:r>
              <a:rPr lang="en-US" dirty="0" smtClean="0"/>
              <a:t>Divisions need to set reasonable timelines since private schools work with multiple LEAs. Requesting a private school to provide data in 2 days isn’t a reasonable timeline.</a:t>
            </a:r>
          </a:p>
          <a:p>
            <a:pPr marL="819136" lvl="1">
              <a:defRPr/>
            </a:pPr>
            <a:r>
              <a:rPr lang="en-US" dirty="0" smtClean="0"/>
              <a:t>Private schools must provide the required data elements to the LEA for reporting</a:t>
            </a:r>
            <a:r>
              <a:rPr lang="en-US" baseline="0" dirty="0" smtClean="0"/>
              <a:t> in a timely manner as well.</a:t>
            </a: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3524276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review some</a:t>
            </a:r>
            <a:r>
              <a:rPr lang="en-US" baseline="0" dirty="0" smtClean="0"/>
              <a:t> reporting rules</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223842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This should be a collaborative effort between the division and private schools for special education placement.</a:t>
            </a:r>
          </a:p>
          <a:p>
            <a:pPr>
              <a:defRPr/>
            </a:pPr>
            <a:r>
              <a:rPr lang="en-US" dirty="0" smtClean="0"/>
              <a:t>  </a:t>
            </a:r>
          </a:p>
          <a:p>
            <a:pPr>
              <a:defRPr/>
            </a:pPr>
            <a:r>
              <a:rPr lang="en-US" dirty="0" smtClean="0"/>
              <a:t>The MSC should represent the students’ complete academic experience for the year.  </a:t>
            </a:r>
          </a:p>
          <a:p>
            <a:pPr>
              <a:defRPr/>
            </a:pPr>
            <a:endParaRPr lang="en-US" dirty="0" smtClean="0"/>
          </a:p>
          <a:p>
            <a:pPr>
              <a:defRPr/>
            </a:pPr>
            <a:r>
              <a:rPr lang="en-US" sz="1200" b="0" dirty="0" smtClean="0"/>
              <a:t>Fall</a:t>
            </a:r>
            <a:r>
              <a:rPr lang="en-US" sz="1200" b="0" baseline="0" dirty="0" smtClean="0"/>
              <a:t> MSC should include a snapshot on Oct 1</a:t>
            </a:r>
            <a:r>
              <a:rPr lang="en-US" sz="1200" b="0" baseline="30000" dirty="0" smtClean="0"/>
              <a:t>st</a:t>
            </a:r>
            <a:r>
              <a:rPr lang="en-US" sz="1200" b="0" baseline="0" dirty="0" smtClean="0"/>
              <a:t> of teacher/student and course combinations.</a:t>
            </a:r>
            <a:endParaRPr lang="en-US" sz="1200" b="1" dirty="0" smtClean="0"/>
          </a:p>
          <a:p>
            <a:pPr>
              <a:defRPr/>
            </a:pPr>
            <a:endParaRPr lang="en-US" sz="1200" b="1" dirty="0" smtClean="0">
              <a:solidFill>
                <a:schemeClr val="accent2">
                  <a:lumMod val="75000"/>
                </a:schemeClr>
              </a:solidFill>
            </a:endParaRPr>
          </a:p>
          <a:p>
            <a:pPr>
              <a:defRPr/>
            </a:pPr>
            <a:r>
              <a:rPr lang="en-US" dirty="0" smtClean="0"/>
              <a:t>The EOY MSC submission should include data as of the last day of school as well as summer school classes for high school credit or required for promotion in grades K-8.</a:t>
            </a:r>
          </a:p>
          <a:p>
            <a:pPr marL="628650" lvl="1" indent="-171450">
              <a:buFont typeface="Arial" panose="020B0604020202020204" pitchFamily="34" charset="0"/>
              <a:buChar char="•"/>
              <a:defRPr/>
            </a:pPr>
            <a:r>
              <a:rPr lang="en-US" dirty="0" smtClean="0"/>
              <a:t>Teachers who</a:t>
            </a:r>
            <a:r>
              <a:rPr lang="en-US" baseline="0" dirty="0" smtClean="0"/>
              <a:t> provide 20 or more hours of instruction and student who received 20 or more hours of instruction should be included on the EOY MSC.</a:t>
            </a:r>
            <a:endParaRPr lang="en-US" dirty="0" smtClean="0"/>
          </a:p>
          <a:p>
            <a:pPr>
              <a:defRPr/>
            </a:pPr>
            <a:endParaRPr lang="en-US" sz="1000" dirty="0" smtClean="0"/>
          </a:p>
          <a:p>
            <a:pPr>
              <a:defRPr/>
            </a:pPr>
            <a:r>
              <a:rPr lang="en-US" dirty="0" smtClean="0"/>
              <a:t>Both the Fall and EOY MSC should contain classes for the entire school year.  While each may differ because of classes created during the year, all classes that appear in the Fall MSC should also appear in the EOY MSC.</a:t>
            </a:r>
            <a:endParaRPr lang="en-US" sz="1000"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343485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kern="1200" dirty="0" smtClean="0">
                <a:solidFill>
                  <a:schemeClr val="tx1"/>
                </a:solidFill>
                <a:effectLst/>
                <a:latin typeface="+mn-lt"/>
                <a:ea typeface="+mn-ea"/>
                <a:cs typeface="+mn-cs"/>
              </a:rPr>
              <a:t>The B Record </a:t>
            </a:r>
            <a:r>
              <a:rPr lang="en-US" kern="1200" baseline="0" dirty="0" smtClean="0">
                <a:solidFill>
                  <a:schemeClr val="tx1"/>
                </a:solidFill>
                <a:effectLst/>
                <a:latin typeface="+mn-lt"/>
                <a:ea typeface="+mn-ea"/>
                <a:cs typeface="+mn-cs"/>
              </a:rPr>
              <a:t> contains </a:t>
            </a:r>
            <a:r>
              <a:rPr lang="en-US" kern="1200" dirty="0" smtClean="0">
                <a:solidFill>
                  <a:schemeClr val="tx1"/>
                </a:solidFill>
                <a:effectLst/>
                <a:latin typeface="+mn-lt"/>
                <a:ea typeface="+mn-ea"/>
                <a:cs typeface="+mn-cs"/>
              </a:rPr>
              <a:t>teacher demographics and is only reported in the Fall and NOT EOY</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Every required data element in the B Record must be completed </a:t>
            </a:r>
          </a:p>
          <a:p>
            <a:pPr marL="1085850" lvl="2" indent="-171450">
              <a:buFont typeface="Arial" panose="020B0604020202020204" pitchFamily="34" charset="0"/>
              <a:buChar char="•"/>
            </a:pPr>
            <a:r>
              <a:rPr lang="en-US" kern="1200" dirty="0" smtClean="0">
                <a:solidFill>
                  <a:schemeClr val="tx1"/>
                </a:solidFill>
                <a:effectLst/>
                <a:latin typeface="+mn-lt"/>
                <a:ea typeface="+mn-ea"/>
                <a:cs typeface="+mn-cs"/>
              </a:rPr>
              <a:t>I</a:t>
            </a:r>
            <a:r>
              <a:rPr lang="en-US" kern="1200" baseline="0" dirty="0" smtClean="0">
                <a:solidFill>
                  <a:schemeClr val="tx1"/>
                </a:solidFill>
                <a:effectLst/>
                <a:latin typeface="+mn-lt"/>
                <a:ea typeface="+mn-ea"/>
                <a:cs typeface="+mn-cs"/>
              </a:rPr>
              <a:t> </a:t>
            </a:r>
            <a:r>
              <a:rPr lang="en-US" kern="1200" dirty="0" smtClean="0">
                <a:solidFill>
                  <a:schemeClr val="tx1"/>
                </a:solidFill>
                <a:effectLst/>
                <a:latin typeface="+mn-lt"/>
                <a:ea typeface="+mn-ea"/>
                <a:cs typeface="+mn-cs"/>
              </a:rPr>
              <a:t>will review the B record in detail at the end of the presentation and go over what’s required</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This data is used to determine teacher endorsements and qualifications in early Spring</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Teachers reported in private facilities will not be included in the LEAs IPAL</a:t>
            </a:r>
            <a:r>
              <a:rPr lang="en-US" kern="1200" baseline="0" dirty="0" smtClean="0">
                <a:solidFill>
                  <a:schemeClr val="tx1"/>
                </a:solidFill>
                <a:effectLst/>
                <a:latin typeface="+mn-lt"/>
                <a:ea typeface="+mn-ea"/>
                <a:cs typeface="+mn-cs"/>
              </a:rPr>
              <a:t> </a:t>
            </a:r>
            <a:r>
              <a:rPr lang="en-US" kern="1200" dirty="0" smtClean="0">
                <a:solidFill>
                  <a:schemeClr val="tx1"/>
                </a:solidFill>
                <a:effectLst/>
                <a:latin typeface="+mn-lt"/>
                <a:ea typeface="+mn-ea"/>
                <a:cs typeface="+mn-cs"/>
              </a:rPr>
              <a:t>report  </a:t>
            </a:r>
          </a:p>
          <a:p>
            <a:pPr marL="1543050" lvl="3"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r>
              <a:rPr lang="en-US" kern="1200" dirty="0" smtClean="0">
                <a:solidFill>
                  <a:schemeClr val="tx1"/>
                </a:solidFill>
                <a:effectLst/>
                <a:latin typeface="+mn-lt"/>
                <a:ea typeface="+mn-ea"/>
                <a:cs typeface="+mn-cs"/>
              </a:rPr>
              <a:t>Long term subs should only be reported if they are filling a vacant position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A positions is considered </a:t>
            </a:r>
            <a:r>
              <a:rPr lang="en-US" kern="1200" baseline="0" dirty="0" smtClean="0">
                <a:solidFill>
                  <a:schemeClr val="tx1"/>
                </a:solidFill>
                <a:effectLst/>
                <a:latin typeface="+mn-lt"/>
                <a:ea typeface="+mn-ea"/>
                <a:cs typeface="+mn-cs"/>
              </a:rPr>
              <a:t>vacant if the LEA has advertised to fill the position.  If a teacher is out on medical leave, the substitute in the class is not considered a long term sub for reporting reason since the teacher will be returning.</a:t>
            </a:r>
          </a:p>
          <a:p>
            <a:pPr marL="1270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200" b="0" dirty="0" smtClean="0"/>
          </a:p>
          <a:p>
            <a:pPr>
              <a:buFont typeface="Arial" panose="020B0604020202020204" pitchFamily="34" charset="0"/>
              <a:buNone/>
            </a:pPr>
            <a:r>
              <a:rPr lang="en-US" kern="1200" dirty="0" smtClean="0">
                <a:solidFill>
                  <a:schemeClr val="tx1"/>
                </a:solidFill>
                <a:effectLst/>
                <a:latin typeface="+mn-lt"/>
                <a:ea typeface="+mn-ea"/>
                <a:cs typeface="+mn-cs"/>
              </a:rPr>
              <a:t>There must be a teacher of record or long term sub on each section.  Co-teachers may be added as additional staff.</a:t>
            </a:r>
          </a:p>
          <a:p>
            <a:pPr marL="914400" lvl="2" indent="0">
              <a:buFont typeface="Arial" panose="020B0604020202020204" pitchFamily="34" charset="0"/>
              <a:buNone/>
            </a:pPr>
            <a:endParaRPr lang="en-US" sz="1200" kern="1200" dirty="0" smtClean="0">
              <a:solidFill>
                <a:schemeClr val="tx1"/>
              </a:solidFill>
              <a:effectLst/>
              <a:latin typeface="+mn-lt"/>
              <a:ea typeface="+mn-ea"/>
              <a:cs typeface="+mn-cs"/>
            </a:endParaRPr>
          </a:p>
          <a:p>
            <a:pPr>
              <a:buFont typeface="Arial" panose="020B0604020202020204" pitchFamily="34" charset="0"/>
              <a:buNone/>
              <a:defRPr/>
            </a:pPr>
            <a:r>
              <a:rPr lang="en-US" b="0" kern="1200" dirty="0" smtClean="0">
                <a:effectLst/>
                <a:latin typeface="+mn-lt"/>
                <a:ea typeface="+mn-ea"/>
                <a:cs typeface="+mn-cs"/>
              </a:rPr>
              <a:t>Teachers</a:t>
            </a:r>
            <a:r>
              <a:rPr lang="en-US" b="0" kern="1200" baseline="0" dirty="0" smtClean="0">
                <a:effectLst/>
                <a:latin typeface="+mn-lt"/>
                <a:ea typeface="+mn-ea"/>
                <a:cs typeface="+mn-cs"/>
              </a:rPr>
              <a:t> that provided 20 or more hours of instruction should be included in the B record.</a:t>
            </a:r>
            <a:r>
              <a:rPr lang="en-US" b="0" kern="1200" dirty="0" smtClean="0">
                <a:effectLst/>
                <a:latin typeface="+mn-lt"/>
                <a:ea typeface="+mn-ea"/>
                <a:cs typeface="+mn-cs"/>
              </a:rPr>
              <a:t> </a:t>
            </a:r>
          </a:p>
          <a:p>
            <a:pPr marL="914400" lvl="2" indent="0">
              <a:buFont typeface="Arial" panose="020B0604020202020204" pitchFamily="34" charset="0"/>
              <a:buNone/>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1028934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6C96A5-1280-4BBD-93AB-AD67D678B93B}" type="datetime1">
              <a:rPr lang="en-US" smtClean="0"/>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10/12/2022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10/12/2022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859DFB-BBD1-424E-8E61-D0F07BC8954A}" type="datetime1">
              <a:rPr lang="en-US" smtClean="0"/>
              <a:t>10/12/2022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
        <p:nvSpPr>
          <p:cNvPr id="7"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10/12/2022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20E70-56EB-42D6-915F-EA4C717EB9E4}"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10/12/2022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nces.ed.gov/scedfinder/Home/Search?AspxAutoDetectCookieSupport=1"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doe.virginia.gov/info_management/data_collection/master_schedule_collection/index.shtml"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s://doe.virginia.gov/info_management/data_collection/master_schedule_collection/index.shtml" TargetMode="External"/><Relationship Id="rId7" Type="http://schemas.openxmlformats.org/officeDocument/2006/relationships/hyperlink" Target="mailto:Danielle.Basham@doe.virginia.gov"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hyperlink" Target="mailto:Carol.WellsBazzichi@doe.virginia.gov" TargetMode="External"/><Relationship Id="rId5" Type="http://schemas.openxmlformats.org/officeDocument/2006/relationships/hyperlink" Target="mailto:ResultsHelp@doe.virginia.gov" TargetMode="External"/><Relationship Id="rId4" Type="http://schemas.openxmlformats.org/officeDocument/2006/relationships/hyperlink" Target="mailto:Dana.Ratcliffe@doe.virgini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budget.lis.virginia.gov/item/2021/2/HB1800/Chapter/1/138/"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5254951" cy="2908909"/>
          </a:xfrm>
        </p:spPr>
        <p:txBody>
          <a:bodyPr>
            <a:normAutofit/>
          </a:bodyPr>
          <a:lstStyle/>
          <a:p>
            <a:r>
              <a:rPr lang="en-US" dirty="0" smtClean="0"/>
              <a:t>Master Schedule Collection</a:t>
            </a:r>
            <a:endParaRPr lang="en-US" dirty="0"/>
          </a:p>
        </p:txBody>
      </p:sp>
      <p:sp>
        <p:nvSpPr>
          <p:cNvPr id="3" name="Subtitle 2"/>
          <p:cNvSpPr>
            <a:spLocks noGrp="1"/>
          </p:cNvSpPr>
          <p:nvPr>
            <p:ph type="subTitle" idx="1"/>
          </p:nvPr>
        </p:nvSpPr>
        <p:spPr>
          <a:xfrm>
            <a:off x="838200" y="3636221"/>
            <a:ext cx="6324600" cy="1655762"/>
          </a:xfrm>
        </p:spPr>
        <p:txBody>
          <a:bodyPr/>
          <a:lstStyle/>
          <a:p>
            <a:r>
              <a:rPr lang="en-US" dirty="0" smtClean="0"/>
              <a:t>Training: Reporting for Private Schools for Special Education Placement</a:t>
            </a:r>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Courses</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787681"/>
            <a:ext cx="10515600" cy="4104962"/>
          </a:xfrm>
        </p:spPr>
        <p:txBody>
          <a:bodyPr>
            <a:normAutofit lnSpcReduction="10000"/>
          </a:bodyPr>
          <a:lstStyle/>
          <a:p>
            <a:r>
              <a:rPr lang="en-US" dirty="0"/>
              <a:t>Report each teacher associated with the class during the school year.  </a:t>
            </a:r>
          </a:p>
          <a:p>
            <a:endParaRPr lang="en-US" dirty="0" smtClean="0"/>
          </a:p>
          <a:p>
            <a:r>
              <a:rPr lang="en-US" dirty="0" smtClean="0"/>
              <a:t>Courses </a:t>
            </a:r>
            <a:r>
              <a:rPr lang="en-US" dirty="0"/>
              <a:t>are identified at VDOE by the SCED code in combination with </a:t>
            </a:r>
            <a:r>
              <a:rPr lang="en-US" dirty="0" smtClean="0"/>
              <a:t>the </a:t>
            </a:r>
            <a:r>
              <a:rPr lang="en-US" dirty="0"/>
              <a:t>local section ID, so it is imperative to report the correct SCED. </a:t>
            </a:r>
            <a:endParaRPr lang="en-US" dirty="0" smtClean="0"/>
          </a:p>
          <a:p>
            <a:endParaRPr lang="en-US" dirty="0" smtClean="0"/>
          </a:p>
          <a:p>
            <a:r>
              <a:rPr lang="en-US" dirty="0" smtClean="0"/>
              <a:t>SCED codes are a </a:t>
            </a:r>
            <a:r>
              <a:rPr lang="en-US" dirty="0"/>
              <a:t>5-digit Course Code that provides a basic structure for classifying course content. </a:t>
            </a:r>
            <a:endParaRPr lang="en-US" dirty="0" smtClean="0"/>
          </a:p>
          <a:p>
            <a:pPr lvl="2"/>
            <a:r>
              <a:rPr lang="en-US" sz="2800" dirty="0" smtClean="0"/>
              <a:t>Additional </a:t>
            </a:r>
            <a:r>
              <a:rPr lang="en-US" sz="2800" dirty="0"/>
              <a:t>SCED elements and </a:t>
            </a:r>
            <a:r>
              <a:rPr lang="en-US" sz="2800" dirty="0" smtClean="0"/>
              <a:t>attributes such as the VA Extended Description </a:t>
            </a:r>
            <a:r>
              <a:rPr lang="en-US" sz="2800" dirty="0"/>
              <a:t>provide descriptive information about each </a:t>
            </a:r>
            <a:r>
              <a:rPr lang="en-US" sz="2800" dirty="0" smtClean="0"/>
              <a:t>course.</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a:defRPr/>
            </a:pPr>
            <a:endParaRPr lang="en-US" dirty="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10</a:t>
            </a:fld>
            <a:endParaRPr lang="en-US"/>
          </a:p>
        </p:txBody>
      </p:sp>
    </p:spTree>
    <p:extLst>
      <p:ext uri="{BB962C8B-B14F-4D97-AF65-F5344CB8AC3E}">
        <p14:creationId xmlns:p14="http://schemas.microsoft.com/office/powerpoint/2010/main" val="1158890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Courses</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0"/>
            <a:ext cx="10515600" cy="5119670"/>
          </a:xfrm>
        </p:spPr>
        <p:txBody>
          <a:bodyPr>
            <a:normAutofit/>
          </a:bodyPr>
          <a:lstStyle/>
          <a:p>
            <a:pPr marL="0" indent="0">
              <a:buNone/>
            </a:pPr>
            <a:r>
              <a:rPr lang="en-US" sz="2000" dirty="0" smtClean="0"/>
              <a:t>NCES SCED Finder website  </a:t>
            </a:r>
            <a:r>
              <a:rPr lang="en-US" sz="2000" dirty="0" smtClean="0">
                <a:hlinkClick r:id="rId3"/>
              </a:rPr>
              <a:t>https</a:t>
            </a:r>
            <a:r>
              <a:rPr lang="en-US" sz="2000" dirty="0">
                <a:hlinkClick r:id="rId3"/>
              </a:rPr>
              <a:t>://</a:t>
            </a:r>
            <a:r>
              <a:rPr lang="en-US" sz="2000" dirty="0" smtClean="0">
                <a:hlinkClick r:id="rId3"/>
              </a:rPr>
              <a:t>nces.ed.gov/scedfinder/Home/Search?AspxAutoDetectCookieSupport=1</a:t>
            </a:r>
            <a:endParaRPr lang="en-US" sz="2000" dirty="0" smtClean="0"/>
          </a:p>
          <a:p>
            <a:pPr marL="0" indent="0">
              <a:buNone/>
            </a:pPr>
            <a:endParaRPr lang="en-US" sz="800" dirty="0" smtClean="0"/>
          </a:p>
          <a:p>
            <a:pPr marL="0" indent="0">
              <a:buNone/>
            </a:pPr>
            <a:r>
              <a:rPr lang="en-US" sz="1600" dirty="0" smtClean="0"/>
              <a:t>VA Active SCED List</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800" dirty="0"/>
          </a:p>
          <a:p>
            <a:pPr marL="0" indent="0">
              <a:buNone/>
            </a:pPr>
            <a:r>
              <a:rPr lang="en-US" sz="1600" dirty="0" smtClean="0"/>
              <a:t>Nation SCED Finder website</a:t>
            </a:r>
            <a:endParaRPr lang="en-US" sz="1600" dirty="0"/>
          </a:p>
          <a:p>
            <a:pPr>
              <a:defRPr/>
            </a:pPr>
            <a:endParaRPr lang="en-US" dirty="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11</a:t>
            </a:fld>
            <a:endParaRPr lang="en-US"/>
          </a:p>
        </p:txBody>
      </p:sp>
      <p:pic>
        <p:nvPicPr>
          <p:cNvPr id="6" name="Picture 5"/>
          <p:cNvPicPr>
            <a:picLocks noChangeAspect="1"/>
          </p:cNvPicPr>
          <p:nvPr/>
        </p:nvPicPr>
        <p:blipFill>
          <a:blip r:embed="rId4"/>
          <a:stretch>
            <a:fillRect/>
          </a:stretch>
        </p:blipFill>
        <p:spPr>
          <a:xfrm>
            <a:off x="1619573" y="2716342"/>
            <a:ext cx="8440156" cy="2021838"/>
          </a:xfrm>
          <a:prstGeom prst="rect">
            <a:avLst/>
          </a:prstGeom>
        </p:spPr>
      </p:pic>
      <p:pic>
        <p:nvPicPr>
          <p:cNvPr id="5" name="Picture 4"/>
          <p:cNvPicPr>
            <a:picLocks noChangeAspect="1"/>
          </p:cNvPicPr>
          <p:nvPr/>
        </p:nvPicPr>
        <p:blipFill rotWithShape="1">
          <a:blip r:embed="rId5"/>
          <a:srcRect t="6821" b="6540"/>
          <a:stretch/>
        </p:blipFill>
        <p:spPr>
          <a:xfrm>
            <a:off x="1619573" y="5300419"/>
            <a:ext cx="5591955" cy="1394849"/>
          </a:xfrm>
          <a:prstGeom prst="rect">
            <a:avLst/>
          </a:prstGeom>
        </p:spPr>
      </p:pic>
      <p:sp>
        <p:nvSpPr>
          <p:cNvPr id="7" name="Oval 6"/>
          <p:cNvSpPr/>
          <p:nvPr/>
        </p:nvSpPr>
        <p:spPr>
          <a:xfrm>
            <a:off x="2039319" y="4510986"/>
            <a:ext cx="325464" cy="23566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412889" y="4451258"/>
            <a:ext cx="545023" cy="355116"/>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733506" y="4451258"/>
            <a:ext cx="545023" cy="355116"/>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8253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Sections</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323975"/>
            <a:ext cx="10515600" cy="5397500"/>
          </a:xfrm>
        </p:spPr>
        <p:txBody>
          <a:bodyPr>
            <a:normAutofit fontScale="85000" lnSpcReduction="20000"/>
          </a:bodyPr>
          <a:lstStyle/>
          <a:p>
            <a:endParaRPr lang="en-US" sz="3600" dirty="0" smtClean="0"/>
          </a:p>
          <a:p>
            <a:r>
              <a:rPr lang="en-US" sz="3600" dirty="0" smtClean="0"/>
              <a:t>Report </a:t>
            </a:r>
            <a:r>
              <a:rPr lang="en-US" sz="3600" dirty="0"/>
              <a:t>each teacher associated with the class during the school year</a:t>
            </a:r>
            <a:r>
              <a:rPr lang="en-US" sz="3600" dirty="0" smtClean="0"/>
              <a:t>.</a:t>
            </a:r>
          </a:p>
          <a:p>
            <a:pPr marL="584200" lvl="1" indent="0">
              <a:buNone/>
            </a:pPr>
            <a:r>
              <a:rPr lang="en-US" sz="2600" i="1" dirty="0"/>
              <a:t>For </a:t>
            </a:r>
            <a:r>
              <a:rPr lang="en-US" sz="2600" i="1" dirty="0" smtClean="0"/>
              <a:t>example:  Mrs</a:t>
            </a:r>
            <a:r>
              <a:rPr lang="en-US" sz="2600" i="1" dirty="0"/>
              <a:t>. Smith is the teacher of record on Oct 1st for a yearlong Journalism I class at Elm HS in Monroe County, but had to resign after 2 month.  Mr. Hill is reported as the teacher of record on the last day of school for the Journalism I class.  </a:t>
            </a:r>
          </a:p>
          <a:p>
            <a:pPr marL="584200" lvl="1" indent="0">
              <a:buNone/>
            </a:pPr>
            <a:endParaRPr lang="en-US" sz="2600" i="1" dirty="0"/>
          </a:p>
          <a:p>
            <a:pPr marL="584200" lvl="1" indent="0">
              <a:lnSpc>
                <a:spcPct val="100000"/>
              </a:lnSpc>
              <a:spcBef>
                <a:spcPts val="0"/>
              </a:spcBef>
              <a:buClr>
                <a:srgbClr val="000000"/>
              </a:buClr>
              <a:buSzPts val="1100"/>
              <a:buNone/>
              <a:defRPr/>
            </a:pPr>
            <a:r>
              <a:rPr lang="en-US" sz="2600" i="1" dirty="0"/>
              <a:t>Both teachers must be reported on the EOY MSC since each provided more than 20 hours of classroom instruction.</a:t>
            </a:r>
          </a:p>
          <a:p>
            <a:endParaRPr lang="en-US" sz="3600" dirty="0"/>
          </a:p>
          <a:p>
            <a:r>
              <a:rPr lang="en-US" sz="3600" dirty="0" smtClean="0"/>
              <a:t>Special Education teachers associated with a course will require a Defined Class Type.  </a:t>
            </a:r>
          </a:p>
          <a:p>
            <a:pPr lvl="1"/>
            <a:r>
              <a:rPr lang="en-US" sz="3600" dirty="0" smtClean="0"/>
              <a:t>Special education teacher in a general education class</a:t>
            </a:r>
          </a:p>
          <a:p>
            <a:pPr lvl="1"/>
            <a:r>
              <a:rPr lang="en-US" sz="3600" dirty="0" smtClean="0"/>
              <a:t>A self contained special education class.</a:t>
            </a:r>
            <a:endParaRPr lang="en-US" sz="3600" dirty="0"/>
          </a:p>
          <a:p>
            <a:endParaRPr lang="en-US" sz="2400" dirty="0" smtClean="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a:defRPr/>
            </a:pPr>
            <a:endParaRPr lang="en-US" dirty="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12</a:t>
            </a:fld>
            <a:endParaRPr lang="en-US"/>
          </a:p>
        </p:txBody>
      </p:sp>
    </p:spTree>
    <p:extLst>
      <p:ext uri="{BB962C8B-B14F-4D97-AF65-F5344CB8AC3E}">
        <p14:creationId xmlns:p14="http://schemas.microsoft.com/office/powerpoint/2010/main" val="932992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Students</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0"/>
            <a:ext cx="10515600" cy="5119670"/>
          </a:xfrm>
        </p:spPr>
        <p:txBody>
          <a:bodyPr>
            <a:normAutofit lnSpcReduction="10000"/>
          </a:bodyPr>
          <a:lstStyle/>
          <a:p>
            <a:r>
              <a:rPr lang="en-US" dirty="0"/>
              <a:t>When reporting out-of-state students, this should only include students enrolled in a VA LEA, not students enrolled in a LEA from another state. </a:t>
            </a:r>
            <a:endParaRPr lang="en-US" dirty="0" smtClean="0"/>
          </a:p>
          <a:p>
            <a:endParaRPr lang="en-US" dirty="0"/>
          </a:p>
          <a:p>
            <a:r>
              <a:rPr lang="en-US" dirty="0"/>
              <a:t>The Final Grade and Credit Awarded Flag </a:t>
            </a:r>
            <a:r>
              <a:rPr lang="en-US" dirty="0" smtClean="0"/>
              <a:t>is </a:t>
            </a:r>
            <a:r>
              <a:rPr lang="en-US" dirty="0"/>
              <a:t>collected on the EOY MSC for grades 6-12</a:t>
            </a:r>
            <a:r>
              <a:rPr lang="en-US" dirty="0" smtClean="0"/>
              <a:t>.</a:t>
            </a:r>
          </a:p>
          <a:p>
            <a:endParaRPr lang="en-US" dirty="0" smtClean="0"/>
          </a:p>
          <a:p>
            <a:r>
              <a:rPr lang="en-US" dirty="0" smtClean="0"/>
              <a:t>Students who received 20 or more instructional hours in a class should be reported.</a:t>
            </a:r>
          </a:p>
          <a:p>
            <a:endParaRPr lang="en-US" dirty="0" smtClean="0"/>
          </a:p>
          <a:p>
            <a:r>
              <a:rPr lang="en-US" dirty="0" smtClean="0"/>
              <a:t>A student could have multiple F records for the same section depending on how many teachers are associated with the section.</a:t>
            </a:r>
            <a:endParaRPr lang="en-US" dirty="0"/>
          </a:p>
          <a:p>
            <a:pPr>
              <a:defRPr/>
            </a:pPr>
            <a:endParaRPr lang="en-US" dirty="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13</a:t>
            </a:fld>
            <a:endParaRPr lang="en-US"/>
          </a:p>
        </p:txBody>
      </p:sp>
    </p:spTree>
    <p:extLst>
      <p:ext uri="{BB962C8B-B14F-4D97-AF65-F5344CB8AC3E}">
        <p14:creationId xmlns:p14="http://schemas.microsoft.com/office/powerpoint/2010/main" val="2744214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smtClean="0"/>
              <a:t>Data Collection/Gathering and Submission Process</a:t>
            </a:r>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14</a:t>
            </a:fld>
            <a:endParaRPr lang="en-US"/>
          </a:p>
        </p:txBody>
      </p:sp>
    </p:spTree>
    <p:extLst>
      <p:ext uri="{BB962C8B-B14F-4D97-AF65-F5344CB8AC3E}">
        <p14:creationId xmlns:p14="http://schemas.microsoft.com/office/powerpoint/2010/main" val="2891839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Data Flow</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a:lstStyle/>
          <a:p>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15</a:t>
            </a:fld>
            <a:endParaRPr lang="en-US"/>
          </a:p>
        </p:txBody>
      </p:sp>
      <p:pic>
        <p:nvPicPr>
          <p:cNvPr id="5" name="Picture 4"/>
          <p:cNvPicPr/>
          <p:nvPr/>
        </p:nvPicPr>
        <p:blipFill rotWithShape="1">
          <a:blip r:embed="rId3"/>
          <a:srcRect l="3403" t="7708" r="2032" b="4272"/>
          <a:stretch/>
        </p:blipFill>
        <p:spPr bwMode="auto">
          <a:xfrm>
            <a:off x="2433235" y="1890794"/>
            <a:ext cx="7705856" cy="40760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99263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Data Collection</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a:lstStyle/>
          <a:p>
            <a:pPr marL="0" indent="0">
              <a:buNone/>
            </a:pPr>
            <a:r>
              <a:rPr lang="en-US" dirty="0" smtClean="0"/>
              <a:t>Record Types for the Fall MSC</a:t>
            </a:r>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16</a:t>
            </a:fld>
            <a:endParaRPr lang="en-US"/>
          </a:p>
        </p:txBody>
      </p:sp>
      <p:pic>
        <p:nvPicPr>
          <p:cNvPr id="5" name="Picture 4"/>
          <p:cNvPicPr>
            <a:picLocks noChangeAspect="1"/>
          </p:cNvPicPr>
          <p:nvPr/>
        </p:nvPicPr>
        <p:blipFill>
          <a:blip r:embed="rId3"/>
          <a:stretch>
            <a:fillRect/>
          </a:stretch>
        </p:blipFill>
        <p:spPr>
          <a:xfrm>
            <a:off x="838201" y="2262352"/>
            <a:ext cx="10981384" cy="2436648"/>
          </a:xfrm>
          <a:prstGeom prst="rect">
            <a:avLst/>
          </a:prstGeom>
        </p:spPr>
      </p:pic>
      <p:sp>
        <p:nvSpPr>
          <p:cNvPr id="6" name="TextBox 5"/>
          <p:cNvSpPr txBox="1"/>
          <p:nvPr/>
        </p:nvSpPr>
        <p:spPr>
          <a:xfrm>
            <a:off x="4163786" y="4345997"/>
            <a:ext cx="617477" cy="369332"/>
          </a:xfrm>
          <a:prstGeom prst="rect">
            <a:avLst/>
          </a:prstGeom>
          <a:solidFill>
            <a:schemeClr val="bg1"/>
          </a:solidFill>
        </p:spPr>
        <p:txBody>
          <a:bodyPr wrap="none" rtlCol="0">
            <a:spAutoFit/>
          </a:bodyPr>
          <a:lstStyle/>
          <a:p>
            <a:r>
              <a:rPr lang="en-US" b="1" dirty="0" smtClean="0">
                <a:solidFill>
                  <a:srgbClr val="555555"/>
                </a:solidFill>
              </a:rPr>
              <a:t>MSC</a:t>
            </a:r>
            <a:endParaRPr lang="en-US" b="1" dirty="0">
              <a:solidFill>
                <a:srgbClr val="555555"/>
              </a:solidFill>
            </a:endParaRPr>
          </a:p>
        </p:txBody>
      </p:sp>
    </p:spTree>
    <p:extLst>
      <p:ext uri="{BB962C8B-B14F-4D97-AF65-F5344CB8AC3E}">
        <p14:creationId xmlns:p14="http://schemas.microsoft.com/office/powerpoint/2010/main" val="1279860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Data Collection</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a:lstStyle/>
          <a:p>
            <a:pPr marL="0" indent="0">
              <a:buNone/>
            </a:pPr>
            <a:r>
              <a:rPr lang="en-US" dirty="0" smtClean="0"/>
              <a:t>Record Types for the End of Year MSC</a:t>
            </a:r>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17</a:t>
            </a:fld>
            <a:endParaRPr lang="en-US"/>
          </a:p>
        </p:txBody>
      </p:sp>
      <p:pic>
        <p:nvPicPr>
          <p:cNvPr id="5" name="Picture 4"/>
          <p:cNvPicPr>
            <a:picLocks noChangeAspect="1"/>
          </p:cNvPicPr>
          <p:nvPr/>
        </p:nvPicPr>
        <p:blipFill>
          <a:blip r:embed="rId3"/>
          <a:stretch>
            <a:fillRect/>
          </a:stretch>
        </p:blipFill>
        <p:spPr>
          <a:xfrm>
            <a:off x="838200" y="2537284"/>
            <a:ext cx="10854207" cy="2167581"/>
          </a:xfrm>
          <a:prstGeom prst="rect">
            <a:avLst/>
          </a:prstGeom>
        </p:spPr>
      </p:pic>
      <p:sp>
        <p:nvSpPr>
          <p:cNvPr id="6" name="TextBox 5"/>
          <p:cNvSpPr txBox="1"/>
          <p:nvPr/>
        </p:nvSpPr>
        <p:spPr>
          <a:xfrm>
            <a:off x="8980036" y="3448614"/>
            <a:ext cx="2595967" cy="646331"/>
          </a:xfrm>
          <a:prstGeom prst="rect">
            <a:avLst/>
          </a:prstGeom>
          <a:noFill/>
        </p:spPr>
        <p:txBody>
          <a:bodyPr wrap="none" rtlCol="0">
            <a:spAutoFit/>
          </a:bodyPr>
          <a:lstStyle/>
          <a:p>
            <a:r>
              <a:rPr lang="en-US" dirty="0" smtClean="0">
                <a:solidFill>
                  <a:srgbClr val="555555"/>
                </a:solidFill>
              </a:rPr>
              <a:t>B (Teacher Demographic) </a:t>
            </a:r>
          </a:p>
          <a:p>
            <a:r>
              <a:rPr lang="en-US" dirty="0" smtClean="0">
                <a:solidFill>
                  <a:srgbClr val="555555"/>
                </a:solidFill>
              </a:rPr>
              <a:t>Fall only</a:t>
            </a:r>
            <a:endParaRPr lang="en-US" dirty="0">
              <a:solidFill>
                <a:srgbClr val="555555"/>
              </a:solidFill>
            </a:endParaRPr>
          </a:p>
        </p:txBody>
      </p:sp>
    </p:spTree>
    <p:extLst>
      <p:ext uri="{BB962C8B-B14F-4D97-AF65-F5344CB8AC3E}">
        <p14:creationId xmlns:p14="http://schemas.microsoft.com/office/powerpoint/2010/main" val="2010181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Submit Data</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a:lstStyle/>
          <a:p>
            <a:r>
              <a:rPr lang="en-US" dirty="0" smtClean="0"/>
              <a:t>It’s important to use a file transfer system that is secure.  One secure method is to use SSWS Dropbox.</a:t>
            </a:r>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18</a:t>
            </a:fld>
            <a:endParaRPr lang="en-US"/>
          </a:p>
        </p:txBody>
      </p:sp>
      <p:pic>
        <p:nvPicPr>
          <p:cNvPr id="6" name="Picture 5"/>
          <p:cNvPicPr>
            <a:picLocks noChangeAspect="1"/>
          </p:cNvPicPr>
          <p:nvPr/>
        </p:nvPicPr>
        <p:blipFill>
          <a:blip r:embed="rId3"/>
          <a:stretch>
            <a:fillRect/>
          </a:stretch>
        </p:blipFill>
        <p:spPr>
          <a:xfrm>
            <a:off x="1354577" y="2419120"/>
            <a:ext cx="7312928" cy="4129776"/>
          </a:xfrm>
          <a:prstGeom prst="rect">
            <a:avLst/>
          </a:prstGeom>
        </p:spPr>
      </p:pic>
      <p:grpSp>
        <p:nvGrpSpPr>
          <p:cNvPr id="8" name="Group 7"/>
          <p:cNvGrpSpPr/>
          <p:nvPr/>
        </p:nvGrpSpPr>
        <p:grpSpPr>
          <a:xfrm>
            <a:off x="8895979" y="2700530"/>
            <a:ext cx="2229347" cy="3611388"/>
            <a:chOff x="1506419" y="2744962"/>
            <a:chExt cx="2229347" cy="3611388"/>
          </a:xfrm>
        </p:grpSpPr>
        <p:pic>
          <p:nvPicPr>
            <p:cNvPr id="5" name="Picture 4"/>
            <p:cNvPicPr>
              <a:picLocks noChangeAspect="1"/>
            </p:cNvPicPr>
            <p:nvPr/>
          </p:nvPicPr>
          <p:blipFill>
            <a:blip r:embed="rId4"/>
            <a:stretch>
              <a:fillRect/>
            </a:stretch>
          </p:blipFill>
          <p:spPr>
            <a:xfrm>
              <a:off x="1506419" y="2744962"/>
              <a:ext cx="2229347" cy="3566956"/>
            </a:xfrm>
            <a:prstGeom prst="rect">
              <a:avLst/>
            </a:prstGeom>
          </p:spPr>
        </p:pic>
        <p:sp>
          <p:nvSpPr>
            <p:cNvPr id="7" name="Oval 6"/>
            <p:cNvSpPr/>
            <p:nvPr/>
          </p:nvSpPr>
          <p:spPr>
            <a:xfrm>
              <a:off x="1506419" y="5749871"/>
              <a:ext cx="1050801" cy="60647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8040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smtClean="0"/>
              <a:t>Reporting Timeline</a:t>
            </a:r>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19</a:t>
            </a:fld>
            <a:endParaRPr lang="en-US"/>
          </a:p>
        </p:txBody>
      </p:sp>
    </p:spTree>
    <p:extLst>
      <p:ext uri="{BB962C8B-B14F-4D97-AF65-F5344CB8AC3E}">
        <p14:creationId xmlns:p14="http://schemas.microsoft.com/office/powerpoint/2010/main" val="260389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Agenda</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p:txBody>
          <a:bodyPr>
            <a:normAutofit/>
          </a:bodyPr>
          <a:lstStyle/>
          <a:p>
            <a:r>
              <a:rPr lang="en-US" sz="4400" dirty="0" smtClean="0"/>
              <a:t>Background</a:t>
            </a:r>
          </a:p>
          <a:p>
            <a:r>
              <a:rPr lang="en-US" sz="4400" dirty="0" smtClean="0"/>
              <a:t>MSC Reporting Rules</a:t>
            </a:r>
          </a:p>
          <a:p>
            <a:r>
              <a:rPr lang="en-US" sz="4400" dirty="0" smtClean="0"/>
              <a:t>Data Collection/Gathering and Submission</a:t>
            </a:r>
          </a:p>
          <a:p>
            <a:r>
              <a:rPr lang="en-US" sz="4400" dirty="0" smtClean="0"/>
              <a:t>Reporting Timeline</a:t>
            </a:r>
          </a:p>
          <a:p>
            <a:r>
              <a:rPr lang="en-US" sz="4400" dirty="0" smtClean="0"/>
              <a:t>Resources</a:t>
            </a:r>
          </a:p>
          <a:p>
            <a:r>
              <a:rPr lang="en-US" sz="4400" dirty="0" smtClean="0"/>
              <a:t>Contacts</a:t>
            </a:r>
            <a:endParaRPr lang="en-US" sz="4400"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a:t>
            </a:fld>
            <a:endParaRPr lang="en-US"/>
          </a:p>
        </p:txBody>
      </p:sp>
    </p:spTree>
    <p:extLst>
      <p:ext uri="{BB962C8B-B14F-4D97-AF65-F5344CB8AC3E}">
        <p14:creationId xmlns:p14="http://schemas.microsoft.com/office/powerpoint/2010/main" val="3464685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Fall MSC</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1"/>
            <a:ext cx="10515600" cy="4647401"/>
          </a:xfrm>
        </p:spPr>
        <p:txBody>
          <a:bodyPr>
            <a:normAutofit/>
          </a:bodyPr>
          <a:lstStyle/>
          <a:p>
            <a:pPr>
              <a:defRPr/>
            </a:pPr>
            <a:r>
              <a:rPr lang="en-US" dirty="0"/>
              <a:t>Who is included?</a:t>
            </a:r>
          </a:p>
          <a:p>
            <a:pPr lvl="1">
              <a:defRPr/>
            </a:pPr>
            <a:r>
              <a:rPr lang="en-US" sz="2600" dirty="0" smtClean="0"/>
              <a:t>Teachers and students enrolled in a course on Oct 1st</a:t>
            </a:r>
            <a:endParaRPr lang="en-US" sz="2600" dirty="0"/>
          </a:p>
          <a:p>
            <a:pPr>
              <a:defRPr/>
            </a:pPr>
            <a:endParaRPr lang="en-US" sz="1000" dirty="0"/>
          </a:p>
          <a:p>
            <a:pPr>
              <a:defRPr/>
            </a:pPr>
            <a:r>
              <a:rPr lang="en-US" dirty="0"/>
              <a:t>Reporting Timeline</a:t>
            </a:r>
          </a:p>
          <a:p>
            <a:pPr lvl="1">
              <a:defRPr/>
            </a:pPr>
            <a:r>
              <a:rPr lang="en-US" sz="2600" dirty="0"/>
              <a:t>Opens </a:t>
            </a:r>
            <a:r>
              <a:rPr lang="en-US" sz="2600" dirty="0" smtClean="0"/>
              <a:t>October 17, 2022</a:t>
            </a:r>
            <a:endParaRPr lang="en-US" sz="2600" dirty="0"/>
          </a:p>
          <a:p>
            <a:pPr lvl="1">
              <a:defRPr/>
            </a:pPr>
            <a:r>
              <a:rPr lang="en-US" sz="2600" dirty="0"/>
              <a:t>Successful submission </a:t>
            </a:r>
            <a:r>
              <a:rPr lang="en-US" sz="2600" dirty="0" smtClean="0"/>
              <a:t>December 7, 2022</a:t>
            </a:r>
            <a:endParaRPr lang="en-US" sz="2600" dirty="0"/>
          </a:p>
          <a:p>
            <a:pPr lvl="2">
              <a:defRPr/>
            </a:pPr>
            <a:r>
              <a:rPr lang="en-US" sz="2600" dirty="0"/>
              <a:t>LEAs may continue to submit files to make corrections but a successful submission must be maintained.</a:t>
            </a:r>
          </a:p>
          <a:p>
            <a:pPr lvl="1">
              <a:defRPr/>
            </a:pPr>
            <a:r>
              <a:rPr lang="en-US" sz="2600" dirty="0"/>
              <a:t>Closes </a:t>
            </a:r>
            <a:r>
              <a:rPr lang="en-US" sz="2600" dirty="0" smtClean="0"/>
              <a:t>January 30, 2023 </a:t>
            </a:r>
            <a:r>
              <a:rPr lang="en-US" sz="2600" dirty="0"/>
              <a:t>(includes verification)</a:t>
            </a: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20</a:t>
            </a:fld>
            <a:endParaRPr lang="en-US"/>
          </a:p>
        </p:txBody>
      </p:sp>
    </p:spTree>
    <p:extLst>
      <p:ext uri="{BB962C8B-B14F-4D97-AF65-F5344CB8AC3E}">
        <p14:creationId xmlns:p14="http://schemas.microsoft.com/office/powerpoint/2010/main" val="2572927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EOY MSC</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0"/>
            <a:ext cx="10515600" cy="4786887"/>
          </a:xfrm>
        </p:spPr>
        <p:txBody>
          <a:bodyPr>
            <a:noAutofit/>
          </a:bodyPr>
          <a:lstStyle/>
          <a:p>
            <a:pPr>
              <a:defRPr/>
            </a:pPr>
            <a:r>
              <a:rPr lang="en-US" dirty="0" smtClean="0"/>
              <a:t>Who is included?</a:t>
            </a:r>
          </a:p>
          <a:p>
            <a:pPr lvl="1">
              <a:defRPr/>
            </a:pPr>
            <a:r>
              <a:rPr lang="en-US" dirty="0" smtClean="0"/>
              <a:t>Teachers that provided at least 20 hours of instruction and students who received at least 20 hours of course content instruction</a:t>
            </a:r>
            <a:endParaRPr lang="en-US" dirty="0"/>
          </a:p>
          <a:p>
            <a:pPr>
              <a:defRPr/>
            </a:pPr>
            <a:endParaRPr lang="en-US" sz="1000" dirty="0"/>
          </a:p>
          <a:p>
            <a:pPr>
              <a:defRPr/>
            </a:pPr>
            <a:r>
              <a:rPr lang="en-US" dirty="0" smtClean="0"/>
              <a:t>Reporting Timeline</a:t>
            </a:r>
          </a:p>
          <a:p>
            <a:pPr lvl="1">
              <a:defRPr/>
            </a:pPr>
            <a:r>
              <a:rPr lang="en-US" dirty="0" smtClean="0"/>
              <a:t>Opens Mid-May</a:t>
            </a:r>
          </a:p>
          <a:p>
            <a:pPr lvl="1">
              <a:defRPr/>
            </a:pPr>
            <a:r>
              <a:rPr lang="en-US" dirty="0" smtClean="0"/>
              <a:t>Successful </a:t>
            </a:r>
            <a:r>
              <a:rPr lang="en-US" dirty="0"/>
              <a:t>submission </a:t>
            </a:r>
            <a:r>
              <a:rPr lang="en-US" dirty="0" smtClean="0"/>
              <a:t>Mid-July</a:t>
            </a:r>
            <a:endParaRPr lang="en-US" dirty="0"/>
          </a:p>
          <a:p>
            <a:pPr lvl="2">
              <a:defRPr/>
            </a:pPr>
            <a:r>
              <a:rPr lang="en-US" sz="2400" dirty="0"/>
              <a:t>LEAs may continue to submit files to make corrections but a successful submission must be maintained</a:t>
            </a:r>
            <a:r>
              <a:rPr lang="en-US" sz="2400" dirty="0" smtClean="0"/>
              <a:t>.</a:t>
            </a:r>
          </a:p>
          <a:p>
            <a:pPr lvl="1">
              <a:defRPr/>
            </a:pPr>
            <a:r>
              <a:rPr lang="en-US" dirty="0" smtClean="0"/>
              <a:t>Closes Mid-August (includes verification)</a:t>
            </a:r>
            <a:endParaRPr lang="en-US" dirty="0"/>
          </a:p>
          <a:p>
            <a:pPr>
              <a:defRPr/>
            </a:pPr>
            <a:endParaRPr lang="en-US" sz="1000"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21</a:t>
            </a:fld>
            <a:endParaRPr lang="en-US"/>
          </a:p>
        </p:txBody>
      </p:sp>
    </p:spTree>
    <p:extLst>
      <p:ext uri="{BB962C8B-B14F-4D97-AF65-F5344CB8AC3E}">
        <p14:creationId xmlns:p14="http://schemas.microsoft.com/office/powerpoint/2010/main" val="733986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smtClean="0"/>
              <a:t>Resources</a:t>
            </a:r>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22</a:t>
            </a:fld>
            <a:endParaRPr lang="en-US"/>
          </a:p>
        </p:txBody>
      </p:sp>
    </p:spTree>
    <p:extLst>
      <p:ext uri="{BB962C8B-B14F-4D97-AF65-F5344CB8AC3E}">
        <p14:creationId xmlns:p14="http://schemas.microsoft.com/office/powerpoint/2010/main" val="1074487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Resources</a:t>
            </a:r>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23</a:t>
            </a:fld>
            <a:endParaRPr lang="en-US"/>
          </a:p>
        </p:txBody>
      </p:sp>
      <p:sp>
        <p:nvSpPr>
          <p:cNvPr id="7" name="Content Placeholder 3">
            <a:extLst>
              <a:ext uri="{FF2B5EF4-FFF2-40B4-BE49-F238E27FC236}">
                <a16:creationId xmlns:a16="http://schemas.microsoft.com/office/drawing/2014/main" id="{59106886-F605-4A21-2DB2-381F227BBABE}"/>
              </a:ext>
            </a:extLst>
          </p:cNvPr>
          <p:cNvSpPr txBox="1">
            <a:spLocks/>
          </p:cNvSpPr>
          <p:nvPr/>
        </p:nvSpPr>
        <p:spPr>
          <a:xfrm>
            <a:off x="358258" y="1595455"/>
            <a:ext cx="11961628" cy="49758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The </a:t>
            </a:r>
            <a:r>
              <a:rPr lang="en-US" b="1" dirty="0" smtClean="0">
                <a:hlinkClick r:id="rId3"/>
              </a:rPr>
              <a:t>MSC web page </a:t>
            </a:r>
            <a:r>
              <a:rPr lang="en-US" b="1" dirty="0" smtClean="0"/>
              <a:t>contains all current documentation:</a:t>
            </a:r>
          </a:p>
          <a:p>
            <a:pPr marL="0" indent="0">
              <a:buNone/>
            </a:pPr>
            <a:endParaRPr lang="en-US" dirty="0" smtClean="0"/>
          </a:p>
          <a:p>
            <a:r>
              <a:rPr lang="en-US" dirty="0" smtClean="0"/>
              <a:t>Specifications for Completing the Master Schedule Collection</a:t>
            </a:r>
          </a:p>
          <a:p>
            <a:pPr lvl="1"/>
            <a:r>
              <a:rPr lang="en-US" dirty="0" smtClean="0"/>
              <a:t>Details every data element, contains data edits, and reporting rules.</a:t>
            </a:r>
          </a:p>
          <a:p>
            <a:r>
              <a:rPr lang="en-US" dirty="0" smtClean="0"/>
              <a:t>Data Elements</a:t>
            </a:r>
          </a:p>
          <a:p>
            <a:pPr lvl="1"/>
            <a:r>
              <a:rPr lang="en-US" dirty="0" smtClean="0"/>
              <a:t>Excel and PDF table containing the data elements, similar to the Specifications Document. </a:t>
            </a:r>
          </a:p>
          <a:p>
            <a:r>
              <a:rPr lang="en-US" dirty="0" smtClean="0"/>
              <a:t>Data File Template</a:t>
            </a:r>
          </a:p>
          <a:p>
            <a:pPr lvl="1"/>
            <a:r>
              <a:rPr lang="en-US" dirty="0" smtClean="0"/>
              <a:t>Follows the layout of the text file submitted.</a:t>
            </a:r>
          </a:p>
          <a:p>
            <a:r>
              <a:rPr lang="en-US" dirty="0" smtClean="0"/>
              <a:t>VA Active SCED List</a:t>
            </a:r>
          </a:p>
          <a:p>
            <a:pPr lvl="1"/>
            <a:r>
              <a:rPr lang="en-US" dirty="0" smtClean="0"/>
              <a:t>Valid SCED codes</a:t>
            </a:r>
          </a:p>
          <a:p>
            <a:pPr lvl="1"/>
            <a:endParaRPr lang="en-US" dirty="0" smtClean="0"/>
          </a:p>
          <a:p>
            <a:pPr lvl="1"/>
            <a:endParaRPr lang="en-US" dirty="0" smtClean="0"/>
          </a:p>
        </p:txBody>
      </p:sp>
    </p:spTree>
    <p:extLst>
      <p:ext uri="{BB962C8B-B14F-4D97-AF65-F5344CB8AC3E}">
        <p14:creationId xmlns:p14="http://schemas.microsoft.com/office/powerpoint/2010/main" val="3950124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D0998F5-A43B-81B8-9A52-59979C3D68AE}"/>
              </a:ext>
            </a:extLst>
          </p:cNvPr>
          <p:cNvSpPr>
            <a:spLocks noGrp="1"/>
          </p:cNvSpPr>
          <p:nvPr>
            <p:ph type="body" sz="quarter" idx="13"/>
          </p:nvPr>
        </p:nvSpPr>
        <p:spPr/>
        <p:txBody>
          <a:bodyPr/>
          <a:lstStyle/>
          <a:p>
            <a:r>
              <a:rPr lang="en-US" dirty="0" smtClean="0"/>
              <a:t>Contact Information</a:t>
            </a:r>
            <a:endParaRPr lang="en-US" dirty="0"/>
          </a:p>
        </p:txBody>
      </p:sp>
      <p:sp>
        <p:nvSpPr>
          <p:cNvPr id="3" name="Slide Number Placeholder 2">
            <a:extLst>
              <a:ext uri="{FF2B5EF4-FFF2-40B4-BE49-F238E27FC236}">
                <a16:creationId xmlns:a16="http://schemas.microsoft.com/office/drawing/2014/main" id="{C2EB002F-BDCC-35EF-9892-049E487412D5}"/>
              </a:ext>
            </a:extLst>
          </p:cNvPr>
          <p:cNvSpPr>
            <a:spLocks noGrp="1"/>
          </p:cNvSpPr>
          <p:nvPr>
            <p:ph type="sldNum" sz="quarter" idx="12"/>
          </p:nvPr>
        </p:nvSpPr>
        <p:spPr/>
        <p:txBody>
          <a:bodyPr/>
          <a:lstStyle/>
          <a:p>
            <a:fld id="{B2102BAA-C61A-4A39-BDF1-4340D572B82C}" type="slidenum">
              <a:rPr lang="en-US" smtClean="0"/>
              <a:t>24</a:t>
            </a:fld>
            <a:endParaRPr lang="en-US"/>
          </a:p>
        </p:txBody>
      </p:sp>
      <p:sp>
        <p:nvSpPr>
          <p:cNvPr id="5" name="Rectangle 3"/>
          <p:cNvSpPr txBox="1">
            <a:spLocks noChangeArrowheads="1"/>
          </p:cNvSpPr>
          <p:nvPr/>
        </p:nvSpPr>
        <p:spPr>
          <a:xfrm>
            <a:off x="673100" y="1323975"/>
            <a:ext cx="10680700" cy="49149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defRPr/>
            </a:pPr>
            <a:r>
              <a:rPr lang="nl-NL" sz="1800" b="1" dirty="0" smtClean="0"/>
              <a:t>Master Schedule Collection web site</a:t>
            </a:r>
          </a:p>
          <a:p>
            <a:pPr marL="0" indent="0">
              <a:buFontTx/>
              <a:buNone/>
              <a:defRPr/>
            </a:pPr>
            <a:r>
              <a:rPr lang="en-US" sz="1800" dirty="0" smtClean="0">
                <a:hlinkClick r:id="rId3"/>
              </a:rPr>
              <a:t>https://doe.virginia.gov/info_management/data_collection/master_schedule_collection/index.shtml</a:t>
            </a:r>
            <a:endParaRPr lang="en-US" sz="1800" dirty="0" smtClean="0"/>
          </a:p>
          <a:p>
            <a:pPr marL="0" indent="0">
              <a:buFontTx/>
              <a:buNone/>
              <a:defRPr/>
            </a:pPr>
            <a:endParaRPr lang="en-US" sz="1800" dirty="0" smtClean="0"/>
          </a:p>
          <a:p>
            <a:pPr marL="0" indent="0">
              <a:buFontTx/>
              <a:buNone/>
              <a:defRPr/>
            </a:pPr>
            <a:r>
              <a:rPr lang="en-US" sz="1800" b="1" dirty="0" smtClean="0"/>
              <a:t>Dana Ratcliffe, Education Data Specialist</a:t>
            </a:r>
          </a:p>
          <a:p>
            <a:pPr marL="0" indent="0">
              <a:buFontTx/>
              <a:buNone/>
              <a:defRPr/>
            </a:pPr>
            <a:r>
              <a:rPr lang="en-US" sz="1800" i="1" dirty="0" smtClean="0"/>
              <a:t>MSC data element questions only</a:t>
            </a:r>
          </a:p>
          <a:p>
            <a:pPr marL="0" indent="0">
              <a:buFontTx/>
              <a:buNone/>
              <a:defRPr/>
            </a:pPr>
            <a:r>
              <a:rPr lang="en-US" sz="1800" dirty="0" smtClean="0"/>
              <a:t>Email: </a:t>
            </a:r>
            <a:r>
              <a:rPr lang="en-US" sz="1800" dirty="0" smtClean="0">
                <a:hlinkClick r:id="rId4"/>
              </a:rPr>
              <a:t>Dana.Ratcliffe@doe.virginia.gov</a:t>
            </a:r>
            <a:r>
              <a:rPr lang="en-US" sz="1800" dirty="0" smtClean="0"/>
              <a:t> or </a:t>
            </a:r>
          </a:p>
          <a:p>
            <a:pPr marL="0" indent="0">
              <a:buNone/>
              <a:defRPr/>
            </a:pPr>
            <a:r>
              <a:rPr lang="en-US" sz="1800" dirty="0"/>
              <a:t> </a:t>
            </a:r>
            <a:r>
              <a:rPr lang="en-US" sz="1800" dirty="0" smtClean="0"/>
              <a:t>           </a:t>
            </a:r>
            <a:r>
              <a:rPr lang="en-US" sz="1800" dirty="0" smtClean="0">
                <a:hlinkClick r:id="rId5"/>
              </a:rPr>
              <a:t>ResultsHelp@doe.virginia.gov</a:t>
            </a:r>
            <a:r>
              <a:rPr lang="en-US" sz="1800" dirty="0" smtClean="0"/>
              <a:t> </a:t>
            </a:r>
            <a:r>
              <a:rPr lang="en-US" sz="1800" dirty="0"/>
              <a:t>Monitored: 7:30 am to 4:00 pm, Monday through Friday except for </a:t>
            </a:r>
            <a:r>
              <a:rPr lang="en-US" sz="1800" dirty="0" smtClean="0"/>
              <a:t>state holidays</a:t>
            </a:r>
            <a:endParaRPr lang="en-US" sz="1800" dirty="0"/>
          </a:p>
          <a:p>
            <a:pPr marL="0" indent="0">
              <a:buFontTx/>
              <a:buNone/>
              <a:defRPr/>
            </a:pPr>
            <a:endParaRPr lang="en-US" sz="1800" dirty="0" smtClean="0"/>
          </a:p>
          <a:p>
            <a:pPr marL="0" indent="0">
              <a:buFontTx/>
              <a:buNone/>
              <a:defRPr/>
            </a:pPr>
            <a:r>
              <a:rPr lang="nl-NL" sz="1800" b="1" dirty="0" smtClean="0"/>
              <a:t>Carol Wells Bazzichi, Data Collection Manager</a:t>
            </a:r>
          </a:p>
          <a:p>
            <a:pPr marL="0" indent="0">
              <a:buFontTx/>
              <a:buNone/>
              <a:defRPr/>
            </a:pPr>
            <a:r>
              <a:rPr lang="nl-NL" sz="1800" dirty="0" smtClean="0"/>
              <a:t>Email: </a:t>
            </a:r>
            <a:r>
              <a:rPr lang="nl-NL" sz="1800" dirty="0" smtClean="0">
                <a:hlinkClick r:id="rId6"/>
              </a:rPr>
              <a:t>Carol.WellsBazzichi@doe.virginia.gov</a:t>
            </a:r>
            <a:endParaRPr lang="nl-NL" sz="1800" dirty="0" smtClean="0"/>
          </a:p>
          <a:p>
            <a:pPr marL="0" indent="0">
              <a:buFontTx/>
              <a:buNone/>
              <a:defRPr/>
            </a:pPr>
            <a:endParaRPr lang="nl-NL" sz="1800" dirty="0" smtClean="0"/>
          </a:p>
          <a:p>
            <a:pPr marL="0" indent="0">
              <a:buFontTx/>
              <a:buNone/>
              <a:defRPr/>
            </a:pPr>
            <a:r>
              <a:rPr lang="en-US" sz="1800" b="1" dirty="0" smtClean="0"/>
              <a:t>Danielle Basham, Office of Facilities and Family Engagement </a:t>
            </a:r>
          </a:p>
          <a:p>
            <a:pPr marL="0" indent="0">
              <a:buFontTx/>
              <a:buNone/>
              <a:defRPr/>
            </a:pPr>
            <a:r>
              <a:rPr lang="en-US" sz="1800" i="1" dirty="0" smtClean="0"/>
              <a:t>All Private Schools for Special Education Placement questions</a:t>
            </a:r>
          </a:p>
          <a:p>
            <a:pPr marL="0" indent="0">
              <a:buFontTx/>
              <a:buNone/>
              <a:defRPr/>
            </a:pPr>
            <a:r>
              <a:rPr lang="en-US" sz="1800" dirty="0" smtClean="0"/>
              <a:t>Email: </a:t>
            </a:r>
            <a:r>
              <a:rPr lang="en-US" sz="1800" dirty="0" smtClean="0">
                <a:hlinkClick r:id="rId7"/>
              </a:rPr>
              <a:t>Danielle.Basham@doe.virginia.gov</a:t>
            </a:r>
            <a:endParaRPr lang="en-US" sz="1800" dirty="0" smtClean="0"/>
          </a:p>
          <a:p>
            <a:pPr marL="0" indent="0">
              <a:buFontTx/>
              <a:buNone/>
              <a:defRPr/>
            </a:pPr>
            <a:endParaRPr lang="en-US" sz="1600" dirty="0" smtClean="0"/>
          </a:p>
          <a:p>
            <a:pPr>
              <a:defRPr/>
            </a:pPr>
            <a:endParaRPr lang="en-US" altLang="en-US" sz="1600" dirty="0" smtClean="0"/>
          </a:p>
        </p:txBody>
      </p:sp>
    </p:spTree>
    <p:extLst>
      <p:ext uri="{BB962C8B-B14F-4D97-AF65-F5344CB8AC3E}">
        <p14:creationId xmlns:p14="http://schemas.microsoft.com/office/powerpoint/2010/main" val="2678928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smtClean="0"/>
              <a:t>Introduction and Background</a:t>
            </a:r>
            <a:endParaRPr lang="en-US" dirty="0"/>
          </a:p>
        </p:txBody>
      </p:sp>
      <p:sp>
        <p:nvSpPr>
          <p:cNvPr id="3" name="Text Placeholder 2">
            <a:extLst>
              <a:ext uri="{FF2B5EF4-FFF2-40B4-BE49-F238E27FC236}">
                <a16:creationId xmlns:a16="http://schemas.microsoft.com/office/drawing/2014/main" id="{923C92EA-016D-AF76-BA92-26C706A86EFC}"/>
              </a:ext>
            </a:extLst>
          </p:cNvPr>
          <p:cNvSpPr>
            <a:spLocks noGrp="1"/>
          </p:cNvSpPr>
          <p:nvPr>
            <p:ph type="body" idx="1"/>
          </p:nvPr>
        </p:nvSpPr>
        <p:spPr/>
        <p:txBody>
          <a:bodyPr/>
          <a:lstStyle/>
          <a:p>
            <a:r>
              <a:rPr lang="en-US" dirty="0" smtClean="0"/>
              <a:t>What is the MSC?</a:t>
            </a:r>
          </a:p>
          <a:p>
            <a:r>
              <a:rPr lang="en-US" dirty="0" smtClean="0"/>
              <a:t>Reporting Rules</a:t>
            </a:r>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3</a:t>
            </a:fld>
            <a:endParaRPr lang="en-US"/>
          </a:p>
        </p:txBody>
      </p:sp>
    </p:spTree>
    <p:extLst>
      <p:ext uri="{BB962C8B-B14F-4D97-AF65-F5344CB8AC3E}">
        <p14:creationId xmlns:p14="http://schemas.microsoft.com/office/powerpoint/2010/main" val="3865478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What is the Master Schedule Collection?</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687530"/>
            <a:ext cx="10515600" cy="4668820"/>
          </a:xfrm>
        </p:spPr>
        <p:txBody>
          <a:bodyPr>
            <a:normAutofit/>
          </a:bodyPr>
          <a:lstStyle/>
          <a:p>
            <a:r>
              <a:rPr lang="en-US" altLang="en-US" sz="3200" dirty="0"/>
              <a:t>The Master Schedule Collection was implemented to consolidate and promote efficiency in processing multiple data </a:t>
            </a:r>
            <a:r>
              <a:rPr lang="en-US" altLang="en-US" sz="3200" dirty="0" smtClean="0"/>
              <a:t>collections. </a:t>
            </a:r>
          </a:p>
          <a:p>
            <a:r>
              <a:rPr lang="en-US" sz="3200" dirty="0" smtClean="0"/>
              <a:t>It includes course, teacher and student data </a:t>
            </a:r>
            <a:r>
              <a:rPr lang="en-US" altLang="en-US" sz="3200" dirty="0"/>
              <a:t>for publicly served and funded </a:t>
            </a:r>
            <a:r>
              <a:rPr lang="en-US" altLang="en-US" sz="3200" dirty="0" smtClean="0"/>
              <a:t>students.</a:t>
            </a:r>
          </a:p>
          <a:p>
            <a:r>
              <a:rPr lang="en-US" altLang="en-US" sz="3200" dirty="0"/>
              <a:t>The current MSC is comprised of 10 record </a:t>
            </a:r>
            <a:r>
              <a:rPr lang="en-US" altLang="en-US" sz="3200" dirty="0" smtClean="0"/>
              <a:t>types.</a:t>
            </a:r>
            <a:endParaRPr lang="en-US" altLang="en-US" sz="3200" dirty="0"/>
          </a:p>
          <a:p>
            <a:r>
              <a:rPr lang="en-US" altLang="en-US" sz="3200" dirty="0"/>
              <a:t>Some elements have been </a:t>
            </a:r>
            <a:r>
              <a:rPr lang="en-US" altLang="en-US" sz="3200" dirty="0" smtClean="0"/>
              <a:t>retired or are optional to report.</a:t>
            </a:r>
          </a:p>
          <a:p>
            <a:r>
              <a:rPr lang="en-US" sz="3200" dirty="0"/>
              <a:t>Retired and not required data elements should be </a:t>
            </a:r>
            <a:r>
              <a:rPr lang="en-US" sz="3200" dirty="0" smtClean="0"/>
              <a:t>included.</a:t>
            </a:r>
            <a:endParaRPr lang="en-US" sz="3200" dirty="0"/>
          </a:p>
          <a:p>
            <a:endParaRPr lang="en-US" dirty="0"/>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919402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normAutofit/>
          </a:bodyPr>
          <a:lstStyle/>
          <a:p>
            <a:r>
              <a:rPr lang="en-US" dirty="0" smtClean="0"/>
              <a:t>Why private schools must report</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422031" y="1687530"/>
            <a:ext cx="11430000" cy="4203316"/>
          </a:xfrm>
        </p:spPr>
        <p:txBody>
          <a:bodyPr>
            <a:normAutofit lnSpcReduction="10000"/>
          </a:bodyPr>
          <a:lstStyle/>
          <a:p>
            <a:r>
              <a:rPr lang="en-US" sz="3200" dirty="0" smtClean="0">
                <a:solidFill>
                  <a:schemeClr val="accent2">
                    <a:lumMod val="75000"/>
                  </a:schemeClr>
                </a:solidFill>
                <a:hlinkClick r:id="rId3"/>
              </a:rPr>
              <a:t>HB1800 (Chapter 552)</a:t>
            </a:r>
            <a:endParaRPr lang="en-US" sz="3200" dirty="0" smtClean="0">
              <a:solidFill>
                <a:schemeClr val="accent2">
                  <a:lumMod val="75000"/>
                </a:schemeClr>
              </a:solidFill>
            </a:endParaRPr>
          </a:p>
          <a:p>
            <a:endParaRPr lang="en-US" sz="3200" dirty="0" smtClean="0">
              <a:solidFill>
                <a:schemeClr val="accent2">
                  <a:lumMod val="75000"/>
                </a:schemeClr>
              </a:solidFill>
            </a:endParaRPr>
          </a:p>
          <a:p>
            <a:pPr marL="457200" lvl="1" indent="0">
              <a:buNone/>
            </a:pPr>
            <a:r>
              <a:rPr lang="en-US" i="1" dirty="0" smtClean="0"/>
              <a:t>The </a:t>
            </a:r>
            <a:r>
              <a:rPr lang="en-US" i="1" dirty="0"/>
              <a:t>Department of Education shall collect and publish data annually from each private special education day school on: (</a:t>
            </a:r>
            <a:r>
              <a:rPr lang="en-US" i="1" dirty="0" err="1"/>
              <a:t>i</a:t>
            </a:r>
            <a:r>
              <a:rPr lang="en-US" i="1" dirty="0"/>
              <a:t>) the number of teachers who are not fully endorsed in the content that they are teaching; (ii) the number of teachers who have less than one year of classroom experience; (iii) the number of teachers who are provisionally licensed; (iv) the type of academic credentials attained by each teacher and in what subjects; (v) the number of career and technical education credentials conferred by each school on its graduating students in each of the three prior academic years; (vi) each school's accreditation status, including the accrediting body; and (vii) the number of incidents of restraint and seclusion occurring in each of the previous three academic years.</a:t>
            </a:r>
            <a:endParaRPr lang="en-US" sz="2800" dirty="0" smtClean="0">
              <a:solidFill>
                <a:schemeClr val="accent2">
                  <a:lumMod val="75000"/>
                </a:schemeClr>
              </a:solidFill>
            </a:endParaRPr>
          </a:p>
          <a:p>
            <a:endParaRPr lang="en-US" sz="3200" dirty="0" smtClean="0">
              <a:solidFill>
                <a:schemeClr val="accent2">
                  <a:lumMod val="75000"/>
                </a:schemeClr>
              </a:solidFill>
            </a:endParaRPr>
          </a:p>
          <a:p>
            <a:endParaRPr lang="en-US" sz="3200" dirty="0">
              <a:solidFill>
                <a:schemeClr val="accent2">
                  <a:lumMod val="75000"/>
                </a:schemeClr>
              </a:solidFill>
            </a:endParaRPr>
          </a:p>
          <a:p>
            <a:endParaRPr lang="en-US" sz="3200" dirty="0" smtClean="0">
              <a:solidFill>
                <a:schemeClr val="accent2">
                  <a:lumMod val="75000"/>
                </a:schemeClr>
              </a:solidFill>
            </a:endParaRPr>
          </a:p>
          <a:p>
            <a:endParaRPr lang="en-US" dirty="0">
              <a:solidFill>
                <a:schemeClr val="accent2">
                  <a:lumMod val="75000"/>
                </a:schemeClr>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5</a:t>
            </a:fld>
            <a:endParaRPr lang="en-US"/>
          </a:p>
        </p:txBody>
      </p:sp>
    </p:spTree>
    <p:extLst>
      <p:ext uri="{BB962C8B-B14F-4D97-AF65-F5344CB8AC3E}">
        <p14:creationId xmlns:p14="http://schemas.microsoft.com/office/powerpoint/2010/main" val="2599740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normAutofit/>
          </a:bodyPr>
          <a:lstStyle/>
          <a:p>
            <a:r>
              <a:rPr lang="en-US" dirty="0" smtClean="0"/>
              <a:t>Providing Data</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687530"/>
            <a:ext cx="10515600" cy="2483785"/>
          </a:xfrm>
        </p:spPr>
        <p:txBody>
          <a:bodyPr>
            <a:normAutofit/>
          </a:bodyPr>
          <a:lstStyle/>
          <a:p>
            <a:endParaRPr lang="en-US" sz="3200" dirty="0">
              <a:solidFill>
                <a:schemeClr val="accent2">
                  <a:lumMod val="75000"/>
                </a:schemeClr>
              </a:solidFill>
            </a:endParaRPr>
          </a:p>
          <a:p>
            <a:endParaRPr lang="en-US" sz="3200" dirty="0" smtClean="0">
              <a:solidFill>
                <a:schemeClr val="accent2">
                  <a:lumMod val="75000"/>
                </a:schemeClr>
              </a:solidFill>
            </a:endParaRPr>
          </a:p>
          <a:p>
            <a:endParaRPr lang="en-US" dirty="0">
              <a:solidFill>
                <a:schemeClr val="accent2">
                  <a:lumMod val="75000"/>
                </a:schemeClr>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6</a:t>
            </a:fld>
            <a:endParaRPr lang="en-US"/>
          </a:p>
        </p:txBody>
      </p:sp>
      <p:sp>
        <p:nvSpPr>
          <p:cNvPr id="6" name="Google Shape;224;p28"/>
          <p:cNvSpPr/>
          <p:nvPr/>
        </p:nvSpPr>
        <p:spPr>
          <a:xfrm>
            <a:off x="5691203" y="2488420"/>
            <a:ext cx="1738935" cy="441846"/>
          </a:xfrm>
          <a:prstGeom prst="roundRect">
            <a:avLst>
              <a:gd name="adj" fmla="val 16667"/>
            </a:avLst>
          </a:prstGeom>
          <a:noFill/>
          <a:ln>
            <a:solidFill>
              <a:schemeClr val="accent1"/>
            </a:solid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smtClean="0">
                <a:solidFill>
                  <a:srgbClr val="3D3D3D"/>
                </a:solidFill>
                <a:latin typeface="Roboto"/>
                <a:ea typeface="Roboto"/>
                <a:cs typeface="Roboto"/>
                <a:sym typeface="Roboto"/>
              </a:rPr>
              <a:t>Responsible Division A</a:t>
            </a:r>
            <a:endParaRPr sz="1200" b="1" dirty="0">
              <a:solidFill>
                <a:srgbClr val="3D3D3D"/>
              </a:solidFill>
              <a:latin typeface="Roboto"/>
              <a:ea typeface="Roboto"/>
              <a:cs typeface="Roboto"/>
              <a:sym typeface="Roboto"/>
            </a:endParaRPr>
          </a:p>
        </p:txBody>
      </p:sp>
      <p:sp>
        <p:nvSpPr>
          <p:cNvPr id="7" name="Google Shape;225;p28"/>
          <p:cNvSpPr/>
          <p:nvPr/>
        </p:nvSpPr>
        <p:spPr>
          <a:xfrm>
            <a:off x="1337225" y="3089068"/>
            <a:ext cx="1662546" cy="908362"/>
          </a:xfrm>
          <a:prstGeom prst="roundRect">
            <a:avLst>
              <a:gd name="adj" fmla="val 16667"/>
            </a:avLst>
          </a:prstGeom>
          <a:solidFill>
            <a:schemeClr val="accent5">
              <a:lumMod val="40000"/>
              <a:lumOff val="60000"/>
            </a:schemeClr>
          </a:solidFill>
          <a:ln>
            <a:solidFill>
              <a:schemeClr val="accent5">
                <a:lumMod val="40000"/>
                <a:lumOff val="60000"/>
              </a:schemeClr>
            </a:solid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smtClean="0">
                <a:latin typeface="Roboto"/>
                <a:ea typeface="Roboto"/>
                <a:cs typeface="Roboto"/>
                <a:sym typeface="Roboto"/>
              </a:rPr>
              <a:t>Private School for Special Ed Placement Staff</a:t>
            </a:r>
            <a:endParaRPr sz="1200" b="1" dirty="0">
              <a:latin typeface="Roboto"/>
              <a:ea typeface="Roboto"/>
              <a:cs typeface="Roboto"/>
              <a:sym typeface="Roboto"/>
            </a:endParaRPr>
          </a:p>
        </p:txBody>
      </p:sp>
      <p:sp>
        <p:nvSpPr>
          <p:cNvPr id="8" name="Google Shape;226;p28"/>
          <p:cNvSpPr/>
          <p:nvPr/>
        </p:nvSpPr>
        <p:spPr>
          <a:xfrm>
            <a:off x="5691153" y="4281499"/>
            <a:ext cx="1738985" cy="468301"/>
          </a:xfrm>
          <a:prstGeom prst="roundRect">
            <a:avLst>
              <a:gd name="adj" fmla="val 16667"/>
            </a:avLst>
          </a:prstGeom>
          <a:noFill/>
          <a:ln>
            <a:solidFill>
              <a:schemeClr val="accent1"/>
            </a:solid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smtClean="0">
                <a:solidFill>
                  <a:srgbClr val="3D3D3D"/>
                </a:solidFill>
                <a:latin typeface="Roboto"/>
                <a:ea typeface="Roboto"/>
                <a:cs typeface="Roboto"/>
                <a:sym typeface="Roboto"/>
              </a:rPr>
              <a:t>Responsible Division C</a:t>
            </a:r>
            <a:endParaRPr sz="1200" b="1" dirty="0">
              <a:solidFill>
                <a:srgbClr val="3D3D3D"/>
              </a:solidFill>
              <a:latin typeface="Roboto"/>
              <a:ea typeface="Roboto"/>
              <a:cs typeface="Roboto"/>
              <a:sym typeface="Roboto"/>
            </a:endParaRPr>
          </a:p>
        </p:txBody>
      </p:sp>
      <p:sp>
        <p:nvSpPr>
          <p:cNvPr id="9" name="Google Shape;227;p28"/>
          <p:cNvSpPr/>
          <p:nvPr/>
        </p:nvSpPr>
        <p:spPr>
          <a:xfrm>
            <a:off x="8427000" y="3326649"/>
            <a:ext cx="756300" cy="433200"/>
          </a:xfrm>
          <a:prstGeom prst="roundRect">
            <a:avLst>
              <a:gd name="adj" fmla="val 16667"/>
            </a:avLst>
          </a:prstGeom>
          <a:solidFill>
            <a:schemeClr val="accent5">
              <a:lumMod val="40000"/>
              <a:lumOff val="60000"/>
            </a:schemeClr>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a:solidFill>
                  <a:srgbClr val="3D3D3D"/>
                </a:solidFill>
                <a:latin typeface="Roboto"/>
                <a:ea typeface="Roboto"/>
                <a:cs typeface="Roboto"/>
                <a:sym typeface="Roboto"/>
              </a:rPr>
              <a:t>VDOE</a:t>
            </a:r>
            <a:endParaRPr sz="1200" b="1" dirty="0">
              <a:solidFill>
                <a:srgbClr val="3D3D3D"/>
              </a:solidFill>
              <a:latin typeface="Roboto"/>
              <a:ea typeface="Roboto"/>
              <a:cs typeface="Roboto"/>
              <a:sym typeface="Roboto"/>
            </a:endParaRPr>
          </a:p>
        </p:txBody>
      </p:sp>
      <p:sp>
        <p:nvSpPr>
          <p:cNvPr id="10" name="Google Shape;228;p28"/>
          <p:cNvSpPr/>
          <p:nvPr/>
        </p:nvSpPr>
        <p:spPr>
          <a:xfrm>
            <a:off x="5696264" y="3376364"/>
            <a:ext cx="1733874" cy="459036"/>
          </a:xfrm>
          <a:prstGeom prst="roundRect">
            <a:avLst>
              <a:gd name="adj" fmla="val 16667"/>
            </a:avLst>
          </a:prstGeom>
          <a:noFill/>
          <a:ln w="12700">
            <a:solidFill>
              <a:schemeClr val="accent1"/>
            </a:solid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smtClean="0">
                <a:solidFill>
                  <a:srgbClr val="3D3D3D"/>
                </a:solidFill>
                <a:latin typeface="Roboto"/>
                <a:ea typeface="Roboto"/>
                <a:cs typeface="Roboto"/>
                <a:sym typeface="Roboto"/>
              </a:rPr>
              <a:t>Responsible Division B</a:t>
            </a:r>
            <a:endParaRPr sz="1200" b="1" dirty="0">
              <a:solidFill>
                <a:srgbClr val="3D3D3D"/>
              </a:solidFill>
              <a:latin typeface="Roboto"/>
              <a:ea typeface="Roboto"/>
              <a:cs typeface="Roboto"/>
              <a:sym typeface="Roboto"/>
            </a:endParaRPr>
          </a:p>
        </p:txBody>
      </p:sp>
      <p:sp>
        <p:nvSpPr>
          <p:cNvPr id="11" name="Google Shape;229;p28"/>
          <p:cNvSpPr/>
          <p:nvPr/>
        </p:nvSpPr>
        <p:spPr>
          <a:xfrm>
            <a:off x="8427000" y="2450999"/>
            <a:ext cx="756300" cy="433200"/>
          </a:xfrm>
          <a:prstGeom prst="roundRect">
            <a:avLst>
              <a:gd name="adj" fmla="val 16667"/>
            </a:avLst>
          </a:prstGeom>
          <a:solidFill>
            <a:schemeClr val="accent5">
              <a:lumMod val="40000"/>
              <a:lumOff val="60000"/>
            </a:schemeClr>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a:solidFill>
                  <a:srgbClr val="3D3D3D"/>
                </a:solidFill>
                <a:latin typeface="Roboto"/>
                <a:ea typeface="Roboto"/>
                <a:cs typeface="Roboto"/>
                <a:sym typeface="Roboto"/>
              </a:rPr>
              <a:t>VDOE</a:t>
            </a:r>
            <a:endParaRPr sz="1200" b="1" dirty="0">
              <a:solidFill>
                <a:srgbClr val="3D3D3D"/>
              </a:solidFill>
              <a:latin typeface="Roboto"/>
              <a:ea typeface="Roboto"/>
              <a:cs typeface="Roboto"/>
              <a:sym typeface="Roboto"/>
            </a:endParaRPr>
          </a:p>
        </p:txBody>
      </p:sp>
      <p:sp>
        <p:nvSpPr>
          <p:cNvPr id="12" name="Google Shape;230;p28"/>
          <p:cNvSpPr/>
          <p:nvPr/>
        </p:nvSpPr>
        <p:spPr>
          <a:xfrm>
            <a:off x="8427000" y="4202299"/>
            <a:ext cx="756300" cy="433200"/>
          </a:xfrm>
          <a:prstGeom prst="roundRect">
            <a:avLst>
              <a:gd name="adj" fmla="val 16667"/>
            </a:avLst>
          </a:prstGeom>
          <a:solidFill>
            <a:schemeClr val="accent5">
              <a:lumMod val="40000"/>
              <a:lumOff val="60000"/>
            </a:schemeClr>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a:solidFill>
                  <a:srgbClr val="3D3D3D"/>
                </a:solidFill>
                <a:latin typeface="Roboto"/>
                <a:ea typeface="Roboto"/>
                <a:cs typeface="Roboto"/>
                <a:sym typeface="Roboto"/>
              </a:rPr>
              <a:t>VDOE</a:t>
            </a:r>
            <a:endParaRPr sz="1200" b="1" dirty="0">
              <a:solidFill>
                <a:srgbClr val="3D3D3D"/>
              </a:solidFill>
              <a:latin typeface="Roboto"/>
              <a:ea typeface="Roboto"/>
              <a:cs typeface="Roboto"/>
              <a:sym typeface="Roboto"/>
            </a:endParaRPr>
          </a:p>
        </p:txBody>
      </p:sp>
      <p:sp>
        <p:nvSpPr>
          <p:cNvPr id="13" name="Google Shape;232;p28"/>
          <p:cNvSpPr/>
          <p:nvPr/>
        </p:nvSpPr>
        <p:spPr>
          <a:xfrm>
            <a:off x="7716938" y="2570993"/>
            <a:ext cx="469500" cy="159000"/>
          </a:xfrm>
          <a:prstGeom prst="rightArrow">
            <a:avLst>
              <a:gd name="adj1" fmla="val 50000"/>
              <a:gd name="adj2" fmla="val 50000"/>
            </a:avLst>
          </a:prstGeom>
          <a:solidFill>
            <a:schemeClr val="accent5">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00"/>
          </a:p>
        </p:txBody>
      </p:sp>
      <p:sp>
        <p:nvSpPr>
          <p:cNvPr id="14" name="Google Shape;233;p28"/>
          <p:cNvSpPr/>
          <p:nvPr/>
        </p:nvSpPr>
        <p:spPr>
          <a:xfrm>
            <a:off x="7716938" y="3463756"/>
            <a:ext cx="469500" cy="159000"/>
          </a:xfrm>
          <a:prstGeom prst="rightArrow">
            <a:avLst>
              <a:gd name="adj1" fmla="val 50000"/>
              <a:gd name="adj2" fmla="val 50000"/>
            </a:avLst>
          </a:prstGeom>
          <a:solidFill>
            <a:schemeClr val="accent5">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4;p28"/>
          <p:cNvSpPr/>
          <p:nvPr/>
        </p:nvSpPr>
        <p:spPr>
          <a:xfrm>
            <a:off x="7716938" y="4339981"/>
            <a:ext cx="469500" cy="159000"/>
          </a:xfrm>
          <a:prstGeom prst="rightArrow">
            <a:avLst>
              <a:gd name="adj1" fmla="val 50000"/>
              <a:gd name="adj2" fmla="val 50000"/>
            </a:avLst>
          </a:prstGeom>
          <a:solidFill>
            <a:schemeClr val="accent5">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6;p28"/>
          <p:cNvSpPr/>
          <p:nvPr/>
        </p:nvSpPr>
        <p:spPr>
          <a:xfrm>
            <a:off x="3743452" y="3388749"/>
            <a:ext cx="1911900" cy="309000"/>
          </a:xfrm>
          <a:prstGeom prst="roundRect">
            <a:avLst>
              <a:gd name="adj" fmla="val 16667"/>
            </a:avLst>
          </a:prstGeom>
          <a:no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200" b="1" dirty="0" smtClean="0">
                <a:solidFill>
                  <a:srgbClr val="3D3D3D"/>
                </a:solidFill>
                <a:latin typeface="Roboto"/>
                <a:ea typeface="Roboto"/>
                <a:cs typeface="Roboto"/>
                <a:sym typeface="Roboto"/>
              </a:rPr>
              <a:t>Secure transfer of Excel file template </a:t>
            </a:r>
          </a:p>
          <a:p>
            <a:pPr marL="0" lvl="0" indent="0" algn="ctr" rtl="0">
              <a:spcBef>
                <a:spcPts val="0"/>
              </a:spcBef>
              <a:spcAft>
                <a:spcPts val="0"/>
              </a:spcAft>
              <a:buNone/>
            </a:pPr>
            <a:r>
              <a:rPr lang="en-US" sz="1200" b="1" dirty="0" smtClean="0">
                <a:solidFill>
                  <a:srgbClr val="3D3D3D"/>
                </a:solidFill>
                <a:latin typeface="Roboto"/>
                <a:ea typeface="Roboto"/>
                <a:cs typeface="Roboto"/>
                <a:sym typeface="Roboto"/>
              </a:rPr>
              <a:t>Collaborative effort!</a:t>
            </a:r>
            <a:endParaRPr sz="1200" b="1" dirty="0">
              <a:solidFill>
                <a:srgbClr val="3D3D3D"/>
              </a:solidFill>
              <a:latin typeface="Roboto"/>
              <a:ea typeface="Roboto"/>
              <a:cs typeface="Roboto"/>
              <a:sym typeface="Roboto"/>
            </a:endParaRPr>
          </a:p>
        </p:txBody>
      </p:sp>
      <p:sp>
        <p:nvSpPr>
          <p:cNvPr id="17" name="Left Brace 16"/>
          <p:cNvSpPr/>
          <p:nvPr/>
        </p:nvSpPr>
        <p:spPr>
          <a:xfrm>
            <a:off x="3240333" y="2321561"/>
            <a:ext cx="1201731" cy="2428240"/>
          </a:xfrm>
          <a:prstGeom prst="leftBrac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642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lstStyle/>
          <a:p>
            <a:r>
              <a:rPr lang="en-US" dirty="0" smtClean="0"/>
              <a:t>MSC Reporting Rules</a:t>
            </a:r>
            <a:endParaRPr lang="en-US" dirty="0"/>
          </a:p>
        </p:txBody>
      </p:sp>
      <p:sp>
        <p:nvSpPr>
          <p:cNvPr id="4" name="Slide Number Placeholder 3">
            <a:extLst>
              <a:ext uri="{FF2B5EF4-FFF2-40B4-BE49-F238E27FC236}">
                <a16:creationId xmlns:a16="http://schemas.microsoft.com/office/drawing/2014/main" id="{658943E4-7A5C-C33C-5A80-970143976D15}"/>
              </a:ext>
            </a:extLst>
          </p:cNvPr>
          <p:cNvSpPr>
            <a:spLocks noGrp="1"/>
          </p:cNvSpPr>
          <p:nvPr>
            <p:ph type="sldNum" sz="quarter" idx="12"/>
          </p:nvPr>
        </p:nvSpPr>
        <p:spPr/>
        <p:txBody>
          <a:bodyPr/>
          <a:lstStyle/>
          <a:p>
            <a:fld id="{B2102BAA-C61A-4A39-BDF1-4340D572B82C}" type="slidenum">
              <a:rPr lang="en-US" smtClean="0"/>
              <a:t>7</a:t>
            </a:fld>
            <a:endParaRPr lang="en-US"/>
          </a:p>
        </p:txBody>
      </p:sp>
    </p:spTree>
    <p:extLst>
      <p:ext uri="{BB962C8B-B14F-4D97-AF65-F5344CB8AC3E}">
        <p14:creationId xmlns:p14="http://schemas.microsoft.com/office/powerpoint/2010/main" val="3659828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Overall</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0"/>
            <a:ext cx="11141990" cy="5119670"/>
          </a:xfrm>
        </p:spPr>
        <p:txBody>
          <a:bodyPr>
            <a:normAutofit/>
          </a:bodyPr>
          <a:lstStyle/>
          <a:p>
            <a:pPr>
              <a:defRPr/>
            </a:pPr>
            <a:r>
              <a:rPr lang="en-US" sz="2400" dirty="0"/>
              <a:t>This should be a collaborative effort between the division and private schools for special education placement</a:t>
            </a:r>
            <a:r>
              <a:rPr lang="en-US" sz="2400" dirty="0" smtClean="0"/>
              <a:t>.</a:t>
            </a:r>
          </a:p>
          <a:p>
            <a:pPr>
              <a:defRPr/>
            </a:pPr>
            <a:endParaRPr lang="en-US" sz="900" dirty="0" smtClean="0"/>
          </a:p>
          <a:p>
            <a:pPr>
              <a:defRPr/>
            </a:pPr>
            <a:r>
              <a:rPr lang="en-US" sz="2400" dirty="0"/>
              <a:t>The MSC should represent the students’ complete academic experience for the year.  </a:t>
            </a:r>
            <a:endParaRPr lang="en-US" sz="2400" dirty="0" smtClean="0"/>
          </a:p>
          <a:p>
            <a:pPr>
              <a:defRPr/>
            </a:pPr>
            <a:endParaRPr lang="en-US" sz="900" dirty="0" smtClean="0"/>
          </a:p>
          <a:p>
            <a:pPr>
              <a:defRPr/>
            </a:pPr>
            <a:r>
              <a:rPr lang="en-US" sz="2400" dirty="0" smtClean="0"/>
              <a:t>Fall MSC should include a snapshot on Oct 1</a:t>
            </a:r>
            <a:r>
              <a:rPr lang="en-US" sz="2400" baseline="30000" dirty="0" smtClean="0"/>
              <a:t>st</a:t>
            </a:r>
            <a:r>
              <a:rPr lang="en-US" sz="2400" dirty="0" smtClean="0"/>
              <a:t> of teacher/student/course combinations.</a:t>
            </a:r>
            <a:endParaRPr lang="en-US" sz="2400" b="1" strike="sngStrike" dirty="0" smtClean="0">
              <a:solidFill>
                <a:schemeClr val="accent2">
                  <a:lumMod val="75000"/>
                </a:schemeClr>
              </a:solidFill>
            </a:endParaRPr>
          </a:p>
          <a:p>
            <a:pPr>
              <a:defRPr/>
            </a:pPr>
            <a:endParaRPr lang="en-US" sz="900" b="1" dirty="0" smtClean="0">
              <a:solidFill>
                <a:schemeClr val="accent2">
                  <a:lumMod val="75000"/>
                </a:schemeClr>
              </a:solidFill>
            </a:endParaRPr>
          </a:p>
          <a:p>
            <a:pPr>
              <a:defRPr/>
            </a:pPr>
            <a:r>
              <a:rPr lang="en-US" sz="2400" dirty="0" smtClean="0"/>
              <a:t>The </a:t>
            </a:r>
            <a:r>
              <a:rPr lang="en-US" sz="2400" dirty="0"/>
              <a:t>EOY MSC submission should include data as of the last day of school as well as summer school classes </a:t>
            </a:r>
            <a:r>
              <a:rPr lang="en-US" sz="2400" dirty="0" smtClean="0"/>
              <a:t>for </a:t>
            </a:r>
            <a:r>
              <a:rPr lang="en-US" sz="2400" dirty="0"/>
              <a:t>high school credit or required for promotion in grades K-8. </a:t>
            </a:r>
            <a:endParaRPr lang="en-US" sz="2400" dirty="0" smtClean="0"/>
          </a:p>
          <a:p>
            <a:pPr>
              <a:defRPr/>
            </a:pPr>
            <a:endParaRPr lang="en-US" sz="800" dirty="0" smtClean="0"/>
          </a:p>
          <a:p>
            <a:pPr>
              <a:defRPr/>
            </a:pPr>
            <a:r>
              <a:rPr lang="en-US" sz="2400" dirty="0" smtClean="0"/>
              <a:t>While each collection </a:t>
            </a:r>
            <a:r>
              <a:rPr lang="en-US" sz="2400" dirty="0"/>
              <a:t>may differ because of classes created during the year, all classes that appear in the Fall MSC should also appear in the EOY MSC.</a:t>
            </a:r>
          </a:p>
          <a:p>
            <a:pPr marL="0" indent="0">
              <a:buFontTx/>
              <a:buNone/>
              <a:defRPr/>
            </a:pPr>
            <a:endParaRPr lang="en-US" dirty="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8</a:t>
            </a:fld>
            <a:endParaRPr lang="en-US"/>
          </a:p>
        </p:txBody>
      </p:sp>
    </p:spTree>
    <p:extLst>
      <p:ext uri="{BB962C8B-B14F-4D97-AF65-F5344CB8AC3E}">
        <p14:creationId xmlns:p14="http://schemas.microsoft.com/office/powerpoint/2010/main" val="1318592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dirty="0" smtClean="0"/>
              <a:t>Teachers</a:t>
            </a:r>
            <a:endParaRPr lang="en-US" dirty="0"/>
          </a:p>
        </p:txBody>
      </p:sp>
      <p:sp>
        <p:nvSpPr>
          <p:cNvPr id="3" name="Content Placeholder 2">
            <a:extLst>
              <a:ext uri="{FF2B5EF4-FFF2-40B4-BE49-F238E27FC236}">
                <a16:creationId xmlns:a16="http://schemas.microsoft.com/office/drawing/2014/main" id="{207452D8-F8DE-17E6-1965-DC4AD21C598D}"/>
              </a:ext>
            </a:extLst>
          </p:cNvPr>
          <p:cNvSpPr>
            <a:spLocks noGrp="1"/>
          </p:cNvSpPr>
          <p:nvPr>
            <p:ph idx="1"/>
          </p:nvPr>
        </p:nvSpPr>
        <p:spPr>
          <a:xfrm>
            <a:off x="838200" y="1458930"/>
            <a:ext cx="10515600" cy="5119670"/>
          </a:xfrm>
        </p:spPr>
        <p:txBody>
          <a:bodyPr>
            <a:normAutofit/>
          </a:bodyPr>
          <a:lstStyle/>
          <a:p>
            <a:r>
              <a:rPr lang="en-US" dirty="0" smtClean="0"/>
              <a:t>The </a:t>
            </a:r>
            <a:r>
              <a:rPr lang="en-US" dirty="0"/>
              <a:t>B Record (teacher demographics) is only </a:t>
            </a:r>
            <a:r>
              <a:rPr lang="en-US" dirty="0" smtClean="0"/>
              <a:t>reported </a:t>
            </a:r>
            <a:r>
              <a:rPr lang="en-US" dirty="0"/>
              <a:t>on Fall and NOT </a:t>
            </a:r>
            <a:r>
              <a:rPr lang="en-US" dirty="0" smtClean="0"/>
              <a:t>EOY.</a:t>
            </a:r>
            <a:endParaRPr lang="en-US" dirty="0"/>
          </a:p>
          <a:p>
            <a:pPr marL="457200" lvl="1" indent="0">
              <a:buNone/>
            </a:pPr>
            <a:r>
              <a:rPr lang="en-US" dirty="0" smtClean="0"/>
              <a:t> </a:t>
            </a:r>
            <a:endParaRPr lang="en-US" dirty="0"/>
          </a:p>
          <a:p>
            <a:r>
              <a:rPr lang="en-US" dirty="0"/>
              <a:t>Long term subs should only be reported if they are filling a vacant </a:t>
            </a:r>
            <a:r>
              <a:rPr lang="en-US" dirty="0" smtClean="0"/>
              <a:t>position.</a:t>
            </a:r>
            <a:endParaRPr lang="en-US" dirty="0"/>
          </a:p>
          <a:p>
            <a:endParaRPr lang="en-US" dirty="0" smtClean="0"/>
          </a:p>
          <a:p>
            <a:r>
              <a:rPr lang="en-US" dirty="0" smtClean="0"/>
              <a:t>There </a:t>
            </a:r>
            <a:r>
              <a:rPr lang="en-US" dirty="0"/>
              <a:t>must be a teacher of record or long term sub on each section</a:t>
            </a:r>
            <a:r>
              <a:rPr lang="en-US" dirty="0" smtClean="0"/>
              <a:t>.</a:t>
            </a:r>
          </a:p>
          <a:p>
            <a:pPr lvl="1"/>
            <a:r>
              <a:rPr lang="en-US" dirty="0" smtClean="0"/>
              <a:t>  </a:t>
            </a:r>
            <a:r>
              <a:rPr lang="en-US" dirty="0"/>
              <a:t>Co-teachers may be added as additional staff</a:t>
            </a:r>
            <a:r>
              <a:rPr lang="en-US" dirty="0" smtClean="0"/>
              <a:t>.</a:t>
            </a:r>
          </a:p>
          <a:p>
            <a:pPr lvl="1"/>
            <a:endParaRPr lang="en-US" dirty="0"/>
          </a:p>
          <a:p>
            <a:r>
              <a:rPr lang="en-US" dirty="0"/>
              <a:t>Teachers that provided 20 or more hours of instruction should be included in the B record. </a:t>
            </a:r>
          </a:p>
          <a:p>
            <a:endParaRPr lang="en-US" dirty="0"/>
          </a:p>
          <a:p>
            <a:pPr>
              <a:defRPr/>
            </a:pPr>
            <a:endParaRPr lang="en-US" dirty="0" smtClean="0">
              <a:solidFill>
                <a:srgbClr val="FF0000"/>
              </a:solidFill>
            </a:endParaRPr>
          </a:p>
          <a:p>
            <a:pPr marL="0" indent="0">
              <a:buFontTx/>
              <a:buNone/>
              <a:defRPr/>
            </a:pPr>
            <a:endParaRPr lang="en-US" dirty="0">
              <a:solidFill>
                <a:srgbClr val="FF0000"/>
              </a:solidFill>
            </a:endParaRP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9</a:t>
            </a:fld>
            <a:endParaRPr lang="en-US"/>
          </a:p>
        </p:txBody>
      </p:sp>
    </p:spTree>
    <p:extLst>
      <p:ext uri="{BB962C8B-B14F-4D97-AF65-F5344CB8AC3E}">
        <p14:creationId xmlns:p14="http://schemas.microsoft.com/office/powerpoint/2010/main" val="3123001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2383</TotalTime>
  <Words>3315</Words>
  <Application>Microsoft Office PowerPoint</Application>
  <PresentationFormat>Widescreen</PresentationFormat>
  <Paragraphs>396</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Georgia</vt:lpstr>
      <vt:lpstr>Roboto</vt:lpstr>
      <vt:lpstr>Trebuchet MS</vt:lpstr>
      <vt:lpstr>Office Theme</vt:lpstr>
      <vt:lpstr>Master Schedule Collection</vt:lpstr>
      <vt:lpstr>PowerPoint Presentation</vt:lpstr>
      <vt:lpstr>Introduction and Background</vt:lpstr>
      <vt:lpstr>PowerPoint Presentation</vt:lpstr>
      <vt:lpstr>PowerPoint Presentation</vt:lpstr>
      <vt:lpstr>PowerPoint Presentation</vt:lpstr>
      <vt:lpstr>MSC Reporting Rules</vt:lpstr>
      <vt:lpstr>PowerPoint Presentation</vt:lpstr>
      <vt:lpstr>PowerPoint Presentation</vt:lpstr>
      <vt:lpstr>PowerPoint Presentation</vt:lpstr>
      <vt:lpstr>PowerPoint Presentation</vt:lpstr>
      <vt:lpstr>PowerPoint Presentation</vt:lpstr>
      <vt:lpstr>PowerPoint Presentation</vt:lpstr>
      <vt:lpstr>Data Collection/Gathering and Submission Process</vt:lpstr>
      <vt:lpstr>PowerPoint Presentation</vt:lpstr>
      <vt:lpstr>PowerPoint Presentation</vt:lpstr>
      <vt:lpstr>PowerPoint Presentation</vt:lpstr>
      <vt:lpstr>PowerPoint Presentation</vt:lpstr>
      <vt:lpstr>Reporting Timeline</vt:lpstr>
      <vt:lpstr>PowerPoint Presentation</vt:lpstr>
      <vt:lpstr>PowerPoint Presentation</vt:lpstr>
      <vt:lpstr>Resources</vt:lpstr>
      <vt:lpstr>PowerPoint Presentation</vt:lpstr>
      <vt:lpstr>PowerPoint Presentation</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VITA Program</cp:lastModifiedBy>
  <cp:revision>127</cp:revision>
  <dcterms:created xsi:type="dcterms:W3CDTF">2022-07-20T12:39:39Z</dcterms:created>
  <dcterms:modified xsi:type="dcterms:W3CDTF">2022-10-12T14:29:17Z</dcterms:modified>
</cp:coreProperties>
</file>