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7" r:id="rId1"/>
    <p:sldMasterId id="2147483708" r:id="rId2"/>
  </p:sldMasterIdLst>
  <p:notesMasterIdLst>
    <p:notesMasterId r:id="rId45"/>
  </p:notesMasterIdLst>
  <p:sldIdLst>
    <p:sldId id="256"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5143500" type="screen16x9"/>
  <p:notesSz cx="6858000" cy="9144000"/>
  <p:embeddedFontLst>
    <p:embeddedFont>
      <p:font typeface="Roboto" panose="020B0604020202020204" charset="0"/>
      <p:regular r:id="rId46"/>
      <p:bold r:id="rId47"/>
      <p:italic r:id="rId48"/>
      <p:boldItalic r:id="rId49"/>
    </p:embeddedFont>
    <p:embeddedFont>
      <p:font typeface="Trebuchet MS" panose="020B0603020202020204" pitchFamily="34" charset="0"/>
      <p:regular r:id="rId50"/>
      <p:bold r:id="rId51"/>
      <p:italic r:id="rId52"/>
      <p:boldItalic r:id="rId53"/>
    </p:embeddedFont>
    <p:embeddedFont>
      <p:font typeface="Calibri" panose="020F0502020204030204" pitchFamily="34"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101">
          <p15:clr>
            <a:srgbClr val="9AA0A6"/>
          </p15:clr>
        </p15:guide>
        <p15:guide id="2"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ris Meyers" initials="" lastIdx="5" clrIdx="0"/>
  <p:cmAuthor id="1" name="Rebecca Ullrich" initials="" lastIdx="2" clrIdx="1"/>
  <p:cmAuthor id="2" name="Erin Carroll" initials="" lastIdx="1" clrIdx="2"/>
  <p:cmAuthor id="3" name="Tamilah Richardson" initial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AC66BFB-3F62-4392-B8A4-9AB83D7DF303}">
  <a:tblStyle styleId="{7AC66BFB-3F62-4392-B8A4-9AB83D7DF30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96" y="570"/>
      </p:cViewPr>
      <p:guideLst>
        <p:guide pos="101"/>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9.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urveymonkey.com/r/ECqualityfeedback"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doe.virginia.gov/early-childhood/build-unified-early-childhood-system/index.shtm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c3389d1f2b_2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7" name="Google Shape;377;gc3389d1f2b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c330c79882_0_4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330c79882_0_4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The work of the PDG B-5 is led by a set of local community pilots.  PDG B5 communities are provided with funding and support to achieve the grant’s goals and they work collaboratively across all publicly funded programs in their region. Program participating in PDG will be the first to receive a practice rating for the unified measurement and improvement system.  </a:t>
            </a:r>
            <a:endParaRPr sz="1200">
              <a:solidFill>
                <a:schemeClr val="dk1"/>
              </a:solidFill>
            </a:endParaRPr>
          </a:p>
          <a:p>
            <a:pPr marL="457200" lvl="0" indent="-304800" algn="l" rtl="0">
              <a:spcBef>
                <a:spcPts val="1000"/>
              </a:spcBef>
              <a:spcAft>
                <a:spcPts val="0"/>
              </a:spcAft>
              <a:buClr>
                <a:schemeClr val="dk1"/>
              </a:buClr>
              <a:buSzPts val="1200"/>
              <a:buChar char="•"/>
            </a:pPr>
            <a:r>
              <a:rPr lang="en" sz="1200">
                <a:solidFill>
                  <a:schemeClr val="dk1"/>
                </a:solidFill>
              </a:rPr>
              <a:t>There are currently two cohorts of community networks, representing approximately 60% of communities (indicated by the areas highlighted on the map on your screen)</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The application for the third PDG B-5 cohort is in process. Letters of Intent due March 15th, and new communities will be announced in May.</a:t>
            </a:r>
            <a:endParaRPr sz="1200">
              <a:solidFill>
                <a:schemeClr val="dk1"/>
              </a:solidFill>
            </a:endParaRPr>
          </a:p>
          <a:p>
            <a:pPr marL="0" lvl="0" indent="0" algn="l" rtl="0">
              <a:spcBef>
                <a:spcPts val="0"/>
              </a:spcBef>
              <a:spcAft>
                <a:spcPts val="0"/>
              </a:spcAft>
              <a:buNone/>
            </a:pPr>
            <a:r>
              <a:rPr lang="en" sz="1200" i="1">
                <a:solidFill>
                  <a:schemeClr val="dk1"/>
                </a:solidFill>
              </a:rPr>
              <a:t>A list of current PDG communities, along with information about the cohort 3 application process is available at vecf.org </a:t>
            </a:r>
            <a:endParaRPr sz="1200" i="1">
              <a:solidFill>
                <a:schemeClr val="dk1"/>
              </a:solidFill>
            </a:endParaRPr>
          </a:p>
          <a:p>
            <a:pPr marL="0" lvl="0" indent="0" algn="l" rtl="0">
              <a:spcBef>
                <a:spcPts val="0"/>
              </a:spcBef>
              <a:spcAft>
                <a:spcPts val="0"/>
              </a:spcAft>
              <a:buClr>
                <a:schemeClr val="dk1"/>
              </a:buClr>
              <a:buSzPts val="1100"/>
              <a:buFont typeface="Arial"/>
              <a:buNone/>
            </a:pPr>
            <a:endParaRPr sz="1800">
              <a:solidFill>
                <a:schemeClr val="dk1"/>
              </a:solidFill>
              <a:latin typeface="Calibri"/>
              <a:ea typeface="Calibri"/>
              <a:cs typeface="Calibri"/>
              <a:sym typeface="Calibri"/>
            </a:endParaRPr>
          </a:p>
          <a:p>
            <a:pPr marL="0" lvl="0" indent="0" algn="l" rtl="0">
              <a:spcBef>
                <a:spcPts val="100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gc330c79882_0_4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 name="Google Shape;483;gc330c79882_0_4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Clr>
                <a:schemeClr val="dk1"/>
              </a:buClr>
              <a:buSzPts val="1100"/>
              <a:buFont typeface="Arial"/>
              <a:buNone/>
            </a:pPr>
            <a:r>
              <a:rPr lang="en" sz="1200">
                <a:solidFill>
                  <a:schemeClr val="dk1"/>
                </a:solidFill>
              </a:rPr>
              <a:t>PDG communities are already helping programs prepare for the unified measurement and improvement system and will continue to do so  by </a:t>
            </a:r>
            <a:endParaRPr sz="1200">
              <a:solidFill>
                <a:schemeClr val="dk1"/>
              </a:solidFill>
            </a:endParaRPr>
          </a:p>
          <a:p>
            <a:pPr marL="457200" lvl="0" indent="-304800" algn="l" rtl="0">
              <a:spcBef>
                <a:spcPts val="600"/>
              </a:spcBef>
              <a:spcAft>
                <a:spcPts val="0"/>
              </a:spcAft>
              <a:buClr>
                <a:schemeClr val="dk1"/>
              </a:buClr>
              <a:buSzPts val="1200"/>
              <a:buChar char="•"/>
            </a:pPr>
            <a:r>
              <a:rPr lang="en" sz="1200">
                <a:solidFill>
                  <a:schemeClr val="dk1"/>
                </a:solidFill>
              </a:rPr>
              <a:t>Gathering accurate counts of children birth-5 served across programs;</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Observing and coaching educators using </a:t>
            </a:r>
            <a:r>
              <a:rPr lang="en" sz="1200" i="1">
                <a:solidFill>
                  <a:schemeClr val="dk1"/>
                </a:solidFill>
              </a:rPr>
              <a:t>CLASS;</a:t>
            </a:r>
            <a:endParaRPr sz="1200" i="1">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Collecting uniform data via a new unified data portal (</a:t>
            </a:r>
            <a:r>
              <a:rPr lang="en" sz="1200" i="1">
                <a:solidFill>
                  <a:schemeClr val="dk1"/>
                </a:solidFill>
              </a:rPr>
              <a:t>LinkB5); </a:t>
            </a:r>
            <a:endParaRPr sz="1200" i="1">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Assessing effective methods to engage families; and</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Promoting teacher retention through an educator incentive program.</a:t>
            </a:r>
            <a:endParaRPr sz="1200">
              <a:solidFill>
                <a:schemeClr val="dk1"/>
              </a:solidFill>
            </a:endParaRPr>
          </a:p>
          <a:p>
            <a:pPr marL="45720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b="1">
                <a:solidFill>
                  <a:srgbClr val="0F150D"/>
                </a:solidFill>
              </a:rPr>
              <a:t>Participating in the practice years, through the PDG grant, is the best way for programs to prepare for the new system. </a:t>
            </a:r>
            <a:endParaRPr sz="1200" i="1">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c447110299_4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c447110299_4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700" b="1">
                <a:solidFill>
                  <a:schemeClr val="dk1"/>
                </a:solidFill>
                <a:latin typeface="Trebuchet MS"/>
                <a:ea typeface="Trebuchet MS"/>
                <a:cs typeface="Trebuchet MS"/>
                <a:sym typeface="Trebuchet MS"/>
              </a:rPr>
              <a:t>Since the Early Childhood Unification Legislation was signed in July 2020...</a:t>
            </a:r>
            <a:endParaRPr/>
          </a:p>
          <a:p>
            <a:pPr marL="0" lvl="0" indent="0" algn="l" rtl="0">
              <a:spcBef>
                <a:spcPts val="0"/>
              </a:spcBef>
              <a:spcAft>
                <a:spcPts val="0"/>
              </a:spcAft>
              <a:buNone/>
            </a:pPr>
            <a:r>
              <a:rPr lang="en"/>
              <a:t>October Quality Matters webinar - 204 live attendees; 1103 recording views  (NOTE - as of 3/11/21 - 255 registered for March 19th webinar)</a:t>
            </a:r>
            <a:endParaRPr/>
          </a:p>
          <a:p>
            <a:pPr marL="0" lvl="0" indent="0" algn="l" rtl="0">
              <a:spcBef>
                <a:spcPts val="0"/>
              </a:spcBef>
              <a:spcAft>
                <a:spcPts val="0"/>
              </a:spcAft>
              <a:buNone/>
            </a:pPr>
            <a:r>
              <a:rPr lang="en"/>
              <a:t>3 surveys, with 145 respondents (Note -56 fall quality survey + 26 PDG/MDG Dec survey; estimating 40 respondents from March TA session; 25 equity &amp; CLASS survey respondents)</a:t>
            </a:r>
            <a:endParaRPr/>
          </a:p>
          <a:p>
            <a:pPr marL="0" lvl="0" indent="0" algn="l" rtl="0">
              <a:spcBef>
                <a:spcPts val="0"/>
              </a:spcBef>
              <a:spcAft>
                <a:spcPts val="0"/>
              </a:spcAft>
              <a:buNone/>
            </a:pPr>
            <a:r>
              <a:rPr lang="en"/>
              <a:t>27 presentations to stakeholder groups (Note - this is from Nov-early March, following the Oct webinar)</a:t>
            </a:r>
            <a:endParaRPr/>
          </a:p>
          <a:p>
            <a:pPr marL="0" lvl="0" indent="0" algn="l" rtl="0">
              <a:spcBef>
                <a:spcPts val="0"/>
              </a:spcBef>
              <a:spcAft>
                <a:spcPts val="0"/>
              </a:spcAft>
              <a:buNone/>
            </a:pPr>
            <a:r>
              <a:rPr lang="en"/>
              <a:t>3 Listening sessions with 65 educators from across the state (mention specific to equity?)</a:t>
            </a:r>
            <a:endParaRPr/>
          </a:p>
          <a:p>
            <a:pPr marL="0" lvl="0" indent="0" algn="l" rtl="0">
              <a:spcBef>
                <a:spcPts val="0"/>
              </a:spcBef>
              <a:spcAft>
                <a:spcPts val="0"/>
              </a:spcAft>
              <a:buNone/>
            </a:pPr>
            <a:r>
              <a:rPr lang="en"/>
              <a:t>XX consultants with data and content experts</a:t>
            </a:r>
            <a:endParaRPr/>
          </a:p>
          <a:p>
            <a:pPr marL="0" lvl="0" indent="0" algn="l" rtl="0">
              <a:spcBef>
                <a:spcPts val="0"/>
              </a:spcBef>
              <a:spcAft>
                <a:spcPts val="0"/>
              </a:spcAft>
              <a:buNone/>
            </a:pPr>
            <a:r>
              <a:rPr lang="en"/>
              <a:t>Information and resources shared broadly through email; newsletters and posted online.</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400">
                <a:solidFill>
                  <a:schemeClr val="dk1"/>
                </a:solidFill>
                <a:latin typeface="Trebuchet MS"/>
                <a:ea typeface="Trebuchet MS"/>
                <a:cs typeface="Trebuchet MS"/>
                <a:sym typeface="Trebuchet MS"/>
              </a:rPr>
              <a:t>SUMMER-FALL 2020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Reviewed and modeled current quality data from Virginia.</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Conducted stakeholder engagement webinars and presentations.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Hosted listening sessions and phone calls.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Conducted a statewide survey for input from the field. </a:t>
            </a:r>
            <a:r>
              <a:rPr lang="en" sz="1400" u="sng">
                <a:solidFill>
                  <a:srgbClr val="1155CC"/>
                </a:solidFill>
                <a:latin typeface="Trebuchet MS"/>
                <a:ea typeface="Trebuchet MS"/>
                <a:cs typeface="Trebuchet MS"/>
                <a:sym typeface="Trebuchet M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Char char="●"/>
            </a:pPr>
            <a:r>
              <a:rPr lang="en" sz="1400">
                <a:solidFill>
                  <a:schemeClr val="dk1"/>
                </a:solidFill>
                <a:latin typeface="Trebuchet MS"/>
                <a:ea typeface="Trebuchet MS"/>
                <a:cs typeface="Trebuchet MS"/>
                <a:sym typeface="Trebuchet MS"/>
              </a:rPr>
              <a:t>Developed proposals based on national research and current Virginia landscape.</a:t>
            </a:r>
            <a:endParaRPr sz="1400">
              <a:solidFill>
                <a:schemeClr val="dk1"/>
              </a:solidFill>
              <a:latin typeface="Trebuchet MS"/>
              <a:ea typeface="Trebuchet MS"/>
              <a:cs typeface="Trebuchet MS"/>
              <a:sym typeface="Trebuchet MS"/>
            </a:endParaRPr>
          </a:p>
          <a:p>
            <a:pPr marL="457200" lvl="0" indent="0" algn="l" rtl="0">
              <a:spcBef>
                <a:spcPts val="0"/>
              </a:spcBef>
              <a:spcAft>
                <a:spcPts val="0"/>
              </a:spcAft>
              <a:buClr>
                <a:schemeClr val="dk1"/>
              </a:buClr>
              <a:buSzPts val="1100"/>
              <a:buFont typeface="Arial"/>
              <a:buNone/>
            </a:pPr>
            <a:endParaRPr sz="1400">
              <a:solidFill>
                <a:schemeClr val="dk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r>
              <a:rPr lang="en" sz="1400">
                <a:solidFill>
                  <a:schemeClr val="dk1"/>
                </a:solidFill>
                <a:latin typeface="Trebuchet MS"/>
                <a:ea typeface="Trebuchet MS"/>
                <a:cs typeface="Trebuchet MS"/>
                <a:sym typeface="Trebuchet MS"/>
              </a:rPr>
              <a:t>WINTER 2021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Char char="●"/>
            </a:pPr>
            <a:r>
              <a:rPr lang="en" sz="1400">
                <a:solidFill>
                  <a:schemeClr val="dk1"/>
                </a:solidFill>
                <a:latin typeface="Trebuchet MS"/>
                <a:ea typeface="Trebuchet MS"/>
                <a:cs typeface="Trebuchet MS"/>
                <a:sym typeface="Trebuchet MS"/>
              </a:rPr>
              <a:t>Finalized proposed set of measures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Used data from fall 2019-2020 to test the proposed set of measures</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Developed policy proposal based on feedback and data modeling</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Finalized Virginia Quality transition plan</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chemeClr val="dk1"/>
              </a:buClr>
              <a:buSzPts val="1400"/>
              <a:buFont typeface="Trebuchet MS"/>
              <a:buChar char="●"/>
            </a:pPr>
            <a:r>
              <a:rPr lang="en" sz="1400">
                <a:solidFill>
                  <a:schemeClr val="dk1"/>
                </a:solidFill>
                <a:latin typeface="Trebuchet MS"/>
                <a:ea typeface="Trebuchet MS"/>
                <a:cs typeface="Trebuchet MS"/>
                <a:sym typeface="Trebuchet MS"/>
              </a:rPr>
              <a:t>Launched VDOE </a:t>
            </a:r>
            <a:r>
              <a:rPr lang="en" sz="1400" u="sng">
                <a:solidFill>
                  <a:srgbClr val="1155CC"/>
                </a:solidFill>
                <a:latin typeface="Trebuchet MS"/>
                <a:ea typeface="Trebuchet MS"/>
                <a:cs typeface="Trebuchet MS"/>
                <a:sym typeface="Trebuchet MS"/>
                <a:hlinkClick r:id="rId4">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Building a Unified Early Childhood System</a:t>
            </a:r>
            <a:r>
              <a:rPr lang="en" sz="1400">
                <a:solidFill>
                  <a:schemeClr val="dk1"/>
                </a:solidFill>
                <a:latin typeface="Trebuchet MS"/>
                <a:ea typeface="Trebuchet MS"/>
                <a:cs typeface="Trebuchet MS"/>
                <a:sym typeface="Trebuchet MS"/>
              </a:rPr>
              <a:t> website to share information about the new measurement and improvement system. </a:t>
            </a:r>
            <a:endParaRPr sz="1400">
              <a:solidFill>
                <a:schemeClr val="dk1"/>
              </a:solidFill>
              <a:latin typeface="Trebuchet MS"/>
              <a:ea typeface="Trebuchet MS"/>
              <a:cs typeface="Trebuchet MS"/>
              <a:sym typeface="Trebuchet MS"/>
            </a:endParaRPr>
          </a:p>
          <a:p>
            <a:pPr marL="0" lvl="0" indent="0" algn="l" rtl="0">
              <a:spcBef>
                <a:spcPts val="0"/>
              </a:spcBef>
              <a:spcAft>
                <a:spcPts val="0"/>
              </a:spcAft>
              <a:buNone/>
            </a:pPr>
            <a:endParaRPr/>
          </a:p>
          <a:p>
            <a:pPr marL="0" lvl="0" indent="0" algn="l" rtl="0">
              <a:spcBef>
                <a:spcPts val="0"/>
              </a:spcBef>
              <a:spcAft>
                <a:spcPts val="0"/>
              </a:spcAft>
              <a:buNone/>
            </a:pPr>
            <a:r>
              <a:rPr lang="en"/>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c447110299_0_5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c447110299_0_5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c447110299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c447110299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c672ba41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c672ba41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000"/>
              </a:spcBef>
              <a:spcAft>
                <a:spcPts val="0"/>
              </a:spcAft>
              <a:buClr>
                <a:srgbClr val="0F150D"/>
              </a:buClr>
              <a:buSzPts val="1100"/>
              <a:buFont typeface="Arial"/>
              <a:buNone/>
            </a:pPr>
            <a:r>
              <a:rPr lang="en" sz="1400">
                <a:latin typeface="Trebuchet MS"/>
                <a:ea typeface="Trebuchet MS"/>
                <a:cs typeface="Trebuchet MS"/>
                <a:sym typeface="Trebuchet MS"/>
              </a:rPr>
              <a:t>Research shows that stimulating and supportive interactions between teachers and children and effective use of quality curricula promote children’s holistic learning and development,</a:t>
            </a:r>
            <a:r>
              <a:rPr lang="en" sz="1400" b="1" i="1">
                <a:latin typeface="Trebuchet MS"/>
                <a:ea typeface="Trebuchet MS"/>
                <a:cs typeface="Trebuchet MS"/>
                <a:sym typeface="Trebuchet MS"/>
              </a:rPr>
              <a:t> resulting in improved school readiness. </a:t>
            </a:r>
            <a:endParaRPr sz="1500" b="1">
              <a:latin typeface="Trebuchet MS"/>
              <a:ea typeface="Trebuchet MS"/>
              <a:cs typeface="Trebuchet MS"/>
              <a:sym typeface="Trebuchet MS"/>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c447110299_0_5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c447110299_0_5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c689dc13b9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gc689dc13b9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
              <a:t>Kris: </a:t>
            </a:r>
            <a:endParaRPr/>
          </a:p>
          <a:p>
            <a:pPr marL="0" lvl="0" indent="0" algn="l" rtl="0">
              <a:lnSpc>
                <a:spcPct val="100000"/>
              </a:lnSpc>
              <a:spcBef>
                <a:spcPts val="0"/>
              </a:spcBef>
              <a:spcAft>
                <a:spcPts val="0"/>
              </a:spcAft>
              <a:buSzPts val="1400"/>
              <a:buNone/>
            </a:pPr>
            <a:r>
              <a:rPr lang="en"/>
              <a:t>At the most basic level, CLASS is a structured observation measure.  It enables trained &amp; reliable observers to make standardized judgments and attach those to a 1-7 likert scale based on a careful review of the age-appropriate manual.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
              <a:t>The CLASS is a process tool. We know through research that structure is mediated  by process—that the “whats” of quality teaching (structural features such as books, curricula, lesson plans) matter only through the “hows” of quality  teaching (such as how teachers use time and materials to get the most out of every moment).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
              <a:t>The CLASS was originally developed for use in pre-K classrooms but has been expanded for use in classrooms from infant to the secondary grade levels.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
              <a:t>And finally, CLASS provides a consistent approach to measuring teacher-child interactions during critical developmental periods, while still providing a context-specific and developmentally sensitive metric for each age group.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
              <a:t>But ultimately, CLASS is about more than raising teachers’ scores. It is about fundamentally improving teaching and learning. From research, we know that interactions matter more than a teacher’s degree, length of experience, or number of toys and books in the classroom. It is teacher-child interactions that drive learning.</a:t>
            </a:r>
            <a:endParaRPr/>
          </a:p>
          <a:p>
            <a:pPr marL="0" lvl="0" indent="0" algn="l" rtl="0">
              <a:lnSpc>
                <a:spcPct val="100000"/>
              </a:lnSpc>
              <a:spcBef>
                <a:spcPts val="0"/>
              </a:spcBef>
              <a:spcAft>
                <a:spcPts val="0"/>
              </a:spcAft>
              <a:buSzPts val="1400"/>
              <a:buNone/>
            </a:pPr>
            <a:endParaRPr/>
          </a:p>
        </p:txBody>
      </p:sp>
      <p:sp>
        <p:nvSpPr>
          <p:cNvPr id="521" name="Google Shape;521;gc689dc13b9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c689dc13b9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c689dc13b9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 know that teachers can improve with support/we have evidence of this - ‘all’ teachers can improve with support</a:t>
            </a:r>
            <a:endParaRPr/>
          </a:p>
          <a:p>
            <a:pPr marL="0" lvl="0" indent="0" algn="l" rtl="0">
              <a:spcBef>
                <a:spcPts val="0"/>
              </a:spcBef>
              <a:spcAft>
                <a:spcPts val="0"/>
              </a:spcAft>
              <a:buNone/>
            </a:pPr>
            <a:endParaRPr/>
          </a:p>
          <a:p>
            <a:pPr marL="0" lvl="0" indent="0" algn="l" rtl="0">
              <a:spcBef>
                <a:spcPts val="0"/>
              </a:spcBef>
              <a:spcAft>
                <a:spcPts val="0"/>
              </a:spcAft>
              <a:buNone/>
            </a:pPr>
            <a:r>
              <a:rPr lang="en"/>
              <a:t>Emphasize equity with the last bullet point --&gt;note, for example, that children who live in lower-income communities may show more benefit than more advantaged peers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c6c2fe1803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5" name="Google Shape;535;gc6c2fe180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 know that teachers can improve with support/we have evidence of this - ‘all’ teachers can improve with support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c3389d1f2b_2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gc3389d1f2b_2_1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Kris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c6ea5b954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c6ea5b954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a:solidFill>
                  <a:srgbClr val="13191E"/>
                </a:solidFill>
                <a:latin typeface="Calibri"/>
                <a:ea typeface="Calibri"/>
                <a:cs typeface="Calibri"/>
                <a:sym typeface="Calibri"/>
              </a:rPr>
              <a:t>Though valuable, external observations occur relatively infrequently. And, we know that teachers benefit from more frequent and specific feedback, along with individualized supports provided through CLASS® observations conducted at the local level. With local observations, teachers will be observed more often, and the results are more likely to be used by instructional leaders to inform ongoing training and coaching. </a:t>
            </a:r>
            <a:endParaRPr sz="1200">
              <a:solidFill>
                <a:srgbClr val="13191E"/>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a:solidFill>
                <a:srgbClr val="13191E"/>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r>
              <a:rPr lang="en" sz="1200">
                <a:solidFill>
                  <a:srgbClr val="13191E"/>
                </a:solidFill>
                <a:latin typeface="Calibri"/>
                <a:ea typeface="Calibri"/>
                <a:cs typeface="Calibri"/>
                <a:sym typeface="Calibri"/>
              </a:rPr>
              <a:t>Local observations are also conducted at least twice each school year and this helps assess growth in teacher-child interactions over time.  Having site or school division leaders trained to reliability in CLASS® enables them to bring the CLASS® lens to every aspect of their work. Obtaining CLASS® reliability is an effective way to ensure site leaders have clear, age-appropriate expectations for classroom interactions and instruction, even if they don’t have a formal early childhood background.  </a:t>
            </a:r>
            <a:endParaRPr sz="1200">
              <a:solidFill>
                <a:srgbClr val="13191E"/>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a:solidFill>
                <a:srgbClr val="13191E"/>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And finally, Increasing capacity and knowledge of quality interactions at the LOCAL level, also promotes shared understandings of the strong principles of high-quality teaching that are highlighted in the CLASS tool.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c689dc13b9_0_3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c689dc13b9_0_3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Using CLASS provides equitable opportunities for teachers to receive feedback about their unique strengths as well as individualized support to help them improve.  </a:t>
            </a:r>
            <a:endParaRPr sz="1200">
              <a:solidFill>
                <a:srgbClr val="222222"/>
              </a:solidFill>
              <a:latin typeface="Times New Roman"/>
              <a:ea typeface="Times New Roman"/>
              <a:cs typeface="Times New Roman"/>
              <a:sym typeface="Times New Roman"/>
            </a:endParaRPr>
          </a:p>
          <a:p>
            <a:pPr marL="0" lvl="0" indent="0" algn="l" rtl="0">
              <a:spcBef>
                <a:spcPts val="120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When building a plan to train and schedule local CLASS observations, PDG community networks are expected to keep the following assurances in mind: </a:t>
            </a:r>
            <a:endParaRPr sz="1200">
              <a:solidFill>
                <a:srgbClr val="222222"/>
              </a:solidFill>
              <a:latin typeface="Times New Roman"/>
              <a:ea typeface="Times New Roman"/>
              <a:cs typeface="Times New Roman"/>
              <a:sym typeface="Times New Roman"/>
            </a:endParaRPr>
          </a:p>
          <a:p>
            <a:pPr marL="457200" marR="53268" lvl="0" indent="-304800" algn="l" rtl="0">
              <a:lnSpc>
                <a:spcPct val="115000"/>
              </a:lnSpc>
              <a:spcBef>
                <a:spcPts val="120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Develop a deep bench of CLASS trainers and observers, with emphasis on building a racially, culturally, and linguistically diverse group of trainers and observers across all three relevant age groups: infant, toddler, and PreK. </a:t>
            </a:r>
            <a:endParaRPr sz="1200">
              <a:solidFill>
                <a:schemeClr val="dk1"/>
              </a:solidFill>
              <a:latin typeface="Times New Roman"/>
              <a:ea typeface="Times New Roman"/>
              <a:cs typeface="Times New Roman"/>
              <a:sym typeface="Times New Roman"/>
            </a:endParaRPr>
          </a:p>
          <a:p>
            <a:pPr marL="457200" marR="53268" lvl="0" indent="-304800" algn="l" rtl="0">
              <a:lnSpc>
                <a:spcPct val="115000"/>
              </a:lnSpc>
              <a:spcBef>
                <a:spcPts val="44"/>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Be mindful of experience needed to observe certain program environments, such as inclusive settings or children with disabilities and Family Child Care. </a:t>
            </a:r>
            <a:endParaRPr sz="1200">
              <a:solidFill>
                <a:schemeClr val="dk1"/>
              </a:solidFill>
              <a:latin typeface="Times New Roman"/>
              <a:ea typeface="Times New Roman"/>
              <a:cs typeface="Times New Roman"/>
              <a:sym typeface="Times New Roman"/>
            </a:endParaRPr>
          </a:p>
          <a:p>
            <a:pPr marL="457200" marR="53268" lvl="0" indent="-304800" algn="l" rtl="0">
              <a:lnSpc>
                <a:spcPct val="115000"/>
              </a:lnSpc>
              <a:spcBef>
                <a:spcPts val="44"/>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Ensure that observers speak the language(s) of both children and teachers in order to fully understand interactions and conversations. </a:t>
            </a:r>
            <a:endParaRPr sz="1200">
              <a:solidFill>
                <a:srgbClr val="222222"/>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c447110299_0_5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gc447110299_0_5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c689dc13b9_0_3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c689dc13b9_0_3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Foundational piece as the one main point - it’s an essential tool </a:t>
            </a:r>
            <a:endParaRPr/>
          </a:p>
          <a:p>
            <a:pPr marL="0" lvl="0" indent="0" algn="l" rtl="0">
              <a:spcBef>
                <a:spcPts val="0"/>
              </a:spcBef>
              <a:spcAft>
                <a:spcPts val="0"/>
              </a:spcAft>
              <a:buNone/>
            </a:pPr>
            <a:endParaRPr/>
          </a:p>
          <a:p>
            <a:pPr marL="0" lvl="0" indent="0" algn="l" rtl="0">
              <a:spcBef>
                <a:spcPts val="0"/>
              </a:spcBef>
              <a:spcAft>
                <a:spcPts val="0"/>
              </a:spcAft>
              <a:buNone/>
            </a:pPr>
            <a:r>
              <a:rPr lang="en"/>
              <a:t>Vetted curriculum - process here possibly  </a:t>
            </a:r>
            <a:endParaRPr/>
          </a:p>
          <a:p>
            <a:pPr marL="0" lvl="0" indent="0" algn="l" rtl="0">
              <a:spcBef>
                <a:spcPts val="0"/>
              </a:spcBef>
              <a:spcAft>
                <a:spcPts val="0"/>
              </a:spcAft>
              <a:buNone/>
            </a:pPr>
            <a:r>
              <a:rPr lang="en"/>
              <a:t>Scope &amp; Sequence piece - importance of individualizing (particularly with COVID challenges &amp; learning) - structural stability for new teachers</a:t>
            </a:r>
            <a:endParaRPr/>
          </a:p>
          <a:p>
            <a:pPr marL="0" lvl="0" indent="0" algn="l" rtl="0">
              <a:spcBef>
                <a:spcPts val="0"/>
              </a:spcBef>
              <a:spcAft>
                <a:spcPts val="0"/>
              </a:spcAft>
              <a:buNone/>
            </a:pPr>
            <a:r>
              <a:rPr lang="en"/>
              <a:t>How to use this slide to also help explain why curriculum is above ERS, etc… - ERS challenges around scaling and cost; but has some similarities to curriculum measurement/use </a:t>
            </a:r>
            <a:endParaRPr/>
          </a:p>
          <a:p>
            <a:pPr marL="0" lvl="0" indent="0" algn="l" rtl="0">
              <a:spcBef>
                <a:spcPts val="0"/>
              </a:spcBef>
              <a:spcAft>
                <a:spcPts val="0"/>
              </a:spcAft>
              <a:buNone/>
            </a:pPr>
            <a:r>
              <a:rPr lang="en"/>
              <a:t>Nothing scaffolds as well as curriculum (materials alone don’t scaffold)</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c6c2fe1803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7" name="Google Shape;567;gc6c2fe180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 know that teachers can improve with support/we have evidence of this - ‘all’ teachers can improve with support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c689dc13b9_0_4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3" name="Google Shape;573;gc689dc13b9_0_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c7125fff5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c7125fff5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c689dc13b9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c689dc13b9_0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23850" algn="l" rtl="0">
              <a:spcBef>
                <a:spcPts val="0"/>
              </a:spcBef>
              <a:spcAft>
                <a:spcPts val="0"/>
              </a:spcAft>
              <a:buClr>
                <a:srgbClr val="222222"/>
              </a:buClr>
              <a:buSzPts val="1500"/>
              <a:buChar char="•"/>
            </a:pPr>
            <a:r>
              <a:rPr lang="en" sz="1500">
                <a:solidFill>
                  <a:srgbClr val="222222"/>
                </a:solidFill>
                <a:latin typeface="Trebuchet MS"/>
                <a:ea typeface="Trebuchet MS"/>
                <a:cs typeface="Trebuchet MS"/>
                <a:sym typeface="Trebuchet MS"/>
              </a:rPr>
              <a:t>Programs participating in the PDG practice years will be provided with resources and support to purchase and implement an approved curriculum.</a:t>
            </a:r>
            <a:endParaRPr sz="1500">
              <a:solidFill>
                <a:srgbClr val="222222"/>
              </a:solidFill>
              <a:latin typeface="Trebuchet MS"/>
              <a:ea typeface="Trebuchet MS"/>
              <a:cs typeface="Trebuchet MS"/>
              <a:sym typeface="Trebuchet MS"/>
            </a:endParaRPr>
          </a:p>
          <a:p>
            <a:pPr marL="457200" lvl="0" indent="-317500" algn="l" rtl="0">
              <a:spcBef>
                <a:spcPts val="0"/>
              </a:spcBef>
              <a:spcAft>
                <a:spcPts val="0"/>
              </a:spcAft>
              <a:buClr>
                <a:srgbClr val="222222"/>
              </a:buClr>
              <a:buSzPts val="1400"/>
              <a:buFont typeface="Trebuchet MS"/>
              <a:buChar char="•"/>
            </a:pPr>
            <a:r>
              <a:rPr lang="en" sz="1400">
                <a:solidFill>
                  <a:srgbClr val="222222"/>
                </a:solidFill>
                <a:latin typeface="Trebuchet MS"/>
                <a:ea typeface="Trebuchet MS"/>
                <a:cs typeface="Trebuchet MS"/>
                <a:sym typeface="Trebuchet MS"/>
              </a:rPr>
              <a:t>For this reason, VDOE will work with PDG and other existing PD providers to ensure </a:t>
            </a:r>
            <a:r>
              <a:rPr lang="en" sz="1400">
                <a:solidFill>
                  <a:schemeClr val="dk1"/>
                </a:solidFill>
                <a:latin typeface="Trebuchet MS"/>
                <a:ea typeface="Trebuchet MS"/>
                <a:cs typeface="Trebuchet MS"/>
                <a:sym typeface="Trebuchet MS"/>
              </a:rPr>
              <a:t>resources to purchase and support quality curriculum implementation will be targeted at those site types who need it most. </a:t>
            </a:r>
            <a:endParaRPr sz="1400">
              <a:solidFill>
                <a:schemeClr val="dk1"/>
              </a:solidFill>
              <a:latin typeface="Trebuchet MS"/>
              <a:ea typeface="Trebuchet MS"/>
              <a:cs typeface="Trebuchet MS"/>
              <a:sym typeface="Trebuchet MS"/>
            </a:endParaRPr>
          </a:p>
          <a:p>
            <a:pPr marL="457200" lvl="0" indent="-317500" algn="l" rtl="0">
              <a:spcBef>
                <a:spcPts val="0"/>
              </a:spcBef>
              <a:spcAft>
                <a:spcPts val="0"/>
              </a:spcAft>
              <a:buClr>
                <a:srgbClr val="222222"/>
              </a:buClr>
              <a:buSzPts val="1400"/>
              <a:buFont typeface="Trebuchet MS"/>
              <a:buChar char="•"/>
            </a:pPr>
            <a:endParaRPr sz="1400">
              <a:solidFill>
                <a:srgbClr val="222222"/>
              </a:solidFill>
              <a:latin typeface="Trebuchet MS"/>
              <a:ea typeface="Trebuchet MS"/>
              <a:cs typeface="Trebuchet MS"/>
              <a:sym typeface="Trebuchet MS"/>
            </a:endParaRPr>
          </a:p>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c447110299_4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3" name="Google Shape;593;gc447110299_4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c447110299_4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9" name="Google Shape;599;gc447110299_4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KRIS</a:t>
            </a:r>
            <a:endParaRPr/>
          </a:p>
          <a:p>
            <a:pPr marL="0" lvl="0" indent="0" algn="l" rtl="0">
              <a:spcBef>
                <a:spcPts val="0"/>
              </a:spcBef>
              <a:spcAft>
                <a:spcPts val="0"/>
              </a:spcAft>
              <a:buNone/>
            </a:pPr>
            <a:r>
              <a:rPr lang="en"/>
              <a:t>All PDG sites - Practice Year for PDG sites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c3389d1f2b_2_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gc3389d1f2b_2_4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c447110299_4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c447110299_4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000" b="1"/>
              <a:t>KRIS</a:t>
            </a:r>
            <a:endParaRPr sz="1000" b="1"/>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Discuss/explain why some of these pieces are “starting points” for the practice year (- example - curriculum not required until May; 3 levels with a big middle_</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Messaging around the VPI/VQ benchmarks compared to new system</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Reflection/rationale on the big middle - using this as a place to start, having the field come to us with a call to the field to build understanding with use of data</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“Approved” vs “vetted”</a:t>
            </a:r>
            <a:endParaRPr sz="10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Calibri"/>
                <a:ea typeface="Calibri"/>
                <a:cs typeface="Calibri"/>
                <a:sym typeface="Calibri"/>
              </a:rPr>
              <a:t>Cut points drawn from High-Mid-Low</a:t>
            </a:r>
            <a:endParaRPr sz="1000" b="1">
              <a:solidFill>
                <a:schemeClr val="dk1"/>
              </a:solidFill>
              <a:latin typeface="Calibri"/>
              <a:ea typeface="Calibri"/>
              <a:cs typeface="Calibri"/>
              <a:sym typeface="Calibri"/>
            </a:endParaRPr>
          </a:p>
          <a:p>
            <a:pPr marL="457200" lvl="0" indent="-292100" algn="l" rtl="0">
              <a:lnSpc>
                <a:spcPct val="115000"/>
              </a:lnSpc>
              <a:spcBef>
                <a:spcPts val="1200"/>
              </a:spcBef>
              <a:spcAft>
                <a:spcPts val="0"/>
              </a:spcAft>
              <a:buClr>
                <a:schemeClr val="dk1"/>
              </a:buClr>
              <a:buSzPts val="1000"/>
              <a:buFont typeface="Calibri"/>
              <a:buChar char="●"/>
            </a:pPr>
            <a:r>
              <a:rPr lang="en" sz="1000" b="1">
                <a:solidFill>
                  <a:schemeClr val="dk1"/>
                </a:solidFill>
                <a:latin typeface="Calibri"/>
                <a:ea typeface="Calibri"/>
                <a:cs typeface="Calibri"/>
                <a:sym typeface="Calibri"/>
              </a:rPr>
              <a:t>Exemplary </a:t>
            </a:r>
            <a:r>
              <a:rPr lang="en" sz="1000">
                <a:solidFill>
                  <a:schemeClr val="dk1"/>
                </a:solidFill>
                <a:latin typeface="Calibri"/>
                <a:ea typeface="Calibri"/>
                <a:cs typeface="Calibri"/>
                <a:sym typeface="Calibri"/>
              </a:rPr>
              <a:t>- The program performing at this level demonstrates performance that consistently and considerably surpasses the established standard.  This rating is reserved for performance that is truly exemplary and done in a manner that exemplifies the state’s mission and goals for the practice year.</a:t>
            </a:r>
            <a:endParaRPr sz="1000">
              <a:solidFill>
                <a:schemeClr val="dk1"/>
              </a:solidFill>
              <a:latin typeface="Calibri"/>
              <a:ea typeface="Calibri"/>
              <a:cs typeface="Calibri"/>
              <a:sym typeface="Calibri"/>
            </a:endParaRPr>
          </a:p>
          <a:p>
            <a:pPr marL="457200" lvl="0" indent="-292100" algn="l" rtl="0">
              <a:lnSpc>
                <a:spcPct val="115000"/>
              </a:lnSpc>
              <a:spcBef>
                <a:spcPts val="0"/>
              </a:spcBef>
              <a:spcAft>
                <a:spcPts val="0"/>
              </a:spcAft>
              <a:buClr>
                <a:srgbClr val="595959"/>
              </a:buClr>
              <a:buSzPts val="1000"/>
              <a:buFont typeface="Calibri"/>
              <a:buChar char="●"/>
            </a:pPr>
            <a:r>
              <a:rPr lang="en" sz="1000" b="1">
                <a:solidFill>
                  <a:srgbClr val="FF0000"/>
                </a:solidFill>
                <a:latin typeface="Calibri"/>
                <a:ea typeface="Calibri"/>
                <a:cs typeface="Calibri"/>
                <a:sym typeface="Calibri"/>
              </a:rPr>
              <a:t>Satisfactory</a:t>
            </a:r>
            <a:r>
              <a:rPr lang="en" sz="1000" b="1">
                <a:solidFill>
                  <a:schemeClr val="dk1"/>
                </a:solidFill>
                <a:latin typeface="Calibri"/>
                <a:ea typeface="Calibri"/>
                <a:cs typeface="Calibri"/>
                <a:sym typeface="Calibri"/>
              </a:rPr>
              <a:t> </a:t>
            </a:r>
            <a:r>
              <a:rPr lang="en" sz="1000">
                <a:solidFill>
                  <a:schemeClr val="dk1"/>
                </a:solidFill>
                <a:latin typeface="Calibri"/>
                <a:ea typeface="Calibri"/>
                <a:cs typeface="Calibri"/>
                <a:sym typeface="Calibri"/>
              </a:rPr>
              <a:t> - The program meets the standard in a manner that is consistent with the state’s mission and goals for the practice year.</a:t>
            </a:r>
            <a:endParaRPr sz="1000">
              <a:solidFill>
                <a:schemeClr val="dk1"/>
              </a:solidFill>
              <a:latin typeface="Calibri"/>
              <a:ea typeface="Calibri"/>
              <a:cs typeface="Calibri"/>
              <a:sym typeface="Calibri"/>
            </a:endParaRPr>
          </a:p>
          <a:p>
            <a:pPr marL="457200" lvl="0" indent="-292100" algn="l" rtl="0">
              <a:lnSpc>
                <a:spcPct val="115000"/>
              </a:lnSpc>
              <a:spcBef>
                <a:spcPts val="0"/>
              </a:spcBef>
              <a:spcAft>
                <a:spcPts val="0"/>
              </a:spcAft>
              <a:buClr>
                <a:schemeClr val="dk1"/>
              </a:buClr>
              <a:buSzPts val="1000"/>
              <a:buFont typeface="Calibri"/>
              <a:buChar char="●"/>
            </a:pPr>
            <a:r>
              <a:rPr lang="en" sz="1000" b="1">
                <a:solidFill>
                  <a:schemeClr val="dk1"/>
                </a:solidFill>
                <a:latin typeface="Calibri"/>
                <a:ea typeface="Calibri"/>
                <a:cs typeface="Calibri"/>
                <a:sym typeface="Calibri"/>
              </a:rPr>
              <a:t>Needs Improvement</a:t>
            </a:r>
            <a:r>
              <a:rPr lang="en" sz="1000">
                <a:solidFill>
                  <a:schemeClr val="dk1"/>
                </a:solidFill>
                <a:latin typeface="Calibri"/>
                <a:ea typeface="Calibri"/>
                <a:cs typeface="Calibri"/>
                <a:sym typeface="Calibri"/>
              </a:rPr>
              <a:t> - The program is performing below the established standard or in a manner that is inconsistent with the state’s mission and goals for the practice year</a:t>
            </a:r>
            <a:endParaRPr sz="100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 sz="1000">
                <a:solidFill>
                  <a:schemeClr val="dk1"/>
                </a:solidFill>
                <a:latin typeface="Calibri"/>
                <a:ea typeface="Calibri"/>
                <a:cs typeface="Calibri"/>
                <a:sym typeface="Calibri"/>
              </a:rPr>
              <a:t>As a reminder, during the practice year, there will not be any consequences attached to the quality ratings. Rather, community and school leaders will use the performance rating scales for each standard, along with the overall practice rating results to understand the close connection between teacher-child interactions, instruction and child outcomes as they work with local leaders and teachers to prioritize pressing needs.</a:t>
            </a:r>
            <a:endParaRPr sz="166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500">
              <a:solidFill>
                <a:schemeClr val="dk1"/>
              </a:solidFill>
            </a:endParaRPr>
          </a:p>
          <a:p>
            <a:pPr marL="0" lvl="0" indent="0" algn="l" rtl="0">
              <a:spcBef>
                <a:spcPts val="0"/>
              </a:spcBef>
              <a:spcAft>
                <a:spcPts val="0"/>
              </a:spcAft>
              <a:buNone/>
            </a:pPr>
            <a:endParaRPr sz="5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gc447110299_4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6" name="Google Shape;626;gc447110299_4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KRIS (w/Jenna to add if needed)</a:t>
            </a:r>
            <a:endParaRPr/>
          </a:p>
          <a:p>
            <a:pPr marL="0" lvl="0" indent="0" algn="l" rtl="0">
              <a:spcBef>
                <a:spcPts val="0"/>
              </a:spcBef>
              <a:spcAft>
                <a:spcPts val="0"/>
              </a:spcAft>
              <a:buNone/>
            </a:pPr>
            <a:endParaRPr/>
          </a:p>
          <a:p>
            <a:pPr marL="0" lvl="0" indent="0" algn="l" rtl="0">
              <a:spcBef>
                <a:spcPts val="0"/>
              </a:spcBef>
              <a:spcAft>
                <a:spcPts val="0"/>
              </a:spcAft>
              <a:buNone/>
            </a:pPr>
            <a:r>
              <a:rPr lang="en"/>
              <a:t>How these work together, Why both (focus on teaching and learning) - both of these things at their core….</a:t>
            </a:r>
            <a:endParaRPr/>
          </a:p>
          <a:p>
            <a:pPr marL="0" lvl="0" indent="0" algn="l" rtl="0">
              <a:spcBef>
                <a:spcPts val="0"/>
              </a:spcBef>
              <a:spcAft>
                <a:spcPts val="0"/>
              </a:spcAft>
              <a:buNone/>
            </a:pPr>
            <a:endParaRPr/>
          </a:p>
          <a:p>
            <a:pPr marL="0" lvl="0" indent="0" algn="l" rtl="0">
              <a:spcBef>
                <a:spcPts val="0"/>
              </a:spcBef>
              <a:spcAft>
                <a:spcPts val="0"/>
              </a:spcAft>
              <a:buNone/>
            </a:pPr>
            <a:r>
              <a:rPr lang="en"/>
              <a:t>Emphasize the connections between curriculum supporting interactions. </a:t>
            </a:r>
            <a:r>
              <a:rPr lang="en" sz="1200">
                <a:solidFill>
                  <a:schemeClr val="dk1"/>
                </a:solidFill>
                <a:latin typeface="Times New Roman"/>
                <a:ea typeface="Times New Roman"/>
                <a:cs typeface="Times New Roman"/>
                <a:sym typeface="Times New Roman"/>
              </a:rPr>
              <a:t>Research suggests that children benefit the most when interactions and instruction, guided by a strong curriculum, are maximized.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gc447110299_4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2" name="Google Shape;632;gc447110299_4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KRIS - Other examples -https://www.google.com/url?q=https://docs.google.com/spreadsheets/d/1_eW5Ur0NmlDHPbT7HbISsznZAKZDnHzjdN8jbHYlODQ/edit%23gid%3D0&amp;sa=D&amp;source=editors&amp;ust=1615837467253000&amp;usg=AFQjCNHLIv045a-D87fky8gFbuXA4JwDsQ</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c447110299_4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c447110299_4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800"/>
              </a:spcBef>
              <a:spcAft>
                <a:spcPts val="0"/>
              </a:spcAft>
              <a:buClr>
                <a:schemeClr val="dk1"/>
              </a:buClr>
              <a:buSzPts val="1100"/>
              <a:buFont typeface="Arial"/>
              <a:buNone/>
            </a:pPr>
            <a:r>
              <a:rPr lang="en" b="1">
                <a:solidFill>
                  <a:srgbClr val="0F150D"/>
                </a:solidFill>
                <a:highlight>
                  <a:srgbClr val="FFFFFF"/>
                </a:highlight>
                <a:latin typeface="Trebuchet MS"/>
                <a:ea typeface="Trebuchet MS"/>
                <a:cs typeface="Trebuchet MS"/>
                <a:sym typeface="Trebuchet MS"/>
              </a:rPr>
              <a:t>In partnership with the University of Virginia, the VDOE has analyzed statewide LinkB5 data. </a:t>
            </a:r>
            <a:r>
              <a:rPr lang="en" b="1">
                <a:solidFill>
                  <a:srgbClr val="FF0000"/>
                </a:solidFill>
                <a:highlight>
                  <a:srgbClr val="FFFFFF"/>
                </a:highlight>
                <a:latin typeface="Trebuchet MS"/>
                <a:ea typeface="Trebuchet MS"/>
                <a:cs typeface="Trebuchet MS"/>
                <a:sym typeface="Trebuchet MS"/>
              </a:rPr>
              <a:t>These data provide preliminary results that inform expectations for Practice Year 1. There </a:t>
            </a:r>
            <a:r>
              <a:rPr lang="en" b="1" strike="sngStrike">
                <a:solidFill>
                  <a:srgbClr val="0F150D"/>
                </a:solidFill>
                <a:highlight>
                  <a:srgbClr val="FFFFFF"/>
                </a:highlight>
                <a:latin typeface="Trebuchet MS"/>
                <a:ea typeface="Trebuchet MS"/>
                <a:cs typeface="Trebuchet MS"/>
                <a:sym typeface="Trebuchet MS"/>
              </a:rPr>
              <a:t>While difficult to fully simulate the resu</a:t>
            </a:r>
            <a:r>
              <a:rPr lang="en" b="1" strike="sngStrike">
                <a:solidFill>
                  <a:schemeClr val="dk1"/>
                </a:solidFill>
                <a:highlight>
                  <a:srgbClr val="FFFFFF"/>
                </a:highlight>
                <a:latin typeface="Trebuchet MS"/>
                <a:ea typeface="Trebuchet MS"/>
                <a:cs typeface="Trebuchet MS"/>
                <a:sym typeface="Trebuchet MS"/>
              </a:rPr>
              <a:t>lts with available data, there</a:t>
            </a:r>
            <a:r>
              <a:rPr lang="en" b="1">
                <a:solidFill>
                  <a:schemeClr val="dk1"/>
                </a:solidFill>
                <a:highlight>
                  <a:srgbClr val="FFFFFF"/>
                </a:highlight>
                <a:latin typeface="Trebuchet MS"/>
                <a:ea typeface="Trebuchet MS"/>
                <a:cs typeface="Trebuchet MS"/>
                <a:sym typeface="Trebuchet MS"/>
              </a:rPr>
              <a:t> are several key findings: </a:t>
            </a:r>
            <a:endParaRPr b="1">
              <a:solidFill>
                <a:schemeClr val="dk1"/>
              </a:solidFill>
              <a:highlight>
                <a:srgbClr val="FFFFFF"/>
              </a:highlight>
              <a:latin typeface="Trebuchet MS"/>
              <a:ea typeface="Trebuchet MS"/>
              <a:cs typeface="Trebuchet MS"/>
              <a:sym typeface="Trebuchet MS"/>
            </a:endParaRPr>
          </a:p>
          <a:p>
            <a:pPr marL="596900" lvl="0" indent="-298450" algn="l" rtl="0">
              <a:lnSpc>
                <a:spcPct val="115000"/>
              </a:lnSpc>
              <a:spcBef>
                <a:spcPts val="0"/>
              </a:spcBef>
              <a:spcAft>
                <a:spcPts val="0"/>
              </a:spcAft>
              <a:buClr>
                <a:schemeClr val="dk1"/>
              </a:buClr>
              <a:buSzPts val="1100"/>
              <a:buChar char="●"/>
            </a:pPr>
            <a:r>
              <a:rPr lang="en">
                <a:solidFill>
                  <a:schemeClr val="dk1"/>
                </a:solidFill>
                <a:highlight>
                  <a:srgbClr val="FFFFFF"/>
                </a:highlight>
                <a:latin typeface="Trebuchet MS"/>
                <a:ea typeface="Trebuchet MS"/>
                <a:cs typeface="Trebuchet MS"/>
                <a:sym typeface="Trebuchet MS"/>
              </a:rPr>
              <a:t>In 2019</a:t>
            </a:r>
            <a:r>
              <a:rPr lang="en">
                <a:solidFill>
                  <a:srgbClr val="FF0000"/>
                </a:solidFill>
                <a:highlight>
                  <a:srgbClr val="FFFFFF"/>
                </a:highlight>
                <a:latin typeface="Trebuchet MS"/>
                <a:ea typeface="Trebuchet MS"/>
                <a:cs typeface="Trebuchet MS"/>
                <a:sym typeface="Trebuchet MS"/>
              </a:rPr>
              <a:t>-2020</a:t>
            </a:r>
            <a:r>
              <a:rPr lang="en">
                <a:solidFill>
                  <a:schemeClr val="dk1"/>
                </a:solidFill>
                <a:highlight>
                  <a:srgbClr val="FFFFFF"/>
                </a:highlight>
                <a:latin typeface="Trebuchet MS"/>
                <a:ea typeface="Trebuchet MS"/>
                <a:cs typeface="Trebuchet MS"/>
                <a:sym typeface="Trebuchet MS"/>
              </a:rPr>
              <a:t>, 96% of participating classrooms - including school, Head Start, child care and family day home settings - had CLASS observations.</a:t>
            </a:r>
            <a:endParaRPr>
              <a:solidFill>
                <a:schemeClr val="dk1"/>
              </a:solidFill>
              <a:highlight>
                <a:srgbClr val="FFFFFF"/>
              </a:highlight>
              <a:latin typeface="Trebuchet MS"/>
              <a:ea typeface="Trebuchet MS"/>
              <a:cs typeface="Trebuchet MS"/>
              <a:sym typeface="Trebuchet MS"/>
            </a:endParaRPr>
          </a:p>
          <a:p>
            <a:pPr marL="596900" lvl="0" indent="-298450" algn="l" rtl="0">
              <a:lnSpc>
                <a:spcPct val="115000"/>
              </a:lnSpc>
              <a:spcBef>
                <a:spcPts val="0"/>
              </a:spcBef>
              <a:spcAft>
                <a:spcPts val="0"/>
              </a:spcAft>
              <a:buClr>
                <a:srgbClr val="0F150D"/>
              </a:buClr>
              <a:buSzPts val="1100"/>
              <a:buChar char="●"/>
            </a:pPr>
            <a:r>
              <a:rPr lang="en">
                <a:solidFill>
                  <a:schemeClr val="dk1"/>
                </a:solidFill>
                <a:highlight>
                  <a:srgbClr val="FFFFFF"/>
                </a:highlight>
                <a:latin typeface="Trebuchet MS"/>
                <a:ea typeface="Trebuchet MS"/>
                <a:cs typeface="Trebuchet MS"/>
                <a:sym typeface="Trebuchet MS"/>
              </a:rPr>
              <a:t>CLASS data from 2019-2020 suggests significant variation in teach</a:t>
            </a:r>
            <a:r>
              <a:rPr lang="en">
                <a:solidFill>
                  <a:srgbClr val="0F150D"/>
                </a:solidFill>
                <a:highlight>
                  <a:srgbClr val="FFFFFF"/>
                </a:highlight>
                <a:latin typeface="Trebuchet MS"/>
                <a:ea typeface="Trebuchet MS"/>
                <a:cs typeface="Trebuchet MS"/>
                <a:sym typeface="Trebuchet MS"/>
              </a:rPr>
              <a:t>er-child interaction quality with the average </a:t>
            </a:r>
            <a:r>
              <a:rPr lang="en">
                <a:solidFill>
                  <a:srgbClr val="FF0000"/>
                </a:solidFill>
                <a:highlight>
                  <a:srgbClr val="FFFFFF"/>
                </a:highlight>
                <a:latin typeface="Trebuchet MS"/>
                <a:ea typeface="Trebuchet MS"/>
                <a:cs typeface="Trebuchet MS"/>
                <a:sym typeface="Trebuchet MS"/>
              </a:rPr>
              <a:t>sites score (based only on CLASS) ranging from 210 to 640.  </a:t>
            </a:r>
            <a:endParaRPr>
              <a:solidFill>
                <a:srgbClr val="FF0000"/>
              </a:solidFill>
              <a:highlight>
                <a:srgbClr val="FFFFFF"/>
              </a:highlight>
              <a:latin typeface="Trebuchet MS"/>
              <a:ea typeface="Trebuchet MS"/>
              <a:cs typeface="Trebuchet MS"/>
              <a:sym typeface="Trebuchet MS"/>
            </a:endParaRPr>
          </a:p>
          <a:p>
            <a:pPr marL="596900" lvl="0" indent="-298450" algn="l" rtl="0">
              <a:lnSpc>
                <a:spcPct val="115000"/>
              </a:lnSpc>
              <a:spcBef>
                <a:spcPts val="0"/>
              </a:spcBef>
              <a:spcAft>
                <a:spcPts val="0"/>
              </a:spcAft>
              <a:buClr>
                <a:srgbClr val="0F150D"/>
              </a:buClr>
              <a:buSzPts val="1100"/>
              <a:buChar char="●"/>
            </a:pPr>
            <a:r>
              <a:rPr lang="en">
                <a:solidFill>
                  <a:schemeClr val="dk1"/>
                </a:solidFill>
                <a:highlight>
                  <a:srgbClr val="FFFFFF"/>
                </a:highlight>
                <a:latin typeface="Trebuchet MS"/>
                <a:ea typeface="Trebuchet MS"/>
                <a:cs typeface="Trebuchet MS"/>
                <a:sym typeface="Trebuchet MS"/>
              </a:rPr>
              <a:t>OR </a:t>
            </a:r>
            <a:r>
              <a:rPr lang="en">
                <a:solidFill>
                  <a:srgbClr val="FF0000"/>
                </a:solidFill>
                <a:highlight>
                  <a:srgbClr val="FFFFFF"/>
                </a:highlight>
                <a:latin typeface="Trebuchet MS"/>
                <a:ea typeface="Trebuchet MS"/>
                <a:cs typeface="Trebuchet MS"/>
                <a:sym typeface="Trebuchet MS"/>
              </a:rPr>
              <a:t>CLASS data from 2019-2020 suggests significant variation in teacher child interactions across individual classrooms (serving infants through preschool and across all sectors), with CLASS scores ranging from 1.1 to 7.0.</a:t>
            </a:r>
            <a:endParaRPr>
              <a:solidFill>
                <a:srgbClr val="FF0000"/>
              </a:solidFill>
              <a:highlight>
                <a:srgbClr val="FFFFFF"/>
              </a:highlight>
              <a:latin typeface="Trebuchet MS"/>
              <a:ea typeface="Trebuchet MS"/>
              <a:cs typeface="Trebuchet MS"/>
              <a:sym typeface="Trebuchet MS"/>
            </a:endParaRPr>
          </a:p>
          <a:p>
            <a:pPr marL="596900" lvl="0" indent="-298450" algn="l" rtl="0">
              <a:lnSpc>
                <a:spcPct val="115000"/>
              </a:lnSpc>
              <a:spcBef>
                <a:spcPts val="0"/>
              </a:spcBef>
              <a:spcAft>
                <a:spcPts val="0"/>
              </a:spcAft>
              <a:buClr>
                <a:srgbClr val="0F150D"/>
              </a:buClr>
              <a:buSzPts val="1100"/>
              <a:buChar char="●"/>
            </a:pPr>
            <a:r>
              <a:rPr lang="en">
                <a:solidFill>
                  <a:srgbClr val="0F150D"/>
                </a:solidFill>
                <a:highlight>
                  <a:srgbClr val="FFFFFF"/>
                </a:highlight>
                <a:latin typeface="Trebuchet MS"/>
                <a:ea typeface="Trebuchet MS"/>
                <a:cs typeface="Trebuchet MS"/>
                <a:sym typeface="Trebuchet MS"/>
              </a:rPr>
              <a:t>CLASS results suggest that 90%+ of programs will likely earn “satisfactory” or higher in Practice Year 1.</a:t>
            </a:r>
            <a:endParaRPr>
              <a:solidFill>
                <a:srgbClr val="0F150D"/>
              </a:solidFill>
              <a:highlight>
                <a:srgbClr val="FFFFFF"/>
              </a:highlight>
              <a:latin typeface="Trebuchet MS"/>
              <a:ea typeface="Trebuchet MS"/>
              <a:cs typeface="Trebuchet MS"/>
              <a:sym typeface="Trebuchet MS"/>
            </a:endParaRPr>
          </a:p>
          <a:p>
            <a:pPr marL="596900" lvl="0" indent="-298450" algn="l" rtl="0">
              <a:lnSpc>
                <a:spcPct val="115000"/>
              </a:lnSpc>
              <a:spcBef>
                <a:spcPts val="0"/>
              </a:spcBef>
              <a:spcAft>
                <a:spcPts val="0"/>
              </a:spcAft>
              <a:buClr>
                <a:srgbClr val="0F150D"/>
              </a:buClr>
              <a:buSzPts val="1100"/>
              <a:buChar char="●"/>
            </a:pPr>
            <a:r>
              <a:rPr lang="en">
                <a:solidFill>
                  <a:srgbClr val="0F150D"/>
                </a:solidFill>
                <a:highlight>
                  <a:srgbClr val="FFFFFF"/>
                </a:highlight>
                <a:latin typeface="Trebuchet MS"/>
                <a:ea typeface="Trebuchet MS"/>
                <a:cs typeface="Trebuchet MS"/>
                <a:sym typeface="Trebuchet MS"/>
              </a:rPr>
              <a:t>~90% of classrooms shared curriculum information but not all of these classrooms were using approved curriculum or curriculum that has been reviewed, </a:t>
            </a:r>
            <a:r>
              <a:rPr lang="en">
                <a:solidFill>
                  <a:srgbClr val="FF0000"/>
                </a:solidFill>
                <a:highlight>
                  <a:srgbClr val="FFFFFF"/>
                </a:highlight>
                <a:latin typeface="Trebuchet MS"/>
                <a:ea typeface="Trebuchet MS"/>
                <a:cs typeface="Trebuchet MS"/>
                <a:sym typeface="Trebuchet MS"/>
              </a:rPr>
              <a:t>making it difficult to accurately incorporate these data into preliminary analyses.</a:t>
            </a:r>
            <a:r>
              <a:rPr lang="en">
                <a:solidFill>
                  <a:srgbClr val="0F150D"/>
                </a:solidFill>
                <a:highlight>
                  <a:srgbClr val="FFFFFF"/>
                </a:highlight>
                <a:latin typeface="Trebuchet MS"/>
                <a:ea typeface="Trebuchet MS"/>
                <a:cs typeface="Trebuchet MS"/>
                <a:sym typeface="Trebuchet MS"/>
              </a:rPr>
              <a:t> </a:t>
            </a:r>
            <a:endParaRPr>
              <a:solidFill>
                <a:srgbClr val="0F150D"/>
              </a:solidFill>
              <a:highlight>
                <a:srgbClr val="FFFFFF"/>
              </a:highlight>
              <a:latin typeface="Trebuchet MS"/>
              <a:ea typeface="Trebuchet MS"/>
              <a:cs typeface="Trebuchet MS"/>
              <a:sym typeface="Trebuchet MS"/>
            </a:endParaRPr>
          </a:p>
          <a:p>
            <a:pPr marL="0" lvl="0" indent="0" algn="l" rtl="0">
              <a:lnSpc>
                <a:spcPct val="115000"/>
              </a:lnSpc>
              <a:spcBef>
                <a:spcPts val="800"/>
              </a:spcBef>
              <a:spcAft>
                <a:spcPts val="0"/>
              </a:spcAft>
              <a:buClr>
                <a:schemeClr val="dk1"/>
              </a:buClr>
              <a:buSzPts val="1100"/>
              <a:buFont typeface="Arial"/>
              <a:buNone/>
            </a:pPr>
            <a:r>
              <a:rPr lang="en">
                <a:solidFill>
                  <a:srgbClr val="0F150D"/>
                </a:solidFill>
                <a:highlight>
                  <a:srgbClr val="FFFFFF"/>
                </a:highlight>
                <a:latin typeface="Trebuchet MS"/>
                <a:ea typeface="Trebuchet MS"/>
                <a:cs typeface="Trebuchet MS"/>
                <a:sym typeface="Trebuchet MS"/>
              </a:rPr>
              <a:t>The VDOE will continue to analyze available data and share insights with Practice Year 1 communities as well as the ECAC. </a:t>
            </a:r>
            <a:endParaRPr>
              <a:solidFill>
                <a:srgbClr val="0F150D"/>
              </a:solidFill>
              <a:highlight>
                <a:srgbClr val="FFFFFF"/>
              </a:highlight>
              <a:latin typeface="Trebuchet MS"/>
              <a:ea typeface="Trebuchet MS"/>
              <a:cs typeface="Trebuchet MS"/>
              <a:sym typeface="Trebuchet MS"/>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rgbClr val="55919D"/>
                </a:solidFill>
                <a:latin typeface="Calibri"/>
                <a:ea typeface="Calibri"/>
                <a:cs typeface="Calibri"/>
                <a:sym typeface="Calibri"/>
              </a:rPr>
              <a:t>*This visualization reflects a preliminary look at the CLASS data in LinkB5 as it relates to the proposed UMIS score.</a:t>
            </a: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rgbClr val="55919D"/>
                </a:solidFill>
                <a:latin typeface="Calibri"/>
                <a:ea typeface="Calibri"/>
                <a:cs typeface="Calibri"/>
                <a:sym typeface="Calibri"/>
              </a:rPr>
              <a:t>Below 3: n=22, 4.0%</a:t>
            </a: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rgbClr val="55919D"/>
                </a:solidFill>
                <a:latin typeface="Calibri"/>
                <a:ea typeface="Calibri"/>
                <a:cs typeface="Calibri"/>
                <a:sym typeface="Calibri"/>
              </a:rPr>
              <a:t>Between 3-5.9: n=516,  94.5% </a:t>
            </a: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rgbClr val="55919D"/>
                </a:solidFill>
                <a:latin typeface="Calibri"/>
                <a:ea typeface="Calibri"/>
                <a:cs typeface="Calibri"/>
                <a:sym typeface="Calibri"/>
              </a:rPr>
              <a:t>Above 6: n=8, 1.5% </a:t>
            </a: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rgbClr val="55919D"/>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rgbClr val="55919D"/>
                </a:solidFill>
                <a:latin typeface="Calibri"/>
                <a:ea typeface="Calibri"/>
                <a:cs typeface="Calibri"/>
                <a:sym typeface="Calibri"/>
              </a:rPr>
              <a:t>Suggested Plot Titles: </a:t>
            </a:r>
            <a:endParaRPr sz="1200">
              <a:solidFill>
                <a:srgbClr val="55919D"/>
              </a:solidFill>
              <a:latin typeface="Calibri"/>
              <a:ea typeface="Calibri"/>
              <a:cs typeface="Calibri"/>
              <a:sym typeface="Calibri"/>
            </a:endParaRPr>
          </a:p>
          <a:p>
            <a:pPr marL="171450" lvl="0" indent="-171450" algn="l" rtl="0">
              <a:spcBef>
                <a:spcPts val="0"/>
              </a:spcBef>
              <a:spcAft>
                <a:spcPts val="0"/>
              </a:spcAft>
              <a:buClr>
                <a:srgbClr val="55919D"/>
              </a:buClr>
              <a:buSzPts val="1200"/>
              <a:buFont typeface="Calibri"/>
              <a:buChar char="-"/>
            </a:pPr>
            <a:r>
              <a:rPr lang="en" sz="1200">
                <a:solidFill>
                  <a:srgbClr val="55919D"/>
                </a:solidFill>
                <a:latin typeface="Calibri"/>
                <a:ea typeface="Calibri"/>
                <a:cs typeface="Calibri"/>
                <a:sym typeface="Calibri"/>
              </a:rPr>
              <a:t>CLASS Observation Scores from LinkB5 2019 Data Snapshot</a:t>
            </a:r>
            <a:endParaRPr sz="1200">
              <a:solidFill>
                <a:srgbClr val="55919D"/>
              </a:solidFill>
              <a:latin typeface="Calibri"/>
              <a:ea typeface="Calibri"/>
              <a:cs typeface="Calibri"/>
              <a:sym typeface="Calibri"/>
            </a:endParaRPr>
          </a:p>
          <a:p>
            <a:pPr marL="171450" lvl="0" indent="-171450" algn="l" rtl="0">
              <a:spcBef>
                <a:spcPts val="0"/>
              </a:spcBef>
              <a:spcAft>
                <a:spcPts val="0"/>
              </a:spcAft>
              <a:buClr>
                <a:srgbClr val="55919D"/>
              </a:buClr>
              <a:buSzPts val="1200"/>
              <a:buFont typeface="Calibri"/>
              <a:buChar char="-"/>
            </a:pPr>
            <a:r>
              <a:rPr lang="en" sz="1200">
                <a:solidFill>
                  <a:srgbClr val="55919D"/>
                </a:solidFill>
                <a:latin typeface="Calibri"/>
                <a:ea typeface="Calibri"/>
                <a:cs typeface="Calibri"/>
                <a:sym typeface="Calibri"/>
              </a:rPr>
              <a:t>VA CLASS Observation Scores from LinkB5 in 2019 </a:t>
            </a:r>
            <a:endParaRPr sz="1200">
              <a:solidFill>
                <a:srgbClr val="55919D"/>
              </a:solidFill>
              <a:latin typeface="Calibri"/>
              <a:ea typeface="Calibri"/>
              <a:cs typeface="Calibri"/>
              <a:sym typeface="Calibri"/>
            </a:endParaRPr>
          </a:p>
          <a:p>
            <a:pPr marL="171450" lvl="0" indent="-171450" algn="l" rtl="0">
              <a:spcBef>
                <a:spcPts val="0"/>
              </a:spcBef>
              <a:spcAft>
                <a:spcPts val="0"/>
              </a:spcAft>
              <a:buClr>
                <a:srgbClr val="55919D"/>
              </a:buClr>
              <a:buSzPts val="1200"/>
              <a:buFont typeface="Calibri"/>
              <a:buChar char="-"/>
            </a:pPr>
            <a:r>
              <a:rPr lang="en" sz="1200">
                <a:solidFill>
                  <a:srgbClr val="55919D"/>
                </a:solidFill>
                <a:latin typeface="Calibri"/>
                <a:ea typeface="Calibri"/>
                <a:cs typeface="Calibri"/>
                <a:sym typeface="Calibri"/>
              </a:rPr>
              <a:t>94.5% of 2019 Sites have CLASS Scores between 3-5.9</a:t>
            </a:r>
            <a:endParaRPr sz="1200">
              <a:solidFill>
                <a:srgbClr val="55919D"/>
              </a:solidFill>
              <a:latin typeface="Calibri"/>
              <a:ea typeface="Calibri"/>
              <a:cs typeface="Calibri"/>
              <a:sym typeface="Calibri"/>
            </a:endParaRPr>
          </a:p>
          <a:p>
            <a:pPr marL="171450" lvl="0" indent="-171450" algn="l" rtl="0">
              <a:spcBef>
                <a:spcPts val="0"/>
              </a:spcBef>
              <a:spcAft>
                <a:spcPts val="0"/>
              </a:spcAft>
              <a:buClr>
                <a:srgbClr val="55919D"/>
              </a:buClr>
              <a:buSzPts val="1200"/>
              <a:buFont typeface="Calibri"/>
              <a:buChar char="-"/>
            </a:pPr>
            <a:r>
              <a:rPr lang="en" sz="1200">
                <a:solidFill>
                  <a:srgbClr val="55919D"/>
                </a:solidFill>
                <a:latin typeface="Calibri"/>
                <a:ea typeface="Calibri"/>
                <a:cs typeface="Calibri"/>
                <a:sym typeface="Calibri"/>
              </a:rPr>
              <a:t>Majority of VA Sites had CLASS Scores between 3-5.9 in 2019</a:t>
            </a:r>
            <a:endParaRPr sz="1200">
              <a:solidFill>
                <a:srgbClr val="55919D"/>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lnSpc>
                <a:spcPct val="90000"/>
              </a:lnSpc>
              <a:spcBef>
                <a:spcPts val="800"/>
              </a:spcBef>
              <a:spcAft>
                <a:spcPts val="0"/>
              </a:spcAft>
              <a:buClr>
                <a:schemeClr val="dk1"/>
              </a:buClr>
              <a:buSzPts val="1100"/>
              <a:buFont typeface="Arial"/>
              <a:buNone/>
            </a:pPr>
            <a:r>
              <a:rPr lang="en" sz="2100">
                <a:solidFill>
                  <a:srgbClr val="0000FF"/>
                </a:solidFill>
                <a:latin typeface="Trebuchet MS"/>
                <a:ea typeface="Trebuchet MS"/>
                <a:cs typeface="Trebuchet MS"/>
                <a:sym typeface="Trebuchet MS"/>
              </a:rPr>
              <a:t>Notes from conversation - 3 key points to make ….</a:t>
            </a:r>
            <a:endParaRPr sz="2100">
              <a:solidFill>
                <a:srgbClr val="0000FF"/>
              </a:solidFill>
              <a:latin typeface="Trebuchet MS"/>
              <a:ea typeface="Trebuchet MS"/>
              <a:cs typeface="Trebuchet MS"/>
              <a:sym typeface="Trebuchet MS"/>
            </a:endParaRPr>
          </a:p>
          <a:p>
            <a:pPr marL="457200" lvl="0" indent="-317500" algn="l" rtl="0">
              <a:lnSpc>
                <a:spcPct val="90000"/>
              </a:lnSpc>
              <a:spcBef>
                <a:spcPts val="800"/>
              </a:spcBef>
              <a:spcAft>
                <a:spcPts val="0"/>
              </a:spcAft>
              <a:buClr>
                <a:srgbClr val="0000FF"/>
              </a:buClr>
              <a:buSzPts val="1400"/>
              <a:buChar char="•"/>
            </a:pPr>
            <a:r>
              <a:rPr lang="en" sz="2100">
                <a:solidFill>
                  <a:srgbClr val="0000FF"/>
                </a:solidFill>
                <a:latin typeface="Trebuchet MS"/>
                <a:ea typeface="Trebuchet MS"/>
                <a:cs typeface="Trebuchet MS"/>
                <a:sym typeface="Trebuchet MS"/>
              </a:rPr>
              <a:t>Most classrooms/sites are in the middle</a:t>
            </a:r>
            <a:endParaRPr sz="2100">
              <a:solidFill>
                <a:srgbClr val="0000FF"/>
              </a:solidFill>
              <a:latin typeface="Trebuchet MS"/>
              <a:ea typeface="Trebuchet MS"/>
              <a:cs typeface="Trebuchet MS"/>
              <a:sym typeface="Trebuchet MS"/>
            </a:endParaRPr>
          </a:p>
          <a:p>
            <a:pPr marL="457200" lvl="0" indent="-317500" algn="l" rtl="0">
              <a:lnSpc>
                <a:spcPct val="90000"/>
              </a:lnSpc>
              <a:spcBef>
                <a:spcPts val="0"/>
              </a:spcBef>
              <a:spcAft>
                <a:spcPts val="0"/>
              </a:spcAft>
              <a:buClr>
                <a:srgbClr val="0000FF"/>
              </a:buClr>
              <a:buSzPts val="1400"/>
              <a:buChar char="•"/>
            </a:pPr>
            <a:r>
              <a:rPr lang="en" sz="2100">
                <a:solidFill>
                  <a:srgbClr val="0000FF"/>
                </a:solidFill>
                <a:latin typeface="Trebuchet MS"/>
                <a:ea typeface="Trebuchet MS"/>
                <a:cs typeface="Trebuchet MS"/>
                <a:sym typeface="Trebuchet MS"/>
              </a:rPr>
              <a:t>There is representation of all 3 program types within all 3 quality levels</a:t>
            </a:r>
            <a:endParaRPr sz="2100">
              <a:solidFill>
                <a:srgbClr val="0000FF"/>
              </a:solidFill>
              <a:latin typeface="Trebuchet MS"/>
              <a:ea typeface="Trebuchet MS"/>
              <a:cs typeface="Trebuchet MS"/>
              <a:sym typeface="Trebuchet MS"/>
            </a:endParaRPr>
          </a:p>
          <a:p>
            <a:pPr marL="457200" lvl="0" indent="-317500" algn="l" rtl="0">
              <a:lnSpc>
                <a:spcPct val="90000"/>
              </a:lnSpc>
              <a:spcBef>
                <a:spcPts val="0"/>
              </a:spcBef>
              <a:spcAft>
                <a:spcPts val="0"/>
              </a:spcAft>
              <a:buClr>
                <a:srgbClr val="0000FF"/>
              </a:buClr>
              <a:buSzPts val="1400"/>
              <a:buChar char="•"/>
            </a:pPr>
            <a:r>
              <a:rPr lang="en" sz="2100">
                <a:solidFill>
                  <a:srgbClr val="0000FF"/>
                </a:solidFill>
                <a:latin typeface="Trebuchet MS"/>
                <a:ea typeface="Trebuchet MS"/>
                <a:cs typeface="Trebuchet MS"/>
                <a:sym typeface="Trebuchet MS"/>
              </a:rPr>
              <a:t>It </a:t>
            </a:r>
            <a:r>
              <a:rPr lang="en" sz="2100" b="1" u="sng">
                <a:solidFill>
                  <a:srgbClr val="0000FF"/>
                </a:solidFill>
                <a:latin typeface="Trebuchet MS"/>
                <a:ea typeface="Trebuchet MS"/>
                <a:cs typeface="Trebuchet MS"/>
                <a:sym typeface="Trebuchet MS"/>
              </a:rPr>
              <a:t>is </a:t>
            </a:r>
            <a:r>
              <a:rPr lang="en" sz="2100">
                <a:solidFill>
                  <a:srgbClr val="0000FF"/>
                </a:solidFill>
                <a:latin typeface="Trebuchet MS"/>
                <a:ea typeface="Trebuchet MS"/>
                <a:cs typeface="Trebuchet MS"/>
                <a:sym typeface="Trebuchet MS"/>
              </a:rPr>
              <a:t>possible to be exemplary</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c447110299_4_4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gc447110299_4_4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gc447110299_4_3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5" name="Google Shape;655;gc447110299_4_3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gc447110299_4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2" name="Google Shape;662;gc447110299_4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JENNA</a:t>
            </a:r>
            <a:endParaRPr/>
          </a:p>
          <a:p>
            <a:pPr marL="0" lvl="0" indent="0" algn="l" rtl="0">
              <a:spcBef>
                <a:spcPts val="0"/>
              </a:spcBef>
              <a:spcAft>
                <a:spcPts val="0"/>
              </a:spcAft>
              <a:buNone/>
            </a:pPr>
            <a:endParaRPr/>
          </a:p>
          <a:p>
            <a:pPr marL="0" lvl="0" indent="0" algn="l" rtl="0">
              <a:spcBef>
                <a:spcPts val="0"/>
              </a:spcBef>
              <a:spcAft>
                <a:spcPts val="0"/>
              </a:spcAft>
              <a:buNone/>
            </a:pPr>
            <a:r>
              <a:rPr lang="en"/>
              <a:t>This is a system that supports Improvement in every classroom.  Information/Feedback for every educator.</a:t>
            </a:r>
            <a:endParaRPr/>
          </a:p>
          <a:p>
            <a:pPr marL="0" lvl="0" indent="0" algn="l" rtl="0">
              <a:spcBef>
                <a:spcPts val="0"/>
              </a:spcBef>
              <a:spcAft>
                <a:spcPts val="0"/>
              </a:spcAft>
              <a:buNone/>
            </a:pPr>
            <a:r>
              <a:rPr lang="en"/>
              <a:t>The state is going to focus on those who need it most. (Individualized support) Prioritizing  Or turn this into a story narrative.</a:t>
            </a:r>
            <a:endParaRPr/>
          </a:p>
          <a:p>
            <a:pPr marL="0" lvl="0" indent="0" algn="l" rtl="0">
              <a:spcBef>
                <a:spcPts val="0"/>
              </a:spcBef>
              <a:spcAft>
                <a:spcPts val="0"/>
              </a:spcAft>
              <a:buNone/>
            </a:pPr>
            <a:r>
              <a:rPr lang="en"/>
              <a:t>Is there someone who could give an example of how they’ve been doing this. - hearing an example of how this empowers . </a:t>
            </a:r>
            <a:endParaRPr/>
          </a:p>
          <a:p>
            <a:pPr marL="0" lvl="0" indent="0" algn="l" rtl="0">
              <a:spcBef>
                <a:spcPts val="0"/>
              </a:spcBef>
              <a:spcAft>
                <a:spcPts val="0"/>
              </a:spcAft>
              <a:buNone/>
            </a:pPr>
            <a:endParaRPr/>
          </a:p>
          <a:p>
            <a:pPr marL="0" lvl="0" indent="0" algn="l" rtl="0">
              <a:spcBef>
                <a:spcPts val="0"/>
              </a:spcBef>
              <a:spcAft>
                <a:spcPts val="0"/>
              </a:spcAft>
              <a:buNone/>
            </a:pPr>
            <a:r>
              <a:rPr lang="en"/>
              <a:t>Before this consider showing some of the LInk B5 data to show how the data can be used to start to guide improvement</a:t>
            </a:r>
            <a:endParaRPr/>
          </a:p>
          <a:p>
            <a:pPr marL="0" lvl="0" indent="0" algn="l" rtl="0">
              <a:spcBef>
                <a:spcPts val="0"/>
              </a:spcBef>
              <a:spcAft>
                <a:spcPts val="0"/>
              </a:spcAft>
              <a:buNone/>
            </a:pPr>
            <a:endParaRPr/>
          </a:p>
          <a:p>
            <a:pPr marL="0" lvl="0" indent="0" algn="l" rtl="0">
              <a:spcBef>
                <a:spcPts val="0"/>
              </a:spcBef>
              <a:spcAft>
                <a:spcPts val="0"/>
              </a:spcAft>
              <a:buNone/>
            </a:pPr>
            <a:r>
              <a:rPr lang="en"/>
              <a:t>Brookings article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c447110299_4_3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c447110299_4_3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JENNA</a:t>
            </a:r>
            <a:endParaRPr/>
          </a:p>
          <a:p>
            <a:pPr marL="0" lvl="0" indent="0" algn="l" rtl="0">
              <a:spcBef>
                <a:spcPts val="0"/>
              </a:spcBef>
              <a:spcAft>
                <a:spcPts val="0"/>
              </a:spcAft>
              <a:buNone/>
            </a:pPr>
            <a:endParaRPr/>
          </a:p>
          <a:p>
            <a:pPr marL="0" lvl="0" indent="0" algn="l" rtl="0">
              <a:spcBef>
                <a:spcPts val="0"/>
              </a:spcBef>
              <a:spcAft>
                <a:spcPts val="0"/>
              </a:spcAft>
              <a:buNone/>
            </a:pPr>
            <a:r>
              <a:rPr lang="en"/>
              <a:t>Should note that Louisiana calculates scores differently so this is not apples-to-apples comparable</a:t>
            </a:r>
            <a:endParaRPr/>
          </a:p>
          <a:p>
            <a:pPr marL="0" lvl="0" indent="0" algn="l" rtl="0">
              <a:spcBef>
                <a:spcPts val="0"/>
              </a:spcBef>
              <a:spcAft>
                <a:spcPts val="0"/>
              </a:spcAft>
              <a:buNone/>
            </a:pPr>
            <a:r>
              <a:rPr lang="en"/>
              <a:t>Should also point out that rate of growth for improvement of child care was twice that of schools; Head Start’s rate of improvement was also greater than schools</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c6ea5b9542_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c6ea5b9542_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 sz="1800" b="1" i="1">
                <a:solidFill>
                  <a:srgbClr val="434343"/>
                </a:solidFill>
              </a:rPr>
              <a:t>Across all sectors,</a:t>
            </a:r>
            <a:r>
              <a:rPr lang="en" sz="1800" b="1">
                <a:solidFill>
                  <a:srgbClr val="434343"/>
                </a:solidFill>
              </a:rPr>
              <a:t> most teachers agreed that high-quality interactions were a priority at their site </a:t>
            </a:r>
            <a:endParaRPr sz="1800" b="1">
              <a:solidFill>
                <a:srgbClr val="434343"/>
              </a:solidFill>
            </a:endParaRPr>
          </a:p>
          <a:p>
            <a:pPr marL="0" lvl="0" indent="0" algn="l" rtl="0">
              <a:lnSpc>
                <a:spcPct val="90000"/>
              </a:lnSpc>
              <a:spcBef>
                <a:spcPts val="800"/>
              </a:spcBef>
              <a:spcAft>
                <a:spcPts val="0"/>
              </a:spcAft>
              <a:buNone/>
            </a:pPr>
            <a:endParaRPr sz="1800" b="1">
              <a:solidFill>
                <a:srgbClr val="434343"/>
              </a:solidFill>
            </a:endParaRPr>
          </a:p>
          <a:p>
            <a:pPr marL="0" lvl="0" indent="0" algn="l" rtl="0">
              <a:lnSpc>
                <a:spcPct val="90000"/>
              </a:lnSpc>
              <a:spcBef>
                <a:spcPts val="800"/>
              </a:spcBef>
              <a:spcAft>
                <a:spcPts val="0"/>
              </a:spcAft>
              <a:buClr>
                <a:schemeClr val="dk1"/>
              </a:buClr>
              <a:buSzPts val="1100"/>
              <a:buFont typeface="Arial"/>
              <a:buNone/>
            </a:pPr>
            <a:r>
              <a:rPr lang="en" sz="1800" b="1">
                <a:solidFill>
                  <a:srgbClr val="434343"/>
                </a:solidFill>
              </a:rPr>
              <a:t>Add citation - daphna study fall 2020</a:t>
            </a:r>
            <a:endParaRPr sz="1800" b="1">
              <a:solidFill>
                <a:srgbClr val="434343"/>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c80e14a51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3" name="Google Shape;693;gc80e14a51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c44711029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c44711029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JENNA</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c80e14a51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c80e14a51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c7125fff53_0_3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6" name="Google Shape;706;gc7125fff53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c3389d1f2b_2_8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3" name="Google Shape;713;gc3389d1f2b_2_8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c447110299_0_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c447110299_0_4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c447110299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c447110299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c447110299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c447110299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JENNA</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c330c79882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8" name="Google Shape;428;gc330c79882_0_3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V</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c689dc13b9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c689dc13b9_0_3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12"/>
        <p:cNvGrpSpPr/>
        <p:nvPr/>
      </p:nvGrpSpPr>
      <p:grpSpPr>
        <a:xfrm>
          <a:off x="0" y="0"/>
          <a:ext cx="0" cy="0"/>
          <a:chOff x="0" y="0"/>
          <a:chExt cx="0" cy="0"/>
        </a:xfrm>
      </p:grpSpPr>
      <p:sp>
        <p:nvSpPr>
          <p:cNvPr id="13" name="Google Shape;13;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 name="Google Shape;14;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15" name="Google Shape;15;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 name="Google Shape;16;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 name="Google Shape;17;p2"/>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8" name="Google Shape;18;p2" descr="VDOE Logo&#10;"/>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8"/>
        <p:cNvGrpSpPr/>
        <p:nvPr/>
      </p:nvGrpSpPr>
      <p:grpSpPr>
        <a:xfrm>
          <a:off x="0" y="0"/>
          <a:ext cx="0" cy="0"/>
          <a:chOff x="0" y="0"/>
          <a:chExt cx="0" cy="0"/>
        </a:xfrm>
      </p:grpSpPr>
      <p:sp>
        <p:nvSpPr>
          <p:cNvPr id="89" name="Google Shape;89;p12"/>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0" name="Google Shape;90;p12"/>
          <p:cNvSpPr txBox="1">
            <a:spLocks noGrp="1"/>
          </p:cNvSpPr>
          <p:nvPr>
            <p:ph type="body" idx="1"/>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L="457200" lvl="0" indent="-381000" algn="l" rtl="0">
              <a:lnSpc>
                <a:spcPct val="90000"/>
              </a:lnSpc>
              <a:spcBef>
                <a:spcPts val="800"/>
              </a:spcBef>
              <a:spcAft>
                <a:spcPts val="0"/>
              </a:spcAft>
              <a:buClr>
                <a:schemeClr val="dk1"/>
              </a:buClr>
              <a:buSzPts val="2400"/>
              <a:buChar char="•"/>
              <a:defRPr sz="2400"/>
            </a:lvl1pPr>
            <a:lvl2pPr marL="914400" lvl="1" indent="-361950" algn="l" rtl="0">
              <a:lnSpc>
                <a:spcPct val="90000"/>
              </a:lnSpc>
              <a:spcBef>
                <a:spcPts val="400"/>
              </a:spcBef>
              <a:spcAft>
                <a:spcPts val="0"/>
              </a:spcAft>
              <a:buClr>
                <a:srgbClr val="C22536"/>
              </a:buClr>
              <a:buSzPts val="2100"/>
              <a:buChar char="•"/>
              <a:defRPr sz="2100"/>
            </a:lvl2pPr>
            <a:lvl3pPr marL="1371600" lvl="2" indent="-342900" algn="l" rtl="0">
              <a:lnSpc>
                <a:spcPct val="90000"/>
              </a:lnSpc>
              <a:spcBef>
                <a:spcPts val="400"/>
              </a:spcBef>
              <a:spcAft>
                <a:spcPts val="0"/>
              </a:spcAft>
              <a:buClr>
                <a:schemeClr val="dk1"/>
              </a:buClr>
              <a:buSzPts val="1800"/>
              <a:buChar char="•"/>
              <a:defRPr sz="1800"/>
            </a:lvl3pPr>
            <a:lvl4pPr marL="1828800" lvl="3" indent="-323850" algn="l" rtl="0">
              <a:lnSpc>
                <a:spcPct val="90000"/>
              </a:lnSpc>
              <a:spcBef>
                <a:spcPts val="400"/>
              </a:spcBef>
              <a:spcAft>
                <a:spcPts val="0"/>
              </a:spcAft>
              <a:buClr>
                <a:srgbClr val="901A28"/>
              </a:buClr>
              <a:buSzPts val="1500"/>
              <a:buChar char="•"/>
              <a:defRPr sz="1500"/>
            </a:lvl4pPr>
            <a:lvl5pPr marL="2286000" lvl="4" indent="-323850" algn="l" rtl="0">
              <a:lnSpc>
                <a:spcPct val="90000"/>
              </a:lnSpc>
              <a:spcBef>
                <a:spcPts val="400"/>
              </a:spcBef>
              <a:spcAft>
                <a:spcPts val="0"/>
              </a:spcAft>
              <a:buClr>
                <a:srgbClr val="525252"/>
              </a:buClr>
              <a:buSzPts val="1500"/>
              <a:buChar char="•"/>
              <a:defRPr sz="1500"/>
            </a:lvl5pPr>
            <a:lvl6pPr marL="2743200" lvl="5" indent="-323850" algn="l" rtl="0">
              <a:lnSpc>
                <a:spcPct val="90000"/>
              </a:lnSpc>
              <a:spcBef>
                <a:spcPts val="400"/>
              </a:spcBef>
              <a:spcAft>
                <a:spcPts val="0"/>
              </a:spcAft>
              <a:buClr>
                <a:schemeClr val="dk1"/>
              </a:buClr>
              <a:buSzPts val="1500"/>
              <a:buChar char="•"/>
              <a:defRPr sz="1500"/>
            </a:lvl6pPr>
            <a:lvl7pPr marL="3200400" lvl="6" indent="-323850" algn="l" rtl="0">
              <a:lnSpc>
                <a:spcPct val="90000"/>
              </a:lnSpc>
              <a:spcBef>
                <a:spcPts val="400"/>
              </a:spcBef>
              <a:spcAft>
                <a:spcPts val="0"/>
              </a:spcAft>
              <a:buClr>
                <a:schemeClr val="dk1"/>
              </a:buClr>
              <a:buSzPts val="1500"/>
              <a:buChar char="•"/>
              <a:defRPr sz="1500"/>
            </a:lvl7pPr>
            <a:lvl8pPr marL="3657600" lvl="7" indent="-323850" algn="l" rtl="0">
              <a:lnSpc>
                <a:spcPct val="90000"/>
              </a:lnSpc>
              <a:spcBef>
                <a:spcPts val="400"/>
              </a:spcBef>
              <a:spcAft>
                <a:spcPts val="0"/>
              </a:spcAft>
              <a:buClr>
                <a:schemeClr val="dk1"/>
              </a:buClr>
              <a:buSzPts val="1500"/>
              <a:buChar char="•"/>
              <a:defRPr sz="1500"/>
            </a:lvl8pPr>
            <a:lvl9pPr marL="4114800" lvl="8" indent="-323850" algn="l" rtl="0">
              <a:lnSpc>
                <a:spcPct val="90000"/>
              </a:lnSpc>
              <a:spcBef>
                <a:spcPts val="400"/>
              </a:spcBef>
              <a:spcAft>
                <a:spcPts val="0"/>
              </a:spcAft>
              <a:buClr>
                <a:schemeClr val="dk1"/>
              </a:buClr>
              <a:buSzPts val="1500"/>
              <a:buChar char="•"/>
              <a:defRPr sz="1500"/>
            </a:lvl9pPr>
          </a:lstStyle>
          <a:p>
            <a:endParaRPr/>
          </a:p>
        </p:txBody>
      </p:sp>
      <p:sp>
        <p:nvSpPr>
          <p:cNvPr id="91" name="Google Shape;91;p12"/>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92" name="Google Shape;92;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93" name="Google Shape;93;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94" name="Google Shape;94;p12"/>
          <p:cNvSpPr txBox="1">
            <a:spLocks noGrp="1"/>
          </p:cNvSpPr>
          <p:nvPr>
            <p:ph type="sldNum" idx="12"/>
          </p:nvPr>
        </p:nvSpPr>
        <p:spPr>
          <a:xfrm>
            <a:off x="6457951"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95" name="Google Shape;95;p12"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96" name="Google Shape;96;p12"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7"/>
        <p:cNvGrpSpPr/>
        <p:nvPr/>
      </p:nvGrpSpPr>
      <p:grpSpPr>
        <a:xfrm>
          <a:off x="0" y="0"/>
          <a:ext cx="0" cy="0"/>
          <a:chOff x="0" y="0"/>
          <a:chExt cx="0" cy="0"/>
        </a:xfrm>
      </p:grpSpPr>
      <p:sp>
        <p:nvSpPr>
          <p:cNvPr id="98" name="Google Shape;98;p13"/>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9" name="Google Shape;99;p13"/>
          <p:cNvSpPr>
            <a:spLocks noGrp="1"/>
          </p:cNvSpPr>
          <p:nvPr>
            <p:ph type="pic" idx="2"/>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400"/>
              </a:spcBef>
              <a:spcAft>
                <a:spcPts val="0"/>
              </a:spcAft>
              <a:buClr>
                <a:srgbClr val="C22536"/>
              </a:buClr>
              <a:buSzPts val="2100"/>
              <a:buFont typeface="Arial"/>
              <a:buNone/>
              <a:defRPr sz="2100" b="0" i="0" u="none" strike="noStrike" cap="none">
                <a:solidFill>
                  <a:srgbClr val="C22536"/>
                </a:solidFill>
                <a:latin typeface="Trebuchet MS"/>
                <a:ea typeface="Trebuchet MS"/>
                <a:cs typeface="Trebuchet MS"/>
                <a:sym typeface="Trebuchet MS"/>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400"/>
              </a:spcBef>
              <a:spcAft>
                <a:spcPts val="0"/>
              </a:spcAft>
              <a:buClr>
                <a:srgbClr val="901A28"/>
              </a:buClr>
              <a:buSzPts val="1500"/>
              <a:buFont typeface="Arial"/>
              <a:buNone/>
              <a:defRPr sz="1500" b="0" i="0" u="none" strike="noStrike" cap="none">
                <a:solidFill>
                  <a:srgbClr val="901A28"/>
                </a:solidFill>
                <a:latin typeface="Trebuchet MS"/>
                <a:ea typeface="Trebuchet MS"/>
                <a:cs typeface="Trebuchet MS"/>
                <a:sym typeface="Trebuchet MS"/>
              </a:defRPr>
            </a:lvl4pPr>
            <a:lvl5pPr marR="0" lvl="4" algn="l" rtl="0">
              <a:lnSpc>
                <a:spcPct val="90000"/>
              </a:lnSpc>
              <a:spcBef>
                <a:spcPts val="400"/>
              </a:spcBef>
              <a:spcAft>
                <a:spcPts val="0"/>
              </a:spcAft>
              <a:buClr>
                <a:srgbClr val="525252"/>
              </a:buClr>
              <a:buSzPts val="1500"/>
              <a:buFont typeface="Arial"/>
              <a:buNone/>
              <a:defRPr sz="1500" b="0" i="0" u="none" strike="noStrike" cap="none">
                <a:solidFill>
                  <a:srgbClr val="525252"/>
                </a:solidFill>
                <a:latin typeface="Trebuchet MS"/>
                <a:ea typeface="Trebuchet MS"/>
                <a:cs typeface="Trebuchet MS"/>
                <a:sym typeface="Trebuchet MS"/>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9pPr>
          </a:lstStyle>
          <a:p>
            <a:endParaRPr/>
          </a:p>
        </p:txBody>
      </p:sp>
      <p:sp>
        <p:nvSpPr>
          <p:cNvPr id="100" name="Google Shape;100;p13"/>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101" name="Google Shape;101;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2" name="Google Shape;102;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3" name="Google Shape;103;p13"/>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04" name="Google Shape;104;p1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05" name="Google Shape;105;p13"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6"/>
        <p:cNvGrpSpPr/>
        <p:nvPr/>
      </p:nvGrpSpPr>
      <p:grpSpPr>
        <a:xfrm>
          <a:off x="0" y="0"/>
          <a:ext cx="0" cy="0"/>
          <a:chOff x="0" y="0"/>
          <a:chExt cx="0" cy="0"/>
        </a:xfrm>
      </p:grpSpPr>
      <p:sp>
        <p:nvSpPr>
          <p:cNvPr id="107" name="Google Shape;107;p14"/>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8" name="Google Shape;108;p1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09" name="Google Shape;10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0" name="Google Shape;11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1" name="Google Shape;111;p14"/>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4"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13" name="Google Shape;113;p14"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4"/>
        <p:cNvGrpSpPr/>
        <p:nvPr/>
      </p:nvGrpSpPr>
      <p:grpSpPr>
        <a:xfrm>
          <a:off x="0" y="0"/>
          <a:ext cx="0" cy="0"/>
          <a:chOff x="0" y="0"/>
          <a:chExt cx="0" cy="0"/>
        </a:xfrm>
      </p:grpSpPr>
      <p:sp>
        <p:nvSpPr>
          <p:cNvPr id="115" name="Google Shape;115;p1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6" name="Google Shape;116;p1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17" name="Google Shape;11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8" name="Google Shape;11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9" name="Google Shape;119;p15"/>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120" name="Google Shape;120;p15"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21" name="Google Shape;121;p15"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2"/>
        <p:cNvGrpSpPr/>
        <p:nvPr/>
      </p:nvGrpSpPr>
      <p:grpSpPr>
        <a:xfrm>
          <a:off x="0" y="0"/>
          <a:ext cx="0" cy="0"/>
          <a:chOff x="0" y="0"/>
          <a:chExt cx="0" cy="0"/>
        </a:xfrm>
      </p:grpSpPr>
      <p:sp>
        <p:nvSpPr>
          <p:cNvPr id="123" name="Google Shape;123;p16"/>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4" name="Google Shape;124;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lvl1pPr marL="457200" lvl="0" indent="-361950" rtl="0">
              <a:spcBef>
                <a:spcPts val="800"/>
              </a:spcBef>
              <a:spcAft>
                <a:spcPts val="0"/>
              </a:spcAft>
              <a:buSzPts val="2100"/>
              <a:buChar char="•"/>
              <a:defRPr/>
            </a:lvl1pPr>
            <a:lvl2pPr marL="914400" lvl="1" indent="-342900" rtl="0">
              <a:spcBef>
                <a:spcPts val="400"/>
              </a:spcBef>
              <a:spcAft>
                <a:spcPts val="0"/>
              </a:spcAft>
              <a:buSzPts val="1800"/>
              <a:buChar char="•"/>
              <a:defRPr/>
            </a:lvl2pPr>
            <a:lvl3pPr marL="1371600" lvl="2" indent="-323850" rtl="0">
              <a:spcBef>
                <a:spcPts val="400"/>
              </a:spcBef>
              <a:spcAft>
                <a:spcPts val="0"/>
              </a:spcAft>
              <a:buSzPts val="1500"/>
              <a:buChar char="•"/>
              <a:defRPr/>
            </a:lvl3pPr>
            <a:lvl4pPr marL="1828800" lvl="3" indent="-317500" rtl="0">
              <a:spcBef>
                <a:spcPts val="400"/>
              </a:spcBef>
              <a:spcAft>
                <a:spcPts val="0"/>
              </a:spcAft>
              <a:buSzPts val="1400"/>
              <a:buChar char="•"/>
              <a:defRPr/>
            </a:lvl4pPr>
            <a:lvl5pPr marL="2286000" lvl="4" indent="-317500" rtl="0">
              <a:spcBef>
                <a:spcPts val="400"/>
              </a:spcBef>
              <a:spcAft>
                <a:spcPts val="0"/>
              </a:spcAft>
              <a:buSzPts val="14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125" name="Google Shape;125;p1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26"/>
        <p:cNvGrpSpPr/>
        <p:nvPr/>
      </p:nvGrpSpPr>
      <p:grpSpPr>
        <a:xfrm>
          <a:off x="0" y="0"/>
          <a:ext cx="0" cy="0"/>
          <a:chOff x="0" y="0"/>
          <a:chExt cx="0" cy="0"/>
        </a:xfrm>
      </p:grpSpPr>
      <p:sp>
        <p:nvSpPr>
          <p:cNvPr id="127" name="Google Shape;127;p17"/>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no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8" name="Google Shape;128;p17"/>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noAutofit/>
          </a:bodyPr>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129" name="Google Shape;129;p17"/>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noAutofit/>
          </a:bodyPr>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130" name="Google Shape;130;p1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_HEADER_1">
  <p:cSld name="SECTION_HEADER_1">
    <p:spTree>
      <p:nvGrpSpPr>
        <p:cNvPr id="1" name="Shape 131"/>
        <p:cNvGrpSpPr/>
        <p:nvPr/>
      </p:nvGrpSpPr>
      <p:grpSpPr>
        <a:xfrm>
          <a:off x="0" y="0"/>
          <a:ext cx="0" cy="0"/>
          <a:chOff x="0" y="0"/>
          <a:chExt cx="0" cy="0"/>
        </a:xfrm>
      </p:grpSpPr>
      <p:sp>
        <p:nvSpPr>
          <p:cNvPr id="132" name="Google Shape;132;p18"/>
          <p:cNvSpPr txBox="1">
            <a:spLocks noGrp="1"/>
          </p:cNvSpPr>
          <p:nvPr>
            <p:ph type="title"/>
          </p:nvPr>
        </p:nvSpPr>
        <p:spPr>
          <a:xfrm>
            <a:off x="311700" y="2150850"/>
            <a:ext cx="8520600" cy="841800"/>
          </a:xfrm>
          <a:prstGeom prst="rect">
            <a:avLst/>
          </a:prstGeom>
        </p:spPr>
        <p:txBody>
          <a:bodyPr spcFirstLastPara="1" wrap="square" lIns="68575" tIns="34275" rIns="68575" bIns="3427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3" name="Google Shape;133;p1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lain Title Page" type="title">
  <p:cSld name="TITLE">
    <p:spTree>
      <p:nvGrpSpPr>
        <p:cNvPr id="1" name="Shape 141"/>
        <p:cNvGrpSpPr/>
        <p:nvPr/>
      </p:nvGrpSpPr>
      <p:grpSpPr>
        <a:xfrm>
          <a:off x="0" y="0"/>
          <a:ext cx="0" cy="0"/>
          <a:chOff x="0" y="0"/>
          <a:chExt cx="0" cy="0"/>
        </a:xfrm>
      </p:grpSpPr>
      <p:sp>
        <p:nvSpPr>
          <p:cNvPr id="142" name="Google Shape;142;p2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3" name="Google Shape;143;p20"/>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144" name="Google Shape;144;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5" name="Google Shape;145;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46" name="Google Shape;146;p20"/>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47" name="Google Shape;147;p20" descr="VDOE Logo&#10;"/>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0" name="Google Shape;150;p2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51" name="Google Shape;15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2" name="Google Shape;15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3" name="Google Shape;153;p21"/>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54" name="Google Shape;154;p21"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55" name="Google Shape;155;p21" descr="VDOE Logo&#10;"/>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18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58" name="Google Shape;158;p22"/>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rgbClr val="888988"/>
              </a:buClr>
              <a:buSzPts val="1800"/>
              <a:buNone/>
              <a:defRPr sz="1800">
                <a:solidFill>
                  <a:srgbClr val="888988"/>
                </a:solidFill>
              </a:defRPr>
            </a:lvl1pPr>
            <a:lvl2pPr marL="914400" lvl="1" indent="-228600" algn="l" rtl="0">
              <a:lnSpc>
                <a:spcPct val="90000"/>
              </a:lnSpc>
              <a:spcBef>
                <a:spcPts val="400"/>
              </a:spcBef>
              <a:spcAft>
                <a:spcPts val="0"/>
              </a:spcAft>
              <a:buClr>
                <a:srgbClr val="888988"/>
              </a:buClr>
              <a:buSzPts val="1500"/>
              <a:buNone/>
              <a:defRPr sz="1500">
                <a:solidFill>
                  <a:srgbClr val="888988"/>
                </a:solidFill>
              </a:defRPr>
            </a:lvl2pPr>
            <a:lvl3pPr marL="1371600" lvl="2" indent="-228600" algn="l" rtl="0">
              <a:lnSpc>
                <a:spcPct val="90000"/>
              </a:lnSpc>
              <a:spcBef>
                <a:spcPts val="400"/>
              </a:spcBef>
              <a:spcAft>
                <a:spcPts val="0"/>
              </a:spcAft>
              <a:buClr>
                <a:srgbClr val="888988"/>
              </a:buClr>
              <a:buSzPts val="1400"/>
              <a:buNone/>
              <a:defRPr sz="1400">
                <a:solidFill>
                  <a:srgbClr val="888988"/>
                </a:solidFill>
              </a:defRPr>
            </a:lvl3pPr>
            <a:lvl4pPr marL="1828800" lvl="3" indent="-228600" algn="l" rtl="0">
              <a:lnSpc>
                <a:spcPct val="90000"/>
              </a:lnSpc>
              <a:spcBef>
                <a:spcPts val="400"/>
              </a:spcBef>
              <a:spcAft>
                <a:spcPts val="0"/>
              </a:spcAft>
              <a:buClr>
                <a:srgbClr val="888988"/>
              </a:buClr>
              <a:buSzPts val="1200"/>
              <a:buNone/>
              <a:defRPr sz="1200">
                <a:solidFill>
                  <a:srgbClr val="888988"/>
                </a:solidFill>
              </a:defRPr>
            </a:lvl4pPr>
            <a:lvl5pPr marL="2286000" lvl="4" indent="-228600" algn="l" rtl="0">
              <a:lnSpc>
                <a:spcPct val="90000"/>
              </a:lnSpc>
              <a:spcBef>
                <a:spcPts val="400"/>
              </a:spcBef>
              <a:spcAft>
                <a:spcPts val="0"/>
              </a:spcAft>
              <a:buClr>
                <a:srgbClr val="888988"/>
              </a:buClr>
              <a:buSzPts val="1200"/>
              <a:buNone/>
              <a:defRPr sz="1200">
                <a:solidFill>
                  <a:srgbClr val="888988"/>
                </a:solidFill>
              </a:defRPr>
            </a:lvl5pPr>
            <a:lvl6pPr marL="2743200" lvl="5" indent="-228600" algn="l" rtl="0">
              <a:lnSpc>
                <a:spcPct val="90000"/>
              </a:lnSpc>
              <a:spcBef>
                <a:spcPts val="400"/>
              </a:spcBef>
              <a:spcAft>
                <a:spcPts val="0"/>
              </a:spcAft>
              <a:buClr>
                <a:srgbClr val="888988"/>
              </a:buClr>
              <a:buSzPts val="1200"/>
              <a:buNone/>
              <a:defRPr sz="1200">
                <a:solidFill>
                  <a:srgbClr val="888988"/>
                </a:solidFill>
              </a:defRPr>
            </a:lvl6pPr>
            <a:lvl7pPr marL="3200400" lvl="6" indent="-228600" algn="l" rtl="0">
              <a:lnSpc>
                <a:spcPct val="90000"/>
              </a:lnSpc>
              <a:spcBef>
                <a:spcPts val="400"/>
              </a:spcBef>
              <a:spcAft>
                <a:spcPts val="0"/>
              </a:spcAft>
              <a:buClr>
                <a:srgbClr val="888988"/>
              </a:buClr>
              <a:buSzPts val="1200"/>
              <a:buNone/>
              <a:defRPr sz="1200">
                <a:solidFill>
                  <a:srgbClr val="888988"/>
                </a:solidFill>
              </a:defRPr>
            </a:lvl7pPr>
            <a:lvl8pPr marL="3657600" lvl="7" indent="-228600" algn="l" rtl="0">
              <a:lnSpc>
                <a:spcPct val="90000"/>
              </a:lnSpc>
              <a:spcBef>
                <a:spcPts val="400"/>
              </a:spcBef>
              <a:spcAft>
                <a:spcPts val="0"/>
              </a:spcAft>
              <a:buClr>
                <a:srgbClr val="888988"/>
              </a:buClr>
              <a:buSzPts val="1200"/>
              <a:buNone/>
              <a:defRPr sz="1200">
                <a:solidFill>
                  <a:srgbClr val="888988"/>
                </a:solidFill>
              </a:defRPr>
            </a:lvl8pPr>
            <a:lvl9pPr marL="4114800" lvl="8" indent="-228600" algn="l" rtl="0">
              <a:lnSpc>
                <a:spcPct val="90000"/>
              </a:lnSpc>
              <a:spcBef>
                <a:spcPts val="400"/>
              </a:spcBef>
              <a:spcAft>
                <a:spcPts val="0"/>
              </a:spcAft>
              <a:buClr>
                <a:srgbClr val="888988"/>
              </a:buClr>
              <a:buSzPts val="1200"/>
              <a:buNone/>
              <a:defRPr sz="1200">
                <a:solidFill>
                  <a:srgbClr val="888988"/>
                </a:solidFill>
              </a:defRPr>
            </a:lvl9pPr>
          </a:lstStyle>
          <a:p>
            <a:endParaRPr/>
          </a:p>
        </p:txBody>
      </p:sp>
      <p:sp>
        <p:nvSpPr>
          <p:cNvPr id="159" name="Google Shape;15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0" name="Google Shape;16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1" name="Google Shape;161;p22"/>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62" name="Google Shape;162;p22" descr="VDOE LOGO"/>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 name="Google Shape;21;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2" name="Google Shape;22;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 name="Google Shape;23;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 name="Google Shape;24;p3"/>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25" name="Google Shape;25;p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6" name="Google Shape;26;p3" descr="VDOE Logo&#10;"/>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18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3"/>
        <p:cNvGrpSpPr/>
        <p:nvPr/>
      </p:nvGrpSpPr>
      <p:grpSpPr>
        <a:xfrm>
          <a:off x="0" y="0"/>
          <a:ext cx="0" cy="0"/>
          <a:chOff x="0" y="0"/>
          <a:chExt cx="0" cy="0"/>
        </a:xfrm>
      </p:grpSpPr>
      <p:sp>
        <p:nvSpPr>
          <p:cNvPr id="164" name="Google Shape;164;p23"/>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5" name="Google Shape;16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6" name="Google Shape;16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67" name="Google Shape;167;p23"/>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68" name="Google Shape;168;p2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169" name="Google Shape;169;p23"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_HEADER_1">
  <p:cSld name="SECTION_HEADER_1">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311700" y="2150850"/>
            <a:ext cx="8520600" cy="8418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SzPts val="3600"/>
              <a:buNone/>
              <a:defRPr sz="3600"/>
            </a:lvl1pPr>
            <a:lvl2pPr lvl="1" algn="ctr" rtl="0">
              <a:lnSpc>
                <a:spcPct val="100000"/>
              </a:lnSpc>
              <a:spcBef>
                <a:spcPts val="0"/>
              </a:spcBef>
              <a:spcAft>
                <a:spcPts val="0"/>
              </a:spcAft>
              <a:buSzPts val="3600"/>
              <a:buNone/>
              <a:defRPr sz="3600"/>
            </a:lvl2pPr>
            <a:lvl3pPr lvl="2" algn="ctr" rtl="0">
              <a:lnSpc>
                <a:spcPct val="100000"/>
              </a:lnSpc>
              <a:spcBef>
                <a:spcPts val="0"/>
              </a:spcBef>
              <a:spcAft>
                <a:spcPts val="0"/>
              </a:spcAft>
              <a:buSzPts val="3600"/>
              <a:buNone/>
              <a:defRPr sz="3600"/>
            </a:lvl3pPr>
            <a:lvl4pPr lvl="3" algn="ctr" rtl="0">
              <a:lnSpc>
                <a:spcPct val="100000"/>
              </a:lnSpc>
              <a:spcBef>
                <a:spcPts val="0"/>
              </a:spcBef>
              <a:spcAft>
                <a:spcPts val="0"/>
              </a:spcAft>
              <a:buSzPts val="3600"/>
              <a:buNone/>
              <a:defRPr sz="3600"/>
            </a:lvl4pPr>
            <a:lvl5pPr lvl="4" algn="ctr" rtl="0">
              <a:lnSpc>
                <a:spcPct val="100000"/>
              </a:lnSpc>
              <a:spcBef>
                <a:spcPts val="0"/>
              </a:spcBef>
              <a:spcAft>
                <a:spcPts val="0"/>
              </a:spcAft>
              <a:buSzPts val="3600"/>
              <a:buNone/>
              <a:defRPr sz="3600"/>
            </a:lvl5pPr>
            <a:lvl6pPr lvl="5" algn="ctr" rtl="0">
              <a:lnSpc>
                <a:spcPct val="100000"/>
              </a:lnSpc>
              <a:spcBef>
                <a:spcPts val="0"/>
              </a:spcBef>
              <a:spcAft>
                <a:spcPts val="0"/>
              </a:spcAft>
              <a:buSzPts val="3600"/>
              <a:buNone/>
              <a:defRPr sz="3600"/>
            </a:lvl6pPr>
            <a:lvl7pPr lvl="6" algn="ctr" rtl="0">
              <a:lnSpc>
                <a:spcPct val="100000"/>
              </a:lnSpc>
              <a:spcBef>
                <a:spcPts val="0"/>
              </a:spcBef>
              <a:spcAft>
                <a:spcPts val="0"/>
              </a:spcAft>
              <a:buSzPts val="3600"/>
              <a:buNone/>
              <a:defRPr sz="3600"/>
            </a:lvl7pPr>
            <a:lvl8pPr lvl="7" algn="ctr" rtl="0">
              <a:lnSpc>
                <a:spcPct val="100000"/>
              </a:lnSpc>
              <a:spcBef>
                <a:spcPts val="0"/>
              </a:spcBef>
              <a:spcAft>
                <a:spcPts val="0"/>
              </a:spcAft>
              <a:buSzPts val="3600"/>
              <a:buNone/>
              <a:defRPr sz="3600"/>
            </a:lvl8pPr>
            <a:lvl9pPr lvl="8" algn="ctr" rtl="0">
              <a:lnSpc>
                <a:spcPct val="100000"/>
              </a:lnSpc>
              <a:spcBef>
                <a:spcPts val="0"/>
              </a:spcBef>
              <a:spcAft>
                <a:spcPts val="0"/>
              </a:spcAft>
              <a:buSzPts val="3600"/>
              <a:buNone/>
              <a:defRPr sz="3600"/>
            </a:lvl9pPr>
          </a:lstStyle>
          <a:p>
            <a:endParaRPr/>
          </a:p>
        </p:txBody>
      </p:sp>
      <p:sp>
        <p:nvSpPr>
          <p:cNvPr id="172" name="Google Shape;172;p24"/>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311700" y="445025"/>
            <a:ext cx="8520600" cy="5727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SzPts val="33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75" name="Google Shape;175;p25"/>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lvl1pPr marL="457200" lvl="0" indent="-361950" algn="l" rtl="0">
              <a:lnSpc>
                <a:spcPct val="90000"/>
              </a:lnSpc>
              <a:spcBef>
                <a:spcPts val="800"/>
              </a:spcBef>
              <a:spcAft>
                <a:spcPts val="0"/>
              </a:spcAft>
              <a:buSzPts val="2100"/>
              <a:buChar char="•"/>
              <a:defRPr/>
            </a:lvl1pPr>
            <a:lvl2pPr marL="914400" lvl="1" indent="-342900" algn="l" rtl="0">
              <a:lnSpc>
                <a:spcPct val="90000"/>
              </a:lnSpc>
              <a:spcBef>
                <a:spcPts val="400"/>
              </a:spcBef>
              <a:spcAft>
                <a:spcPts val="0"/>
              </a:spcAft>
              <a:buSzPts val="1800"/>
              <a:buChar char="•"/>
              <a:defRPr/>
            </a:lvl2pPr>
            <a:lvl3pPr marL="1371600" lvl="2" indent="-323850" algn="l" rtl="0">
              <a:lnSpc>
                <a:spcPct val="90000"/>
              </a:lnSpc>
              <a:spcBef>
                <a:spcPts val="400"/>
              </a:spcBef>
              <a:spcAft>
                <a:spcPts val="0"/>
              </a:spcAft>
              <a:buSzPts val="1500"/>
              <a:buChar char="•"/>
              <a:defRPr/>
            </a:lvl3pPr>
            <a:lvl4pPr marL="1828800" lvl="3" indent="-317500" algn="l" rtl="0">
              <a:lnSpc>
                <a:spcPct val="90000"/>
              </a:lnSpc>
              <a:spcBef>
                <a:spcPts val="400"/>
              </a:spcBef>
              <a:spcAft>
                <a:spcPts val="0"/>
              </a:spcAft>
              <a:buSzPts val="1400"/>
              <a:buChar char="•"/>
              <a:defRPr/>
            </a:lvl4pPr>
            <a:lvl5pPr marL="2286000" lvl="4" indent="-317500" algn="l" rtl="0">
              <a:lnSpc>
                <a:spcPct val="90000"/>
              </a:lnSpc>
              <a:spcBef>
                <a:spcPts val="400"/>
              </a:spcBef>
              <a:spcAft>
                <a:spcPts val="0"/>
              </a:spcAft>
              <a:buSzPts val="1400"/>
              <a:buChar char="•"/>
              <a:defRPr/>
            </a:lvl5pPr>
            <a:lvl6pPr marL="2743200" lvl="5" indent="-317500" algn="l" rtl="0">
              <a:lnSpc>
                <a:spcPct val="90000"/>
              </a:lnSpc>
              <a:spcBef>
                <a:spcPts val="400"/>
              </a:spcBef>
              <a:spcAft>
                <a:spcPts val="0"/>
              </a:spcAft>
              <a:buSzPts val="1400"/>
              <a:buChar char="•"/>
              <a:defRPr/>
            </a:lvl6pPr>
            <a:lvl7pPr marL="3200400" lvl="6" indent="-317500" algn="l" rtl="0">
              <a:lnSpc>
                <a:spcPct val="90000"/>
              </a:lnSpc>
              <a:spcBef>
                <a:spcPts val="400"/>
              </a:spcBef>
              <a:spcAft>
                <a:spcPts val="0"/>
              </a:spcAft>
              <a:buSzPts val="1400"/>
              <a:buChar char="•"/>
              <a:defRPr/>
            </a:lvl7pPr>
            <a:lvl8pPr marL="3657600" lvl="7" indent="-317500" algn="l" rtl="0">
              <a:lnSpc>
                <a:spcPct val="90000"/>
              </a:lnSpc>
              <a:spcBef>
                <a:spcPts val="400"/>
              </a:spcBef>
              <a:spcAft>
                <a:spcPts val="0"/>
              </a:spcAft>
              <a:buSzPts val="1400"/>
              <a:buChar char="•"/>
              <a:defRPr/>
            </a:lvl8pPr>
            <a:lvl9pPr marL="4114800" lvl="8" indent="-317500" algn="l" rtl="0">
              <a:lnSpc>
                <a:spcPct val="90000"/>
              </a:lnSpc>
              <a:spcBef>
                <a:spcPts val="400"/>
              </a:spcBef>
              <a:spcAft>
                <a:spcPts val="0"/>
              </a:spcAft>
              <a:buSzPts val="1400"/>
              <a:buChar char="•"/>
              <a:defRPr/>
            </a:lvl9pPr>
          </a:lstStyle>
          <a:p>
            <a:endParaRPr/>
          </a:p>
        </p:txBody>
      </p:sp>
      <p:sp>
        <p:nvSpPr>
          <p:cNvPr id="176" name="Google Shape;176;p25"/>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spTree>
      <p:nvGrpSpPr>
        <p:cNvPr id="1" name="Shape 177"/>
        <p:cNvGrpSpPr/>
        <p:nvPr/>
      </p:nvGrpSpPr>
      <p:grpSpPr>
        <a:xfrm>
          <a:off x="0" y="0"/>
          <a:ext cx="0" cy="0"/>
          <a:chOff x="0" y="0"/>
          <a:chExt cx="0" cy="0"/>
        </a:xfrm>
      </p:grpSpPr>
      <p:pic>
        <p:nvPicPr>
          <p:cNvPr id="178" name="Google Shape;178;p26" descr="A picture containing photo, newspaper, different, many&#10;&#10;Description automatically generated"/>
          <p:cNvPicPr preferRelativeResize="0"/>
          <p:nvPr/>
        </p:nvPicPr>
        <p:blipFill rotWithShape="1">
          <a:blip r:embed="rId2">
            <a:alphaModFix amt="20000"/>
          </a:blip>
          <a:srcRect/>
          <a:stretch/>
        </p:blipFill>
        <p:spPr>
          <a:xfrm>
            <a:off x="0" y="1255"/>
            <a:ext cx="9144001" cy="5140990"/>
          </a:xfrm>
          <a:prstGeom prst="rect">
            <a:avLst/>
          </a:prstGeom>
          <a:noFill/>
          <a:ln>
            <a:noFill/>
          </a:ln>
        </p:spPr>
      </p:pic>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
        <p:nvSpPr>
          <p:cNvPr id="182" name="Google Shape;182;p26"/>
          <p:cNvSpPr txBox="1">
            <a:spLocks noGrp="1"/>
          </p:cNvSpPr>
          <p:nvPr>
            <p:ph type="ctrTitle"/>
          </p:nvPr>
        </p:nvSpPr>
        <p:spPr>
          <a:xfrm>
            <a:off x="1143000" y="1676399"/>
            <a:ext cx="6858000" cy="1790700"/>
          </a:xfrm>
          <a:prstGeom prst="rect">
            <a:avLst/>
          </a:prstGeom>
          <a:solidFill>
            <a:schemeClr val="lt1">
              <a:alpha val="62350"/>
            </a:schemeClr>
          </a:solidFill>
          <a:ln w="79375" cap="rnd" cmpd="sng">
            <a:solidFill>
              <a:srgbClr val="C00000">
                <a:alpha val="78040"/>
              </a:srgbClr>
            </a:solidFill>
            <a:prstDash val="solid"/>
            <a:round/>
            <a:headEnd type="none" w="sm" len="sm"/>
            <a:tailEnd type="none" w="sm" len="sm"/>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3" name="Google Shape;183;p26"/>
          <p:cNvSpPr txBox="1">
            <a:spLocks noGrp="1"/>
          </p:cNvSpPr>
          <p:nvPr>
            <p:ph type="subTitle" idx="1"/>
          </p:nvPr>
        </p:nvSpPr>
        <p:spPr>
          <a:xfrm>
            <a:off x="1084006" y="3536156"/>
            <a:ext cx="6858000" cy="7716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Alternate Section Header - BLACK">
  <p:cSld name="Alternate Section Header - BLACK">
    <p:bg>
      <p:bgPr>
        <a:solidFill>
          <a:schemeClr val="dk1"/>
        </a:solidFill>
        <a:effectLst/>
      </p:bgPr>
    </p:bg>
    <p:spTree>
      <p:nvGrpSpPr>
        <p:cNvPr id="1" name="Shape 184"/>
        <p:cNvGrpSpPr/>
        <p:nvPr/>
      </p:nvGrpSpPr>
      <p:grpSpPr>
        <a:xfrm>
          <a:off x="0" y="0"/>
          <a:ext cx="0" cy="0"/>
          <a:chOff x="0" y="0"/>
          <a:chExt cx="0" cy="0"/>
        </a:xfrm>
      </p:grpSpPr>
      <p:sp>
        <p:nvSpPr>
          <p:cNvPr id="185" name="Google Shape;185;p2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6" name="Google Shape;186;p27"/>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lt1"/>
              </a:buClr>
              <a:buSzPts val="1800"/>
              <a:buNone/>
              <a:defRPr sz="1800">
                <a:solidFill>
                  <a:schemeClr val="lt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187" name="Google Shape;18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8" name="Google Shape;18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9" name="Google Shape;189;p27"/>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90" name="Google Shape;190;p27" descr="VDOE LOGO"/>
          <p:cNvPicPr preferRelativeResize="0"/>
          <p:nvPr/>
        </p:nvPicPr>
        <p:blipFill rotWithShape="1">
          <a:blip r:embed="rId2">
            <a:alphaModFix/>
          </a:blip>
          <a:srcRect/>
          <a:stretch/>
        </p:blipFill>
        <p:spPr>
          <a:xfrm>
            <a:off x="7297031" y="4587478"/>
            <a:ext cx="1846970" cy="615657"/>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lt1"/>
              </a:buClr>
              <a:buSzPts val="3800"/>
              <a:buFont typeface="Trebuchet MS"/>
              <a:buNone/>
              <a:defRPr sz="3800">
                <a:solidFill>
                  <a:schemeClr val="lt1"/>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3" name="Google Shape;193;p28"/>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96" name="Google Shape;196;p28"/>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197" name="Google Shape;197;p28" descr="VDOE LOGO"/>
          <p:cNvPicPr preferRelativeResize="0"/>
          <p:nvPr/>
        </p:nvPicPr>
        <p:blipFill rotWithShape="1">
          <a:blip r:embed="rId2">
            <a:alphaModFix/>
          </a:blip>
          <a:srcRect/>
          <a:stretch/>
        </p:blipFill>
        <p:spPr>
          <a:xfrm>
            <a:off x="7216755" y="4567238"/>
            <a:ext cx="1898855" cy="63295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8"/>
        <p:cNvGrpSpPr/>
        <p:nvPr/>
      </p:nvGrpSpPr>
      <p:grpSpPr>
        <a:xfrm>
          <a:off x="0" y="0"/>
          <a:ext cx="0" cy="0"/>
          <a:chOff x="0" y="0"/>
          <a:chExt cx="0" cy="0"/>
        </a:xfrm>
      </p:grpSpPr>
      <p:sp>
        <p:nvSpPr>
          <p:cNvPr id="199" name="Google Shape;199;p29"/>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0" name="Google Shape;200;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01" name="Google Shape;201;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02" name="Google Shape;20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3" name="Google Shape;20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4" name="Google Shape;204;p29"/>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05" name="Google Shape;205;p29"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06" name="Google Shape;206;p29"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7"/>
        <p:cNvGrpSpPr/>
        <p:nvPr/>
      </p:nvGrpSpPr>
      <p:grpSpPr>
        <a:xfrm>
          <a:off x="0" y="0"/>
          <a:ext cx="0" cy="0"/>
          <a:chOff x="0" y="0"/>
          <a:chExt cx="0" cy="0"/>
        </a:xfrm>
      </p:grpSpPr>
      <p:sp>
        <p:nvSpPr>
          <p:cNvPr id="208" name="Google Shape;208;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09" name="Google Shape;209;p30"/>
          <p:cNvSpPr txBox="1">
            <a:spLocks noGrp="1"/>
          </p:cNvSpPr>
          <p:nvPr>
            <p:ph type="body" idx="1"/>
          </p:nvPr>
        </p:nvSpPr>
        <p:spPr>
          <a:xfrm>
            <a:off x="629841" y="1260872"/>
            <a:ext cx="3868200" cy="618000"/>
          </a:xfrm>
          <a:prstGeom prst="rect">
            <a:avLst/>
          </a:prstGeom>
          <a:noFill/>
          <a:ln>
            <a:noFill/>
          </a:ln>
        </p:spPr>
        <p:txBody>
          <a:bodyPr spcFirstLastPara="1" wrap="square" lIns="68575" tIns="34275" rIns="68575" bIns="34275" anchor="b" anchorCtr="0">
            <a:noAutofit/>
          </a:bodyPr>
          <a:lstStyle>
            <a:lvl1pPr marL="457200" lvl="0" indent="-228600" algn="l" rtl="0">
              <a:lnSpc>
                <a:spcPct val="90000"/>
              </a:lnSpc>
              <a:spcBef>
                <a:spcPts val="800"/>
              </a:spcBef>
              <a:spcAft>
                <a:spcPts val="0"/>
              </a:spcAft>
              <a:buClr>
                <a:schemeClr val="dk1"/>
              </a:buClr>
              <a:buSzPts val="1800"/>
              <a:buNone/>
              <a:defRPr sz="1800" b="1">
                <a:solidFill>
                  <a:schemeClr val="dk1"/>
                </a:solidFill>
              </a:defRPr>
            </a:lvl1pPr>
            <a:lvl2pPr marL="914400" lvl="1" indent="-228600" algn="l" rtl="0">
              <a:lnSpc>
                <a:spcPct val="90000"/>
              </a:lnSpc>
              <a:spcBef>
                <a:spcPts val="400"/>
              </a:spcBef>
              <a:spcAft>
                <a:spcPts val="0"/>
              </a:spcAft>
              <a:buClr>
                <a:srgbClr val="C22536"/>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rgbClr val="901A28"/>
              </a:buClr>
              <a:buSzPts val="1200"/>
              <a:buNone/>
              <a:defRPr sz="1200" b="1"/>
            </a:lvl4pPr>
            <a:lvl5pPr marL="2286000" lvl="4" indent="-228600" algn="l" rtl="0">
              <a:lnSpc>
                <a:spcPct val="90000"/>
              </a:lnSpc>
              <a:spcBef>
                <a:spcPts val="400"/>
              </a:spcBef>
              <a:spcAft>
                <a:spcPts val="0"/>
              </a:spcAft>
              <a:buClr>
                <a:srgbClr val="525252"/>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210" name="Google Shape;210;p30"/>
          <p:cNvSpPr txBox="1">
            <a:spLocks noGrp="1"/>
          </p:cNvSpPr>
          <p:nvPr>
            <p:ph type="body" idx="2"/>
          </p:nvPr>
        </p:nvSpPr>
        <p:spPr>
          <a:xfrm>
            <a:off x="629841" y="1878806"/>
            <a:ext cx="3868200" cy="27633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11" name="Google Shape;211;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Autofit/>
          </a:bodyPr>
          <a:lstStyle>
            <a:lvl1pPr marL="457200" lvl="0" indent="-228600" algn="l" rtl="0">
              <a:lnSpc>
                <a:spcPct val="90000"/>
              </a:lnSpc>
              <a:spcBef>
                <a:spcPts val="800"/>
              </a:spcBef>
              <a:spcAft>
                <a:spcPts val="0"/>
              </a:spcAft>
              <a:buClr>
                <a:schemeClr val="dk1"/>
              </a:buClr>
              <a:buSzPts val="1800"/>
              <a:buNone/>
              <a:defRPr sz="1800" b="1">
                <a:solidFill>
                  <a:schemeClr val="dk1"/>
                </a:solidFill>
              </a:defRPr>
            </a:lvl1pPr>
            <a:lvl2pPr marL="914400" lvl="1" indent="-228600" algn="l" rtl="0">
              <a:lnSpc>
                <a:spcPct val="90000"/>
              </a:lnSpc>
              <a:spcBef>
                <a:spcPts val="400"/>
              </a:spcBef>
              <a:spcAft>
                <a:spcPts val="0"/>
              </a:spcAft>
              <a:buClr>
                <a:srgbClr val="C22536"/>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rgbClr val="901A28"/>
              </a:buClr>
              <a:buSzPts val="1200"/>
              <a:buNone/>
              <a:defRPr sz="1200" b="1"/>
            </a:lvl4pPr>
            <a:lvl5pPr marL="2286000" lvl="4" indent="-228600" algn="l" rtl="0">
              <a:lnSpc>
                <a:spcPct val="90000"/>
              </a:lnSpc>
              <a:spcBef>
                <a:spcPts val="400"/>
              </a:spcBef>
              <a:spcAft>
                <a:spcPts val="0"/>
              </a:spcAft>
              <a:buClr>
                <a:srgbClr val="525252"/>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212" name="Google Shape;212;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13" name="Google Shape;213;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14" name="Google Shape;214;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15" name="Google Shape;215;p30"/>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16" name="Google Shape;216;p30"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17" name="Google Shape;217;p30"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0" name="Google Shape;22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1" name="Google Shape;221;p31"/>
          <p:cNvSpPr txBox="1">
            <a:spLocks noGrp="1"/>
          </p:cNvSpPr>
          <p:nvPr>
            <p:ph type="sldNum" idx="12"/>
          </p:nvPr>
        </p:nvSpPr>
        <p:spPr>
          <a:xfrm>
            <a:off x="6457950" y="4767263"/>
            <a:ext cx="8205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22" name="Google Shape;222;p31"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23" name="Google Shape;223;p31"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4"/>
        <p:cNvGrpSpPr/>
        <p:nvPr/>
      </p:nvGrpSpPr>
      <p:grpSpPr>
        <a:xfrm>
          <a:off x="0" y="0"/>
          <a:ext cx="0" cy="0"/>
          <a:chOff x="0" y="0"/>
          <a:chExt cx="0" cy="0"/>
        </a:xfrm>
      </p:grpSpPr>
      <p:sp>
        <p:nvSpPr>
          <p:cNvPr id="225" name="Google Shape;225;p32"/>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6" name="Google Shape;226;p32"/>
          <p:cNvSpPr txBox="1">
            <a:spLocks noGrp="1"/>
          </p:cNvSpPr>
          <p:nvPr>
            <p:ph type="body" idx="1"/>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L="457200" lvl="0" indent="-381000" algn="l" rtl="0">
              <a:lnSpc>
                <a:spcPct val="90000"/>
              </a:lnSpc>
              <a:spcBef>
                <a:spcPts val="800"/>
              </a:spcBef>
              <a:spcAft>
                <a:spcPts val="0"/>
              </a:spcAft>
              <a:buClr>
                <a:schemeClr val="dk1"/>
              </a:buClr>
              <a:buSzPts val="2400"/>
              <a:buChar char="•"/>
              <a:defRPr sz="2400"/>
            </a:lvl1pPr>
            <a:lvl2pPr marL="914400" lvl="1" indent="-361950" algn="l" rtl="0">
              <a:lnSpc>
                <a:spcPct val="90000"/>
              </a:lnSpc>
              <a:spcBef>
                <a:spcPts val="400"/>
              </a:spcBef>
              <a:spcAft>
                <a:spcPts val="0"/>
              </a:spcAft>
              <a:buClr>
                <a:srgbClr val="C22536"/>
              </a:buClr>
              <a:buSzPts val="2100"/>
              <a:buChar char="•"/>
              <a:defRPr sz="2100"/>
            </a:lvl2pPr>
            <a:lvl3pPr marL="1371600" lvl="2" indent="-342900" algn="l" rtl="0">
              <a:lnSpc>
                <a:spcPct val="90000"/>
              </a:lnSpc>
              <a:spcBef>
                <a:spcPts val="400"/>
              </a:spcBef>
              <a:spcAft>
                <a:spcPts val="0"/>
              </a:spcAft>
              <a:buClr>
                <a:schemeClr val="dk1"/>
              </a:buClr>
              <a:buSzPts val="1800"/>
              <a:buChar char="•"/>
              <a:defRPr sz="1800"/>
            </a:lvl3pPr>
            <a:lvl4pPr marL="1828800" lvl="3" indent="-323850" algn="l" rtl="0">
              <a:lnSpc>
                <a:spcPct val="90000"/>
              </a:lnSpc>
              <a:spcBef>
                <a:spcPts val="400"/>
              </a:spcBef>
              <a:spcAft>
                <a:spcPts val="0"/>
              </a:spcAft>
              <a:buClr>
                <a:srgbClr val="901A28"/>
              </a:buClr>
              <a:buSzPts val="1500"/>
              <a:buChar char="•"/>
              <a:defRPr sz="1500"/>
            </a:lvl4pPr>
            <a:lvl5pPr marL="2286000" lvl="4" indent="-323850" algn="l" rtl="0">
              <a:lnSpc>
                <a:spcPct val="90000"/>
              </a:lnSpc>
              <a:spcBef>
                <a:spcPts val="400"/>
              </a:spcBef>
              <a:spcAft>
                <a:spcPts val="0"/>
              </a:spcAft>
              <a:buClr>
                <a:srgbClr val="525252"/>
              </a:buClr>
              <a:buSzPts val="1500"/>
              <a:buChar char="•"/>
              <a:defRPr sz="1500"/>
            </a:lvl5pPr>
            <a:lvl6pPr marL="2743200" lvl="5" indent="-323850" algn="l" rtl="0">
              <a:lnSpc>
                <a:spcPct val="90000"/>
              </a:lnSpc>
              <a:spcBef>
                <a:spcPts val="400"/>
              </a:spcBef>
              <a:spcAft>
                <a:spcPts val="0"/>
              </a:spcAft>
              <a:buClr>
                <a:schemeClr val="dk1"/>
              </a:buClr>
              <a:buSzPts val="1500"/>
              <a:buChar char="•"/>
              <a:defRPr sz="1500"/>
            </a:lvl6pPr>
            <a:lvl7pPr marL="3200400" lvl="6" indent="-323850" algn="l" rtl="0">
              <a:lnSpc>
                <a:spcPct val="90000"/>
              </a:lnSpc>
              <a:spcBef>
                <a:spcPts val="400"/>
              </a:spcBef>
              <a:spcAft>
                <a:spcPts val="0"/>
              </a:spcAft>
              <a:buClr>
                <a:schemeClr val="dk1"/>
              </a:buClr>
              <a:buSzPts val="1500"/>
              <a:buChar char="•"/>
              <a:defRPr sz="1500"/>
            </a:lvl7pPr>
            <a:lvl8pPr marL="3657600" lvl="7" indent="-323850" algn="l" rtl="0">
              <a:lnSpc>
                <a:spcPct val="90000"/>
              </a:lnSpc>
              <a:spcBef>
                <a:spcPts val="400"/>
              </a:spcBef>
              <a:spcAft>
                <a:spcPts val="0"/>
              </a:spcAft>
              <a:buClr>
                <a:schemeClr val="dk1"/>
              </a:buClr>
              <a:buSzPts val="1500"/>
              <a:buChar char="•"/>
              <a:defRPr sz="1500"/>
            </a:lvl8pPr>
            <a:lvl9pPr marL="4114800" lvl="8" indent="-323850" algn="l" rtl="0">
              <a:lnSpc>
                <a:spcPct val="90000"/>
              </a:lnSpc>
              <a:spcBef>
                <a:spcPts val="400"/>
              </a:spcBef>
              <a:spcAft>
                <a:spcPts val="0"/>
              </a:spcAft>
              <a:buClr>
                <a:schemeClr val="dk1"/>
              </a:buClr>
              <a:buSzPts val="1500"/>
              <a:buChar char="•"/>
              <a:defRPr sz="1500"/>
            </a:lvl9pPr>
          </a:lstStyle>
          <a:p>
            <a:endParaRPr/>
          </a:p>
        </p:txBody>
      </p:sp>
      <p:sp>
        <p:nvSpPr>
          <p:cNvPr id="227" name="Google Shape;227;p32"/>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228" name="Google Shape;228;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29" name="Google Shape;229;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0" name="Google Shape;230;p32"/>
          <p:cNvSpPr txBox="1">
            <a:spLocks noGrp="1"/>
          </p:cNvSpPr>
          <p:nvPr>
            <p:ph type="sldNum" idx="12"/>
          </p:nvPr>
        </p:nvSpPr>
        <p:spPr>
          <a:xfrm>
            <a:off x="6457951"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31" name="Google Shape;231;p32"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32" name="Google Shape;232;p32"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 name="Google Shape;29;p4"/>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rgbClr val="888988"/>
              </a:buClr>
              <a:buSzPts val="1800"/>
              <a:buNone/>
              <a:defRPr sz="1800">
                <a:solidFill>
                  <a:srgbClr val="888988"/>
                </a:solidFill>
              </a:defRPr>
            </a:lvl1pPr>
            <a:lvl2pPr marL="914400" lvl="1" indent="-228600" algn="l" rtl="0">
              <a:lnSpc>
                <a:spcPct val="90000"/>
              </a:lnSpc>
              <a:spcBef>
                <a:spcPts val="400"/>
              </a:spcBef>
              <a:spcAft>
                <a:spcPts val="0"/>
              </a:spcAft>
              <a:buClr>
                <a:srgbClr val="888988"/>
              </a:buClr>
              <a:buSzPts val="1500"/>
              <a:buNone/>
              <a:defRPr sz="1500">
                <a:solidFill>
                  <a:srgbClr val="888988"/>
                </a:solidFill>
              </a:defRPr>
            </a:lvl2pPr>
            <a:lvl3pPr marL="1371600" lvl="2" indent="-228600" algn="l" rtl="0">
              <a:lnSpc>
                <a:spcPct val="90000"/>
              </a:lnSpc>
              <a:spcBef>
                <a:spcPts val="400"/>
              </a:spcBef>
              <a:spcAft>
                <a:spcPts val="0"/>
              </a:spcAft>
              <a:buClr>
                <a:srgbClr val="888988"/>
              </a:buClr>
              <a:buSzPts val="1400"/>
              <a:buNone/>
              <a:defRPr sz="1400">
                <a:solidFill>
                  <a:srgbClr val="888988"/>
                </a:solidFill>
              </a:defRPr>
            </a:lvl3pPr>
            <a:lvl4pPr marL="1828800" lvl="3" indent="-228600" algn="l" rtl="0">
              <a:lnSpc>
                <a:spcPct val="90000"/>
              </a:lnSpc>
              <a:spcBef>
                <a:spcPts val="400"/>
              </a:spcBef>
              <a:spcAft>
                <a:spcPts val="0"/>
              </a:spcAft>
              <a:buClr>
                <a:srgbClr val="888988"/>
              </a:buClr>
              <a:buSzPts val="1200"/>
              <a:buNone/>
              <a:defRPr sz="1200">
                <a:solidFill>
                  <a:srgbClr val="888988"/>
                </a:solidFill>
              </a:defRPr>
            </a:lvl4pPr>
            <a:lvl5pPr marL="2286000" lvl="4" indent="-228600" algn="l" rtl="0">
              <a:lnSpc>
                <a:spcPct val="90000"/>
              </a:lnSpc>
              <a:spcBef>
                <a:spcPts val="400"/>
              </a:spcBef>
              <a:spcAft>
                <a:spcPts val="0"/>
              </a:spcAft>
              <a:buClr>
                <a:srgbClr val="888988"/>
              </a:buClr>
              <a:buSzPts val="1200"/>
              <a:buNone/>
              <a:defRPr sz="1200">
                <a:solidFill>
                  <a:srgbClr val="888988"/>
                </a:solidFill>
              </a:defRPr>
            </a:lvl5pPr>
            <a:lvl6pPr marL="2743200" lvl="5" indent="-228600" algn="l" rtl="0">
              <a:lnSpc>
                <a:spcPct val="90000"/>
              </a:lnSpc>
              <a:spcBef>
                <a:spcPts val="400"/>
              </a:spcBef>
              <a:spcAft>
                <a:spcPts val="0"/>
              </a:spcAft>
              <a:buClr>
                <a:srgbClr val="888988"/>
              </a:buClr>
              <a:buSzPts val="1200"/>
              <a:buNone/>
              <a:defRPr sz="1200">
                <a:solidFill>
                  <a:srgbClr val="888988"/>
                </a:solidFill>
              </a:defRPr>
            </a:lvl6pPr>
            <a:lvl7pPr marL="3200400" lvl="6" indent="-228600" algn="l" rtl="0">
              <a:lnSpc>
                <a:spcPct val="90000"/>
              </a:lnSpc>
              <a:spcBef>
                <a:spcPts val="400"/>
              </a:spcBef>
              <a:spcAft>
                <a:spcPts val="0"/>
              </a:spcAft>
              <a:buClr>
                <a:srgbClr val="888988"/>
              </a:buClr>
              <a:buSzPts val="1200"/>
              <a:buNone/>
              <a:defRPr sz="1200">
                <a:solidFill>
                  <a:srgbClr val="888988"/>
                </a:solidFill>
              </a:defRPr>
            </a:lvl7pPr>
            <a:lvl8pPr marL="3657600" lvl="7" indent="-228600" algn="l" rtl="0">
              <a:lnSpc>
                <a:spcPct val="90000"/>
              </a:lnSpc>
              <a:spcBef>
                <a:spcPts val="400"/>
              </a:spcBef>
              <a:spcAft>
                <a:spcPts val="0"/>
              </a:spcAft>
              <a:buClr>
                <a:srgbClr val="888988"/>
              </a:buClr>
              <a:buSzPts val="1200"/>
              <a:buNone/>
              <a:defRPr sz="1200">
                <a:solidFill>
                  <a:srgbClr val="888988"/>
                </a:solidFill>
              </a:defRPr>
            </a:lvl8pPr>
            <a:lvl9pPr marL="4114800" lvl="8" indent="-228600" algn="l" rtl="0">
              <a:lnSpc>
                <a:spcPct val="90000"/>
              </a:lnSpc>
              <a:spcBef>
                <a:spcPts val="400"/>
              </a:spcBef>
              <a:spcAft>
                <a:spcPts val="0"/>
              </a:spcAft>
              <a:buClr>
                <a:srgbClr val="888988"/>
              </a:buClr>
              <a:buSzPts val="1200"/>
              <a:buNone/>
              <a:defRPr sz="1200">
                <a:solidFill>
                  <a:srgbClr val="888988"/>
                </a:solidFill>
              </a:defRPr>
            </a:lvl9pPr>
          </a:lstStyle>
          <a:p>
            <a:endParaRPr/>
          </a:p>
        </p:txBody>
      </p:sp>
      <p:sp>
        <p:nvSpPr>
          <p:cNvPr id="30" name="Google Shape;30;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1" name="Google Shape;31;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 name="Google Shape;32;p4"/>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33" name="Google Shape;33;p4" descr="VDOE LOGO"/>
          <p:cNvPicPr preferRelativeResize="0"/>
          <p:nvPr/>
        </p:nvPicPr>
        <p:blipFill rotWithShape="1">
          <a:blip r:embed="rId2">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3"/>
        <p:cNvGrpSpPr/>
        <p:nvPr/>
      </p:nvGrpSpPr>
      <p:grpSpPr>
        <a:xfrm>
          <a:off x="0" y="0"/>
          <a:ext cx="0" cy="0"/>
          <a:chOff x="0" y="0"/>
          <a:chExt cx="0" cy="0"/>
        </a:xfrm>
      </p:grpSpPr>
      <p:sp>
        <p:nvSpPr>
          <p:cNvPr id="234" name="Google Shape;234;p33"/>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2400"/>
              <a:buFont typeface="Trebuchet MS"/>
              <a:buNone/>
              <a:defRPr sz="24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5" name="Google Shape;235;p33"/>
          <p:cNvSpPr>
            <a:spLocks noGrp="1"/>
          </p:cNvSpPr>
          <p:nvPr>
            <p:ph type="pic" idx="2"/>
          </p:nvPr>
        </p:nvSpPr>
        <p:spPr>
          <a:xfrm>
            <a:off x="3887391" y="740569"/>
            <a:ext cx="46290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400"/>
              </a:spcBef>
              <a:spcAft>
                <a:spcPts val="0"/>
              </a:spcAft>
              <a:buClr>
                <a:srgbClr val="C22536"/>
              </a:buClr>
              <a:buSzPts val="2100"/>
              <a:buFont typeface="Arial"/>
              <a:buNone/>
              <a:defRPr sz="2100" b="0" i="0" u="none" strike="noStrike" cap="none">
                <a:solidFill>
                  <a:srgbClr val="C22536"/>
                </a:solidFill>
                <a:latin typeface="Trebuchet MS"/>
                <a:ea typeface="Trebuchet MS"/>
                <a:cs typeface="Trebuchet MS"/>
                <a:sym typeface="Trebuchet MS"/>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400"/>
              </a:spcBef>
              <a:spcAft>
                <a:spcPts val="0"/>
              </a:spcAft>
              <a:buClr>
                <a:srgbClr val="901A28"/>
              </a:buClr>
              <a:buSzPts val="1500"/>
              <a:buFont typeface="Arial"/>
              <a:buNone/>
              <a:defRPr sz="1500" b="0" i="0" u="none" strike="noStrike" cap="none">
                <a:solidFill>
                  <a:srgbClr val="901A28"/>
                </a:solidFill>
                <a:latin typeface="Trebuchet MS"/>
                <a:ea typeface="Trebuchet MS"/>
                <a:cs typeface="Trebuchet MS"/>
                <a:sym typeface="Trebuchet MS"/>
              </a:defRPr>
            </a:lvl4pPr>
            <a:lvl5pPr marR="0" lvl="4" algn="l" rtl="0">
              <a:lnSpc>
                <a:spcPct val="90000"/>
              </a:lnSpc>
              <a:spcBef>
                <a:spcPts val="400"/>
              </a:spcBef>
              <a:spcAft>
                <a:spcPts val="0"/>
              </a:spcAft>
              <a:buClr>
                <a:srgbClr val="525252"/>
              </a:buClr>
              <a:buSzPts val="1500"/>
              <a:buFont typeface="Arial"/>
              <a:buNone/>
              <a:defRPr sz="1500" b="0" i="0" u="none" strike="noStrike" cap="none">
                <a:solidFill>
                  <a:srgbClr val="525252"/>
                </a:solidFill>
                <a:latin typeface="Trebuchet MS"/>
                <a:ea typeface="Trebuchet MS"/>
                <a:cs typeface="Trebuchet MS"/>
                <a:sym typeface="Trebuchet MS"/>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9pPr>
          </a:lstStyle>
          <a:p>
            <a:endParaRPr/>
          </a:p>
        </p:txBody>
      </p:sp>
      <p:sp>
        <p:nvSpPr>
          <p:cNvPr id="236" name="Google Shape;236;p33"/>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rgbClr val="C22536"/>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rgbClr val="901A28"/>
              </a:buClr>
              <a:buSzPts val="800"/>
              <a:buNone/>
              <a:defRPr sz="800"/>
            </a:lvl4pPr>
            <a:lvl5pPr marL="2286000" lvl="4" indent="-228600" algn="l" rtl="0">
              <a:lnSpc>
                <a:spcPct val="90000"/>
              </a:lnSpc>
              <a:spcBef>
                <a:spcPts val="400"/>
              </a:spcBef>
              <a:spcAft>
                <a:spcPts val="0"/>
              </a:spcAft>
              <a:buClr>
                <a:srgbClr val="525252"/>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237" name="Google Shape;23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8" name="Google Shape;23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9" name="Google Shape;239;p33"/>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40" name="Google Shape;240;p33"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41" name="Google Shape;241;p33"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2"/>
        <p:cNvGrpSpPr/>
        <p:nvPr/>
      </p:nvGrpSpPr>
      <p:grpSpPr>
        <a:xfrm>
          <a:off x="0" y="0"/>
          <a:ext cx="0" cy="0"/>
          <a:chOff x="0" y="0"/>
          <a:chExt cx="0" cy="0"/>
        </a:xfrm>
      </p:grpSpPr>
      <p:sp>
        <p:nvSpPr>
          <p:cNvPr id="243" name="Google Shape;243;p34"/>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44" name="Google Shape;244;p3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45" name="Google Shape;24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46" name="Google Shape;24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47" name="Google Shape;247;p34"/>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48" name="Google Shape;248;p34"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49" name="Google Shape;249;p34"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0"/>
        <p:cNvGrpSpPr/>
        <p:nvPr/>
      </p:nvGrpSpPr>
      <p:grpSpPr>
        <a:xfrm>
          <a:off x="0" y="0"/>
          <a:ext cx="0" cy="0"/>
          <a:chOff x="0" y="0"/>
          <a:chExt cx="0" cy="0"/>
        </a:xfrm>
      </p:grpSpPr>
      <p:sp>
        <p:nvSpPr>
          <p:cNvPr id="251" name="Google Shape;251;p3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52" name="Google Shape;252;p3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53" name="Google Shape;25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54" name="Google Shape;25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55" name="Google Shape;255;p35"/>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pic>
        <p:nvPicPr>
          <p:cNvPr id="256" name="Google Shape;256;p35"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257" name="Google Shape;257;p35"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8"/>
        <p:cNvGrpSpPr/>
        <p:nvPr/>
      </p:nvGrpSpPr>
      <p:grpSpPr>
        <a:xfrm>
          <a:off x="0" y="0"/>
          <a:ext cx="0" cy="0"/>
          <a:chOff x="0" y="0"/>
          <a:chExt cx="0" cy="0"/>
        </a:xfrm>
      </p:grpSpPr>
      <p:sp>
        <p:nvSpPr>
          <p:cNvPr id="259" name="Google Shape;259;p36"/>
          <p:cNvSpPr txBox="1">
            <a:spLocks noGrp="1"/>
          </p:cNvSpPr>
          <p:nvPr>
            <p:ph type="title"/>
          </p:nvPr>
        </p:nvSpPr>
        <p:spPr>
          <a:xfrm>
            <a:off x="311700" y="445025"/>
            <a:ext cx="8520600" cy="5727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SzPts val="33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60" name="Google Shape;260;p36"/>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SzPts val="1400"/>
              <a:buChar char="•"/>
              <a:defRPr sz="1400"/>
            </a:lvl1pPr>
            <a:lvl2pPr marL="914400" lvl="1" indent="-304800" algn="l" rtl="0">
              <a:lnSpc>
                <a:spcPct val="90000"/>
              </a:lnSpc>
              <a:spcBef>
                <a:spcPts val="400"/>
              </a:spcBef>
              <a:spcAft>
                <a:spcPts val="0"/>
              </a:spcAft>
              <a:buSzPts val="1200"/>
              <a:buChar char="•"/>
              <a:defRPr sz="1200"/>
            </a:lvl2pPr>
            <a:lvl3pPr marL="1371600" lvl="2" indent="-304800" algn="l" rtl="0">
              <a:lnSpc>
                <a:spcPct val="90000"/>
              </a:lnSpc>
              <a:spcBef>
                <a:spcPts val="400"/>
              </a:spcBef>
              <a:spcAft>
                <a:spcPts val="0"/>
              </a:spcAft>
              <a:buSzPts val="1200"/>
              <a:buChar char="•"/>
              <a:defRPr sz="1200"/>
            </a:lvl3pPr>
            <a:lvl4pPr marL="1828800" lvl="3" indent="-304800" algn="l" rtl="0">
              <a:lnSpc>
                <a:spcPct val="90000"/>
              </a:lnSpc>
              <a:spcBef>
                <a:spcPts val="400"/>
              </a:spcBef>
              <a:spcAft>
                <a:spcPts val="0"/>
              </a:spcAft>
              <a:buSzPts val="1200"/>
              <a:buChar char="•"/>
              <a:defRPr sz="1200"/>
            </a:lvl4pPr>
            <a:lvl5pPr marL="2286000" lvl="4" indent="-304800" algn="l" rtl="0">
              <a:lnSpc>
                <a:spcPct val="90000"/>
              </a:lnSpc>
              <a:spcBef>
                <a:spcPts val="400"/>
              </a:spcBef>
              <a:spcAft>
                <a:spcPts val="0"/>
              </a:spcAft>
              <a:buSzPts val="1200"/>
              <a:buChar char="•"/>
              <a:defRPr sz="1200"/>
            </a:lvl5pPr>
            <a:lvl6pPr marL="2743200" lvl="5" indent="-304800" algn="l" rtl="0">
              <a:lnSpc>
                <a:spcPct val="90000"/>
              </a:lnSpc>
              <a:spcBef>
                <a:spcPts val="400"/>
              </a:spcBef>
              <a:spcAft>
                <a:spcPts val="0"/>
              </a:spcAft>
              <a:buSzPts val="1200"/>
              <a:buChar char="•"/>
              <a:defRPr sz="1200"/>
            </a:lvl6pPr>
            <a:lvl7pPr marL="3200400" lvl="6" indent="-304800" algn="l" rtl="0">
              <a:lnSpc>
                <a:spcPct val="90000"/>
              </a:lnSpc>
              <a:spcBef>
                <a:spcPts val="400"/>
              </a:spcBef>
              <a:spcAft>
                <a:spcPts val="0"/>
              </a:spcAft>
              <a:buSzPts val="1200"/>
              <a:buChar char="•"/>
              <a:defRPr sz="1200"/>
            </a:lvl7pPr>
            <a:lvl8pPr marL="3657600" lvl="7" indent="-304800" algn="l" rtl="0">
              <a:lnSpc>
                <a:spcPct val="90000"/>
              </a:lnSpc>
              <a:spcBef>
                <a:spcPts val="400"/>
              </a:spcBef>
              <a:spcAft>
                <a:spcPts val="0"/>
              </a:spcAft>
              <a:buSzPts val="1200"/>
              <a:buChar char="•"/>
              <a:defRPr sz="1200"/>
            </a:lvl8pPr>
            <a:lvl9pPr marL="4114800" lvl="8" indent="-304800" algn="l" rtl="0">
              <a:lnSpc>
                <a:spcPct val="90000"/>
              </a:lnSpc>
              <a:spcBef>
                <a:spcPts val="400"/>
              </a:spcBef>
              <a:spcAft>
                <a:spcPts val="0"/>
              </a:spcAft>
              <a:buSzPts val="1200"/>
              <a:buChar char="•"/>
              <a:defRPr sz="1200"/>
            </a:lvl9pPr>
          </a:lstStyle>
          <a:p>
            <a:endParaRPr/>
          </a:p>
        </p:txBody>
      </p:sp>
      <p:sp>
        <p:nvSpPr>
          <p:cNvPr id="261" name="Google Shape;261;p36"/>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SzPts val="1400"/>
              <a:buChar char="•"/>
              <a:defRPr sz="1400"/>
            </a:lvl1pPr>
            <a:lvl2pPr marL="914400" lvl="1" indent="-304800" algn="l" rtl="0">
              <a:lnSpc>
                <a:spcPct val="90000"/>
              </a:lnSpc>
              <a:spcBef>
                <a:spcPts val="400"/>
              </a:spcBef>
              <a:spcAft>
                <a:spcPts val="0"/>
              </a:spcAft>
              <a:buSzPts val="1200"/>
              <a:buChar char="•"/>
              <a:defRPr sz="1200"/>
            </a:lvl2pPr>
            <a:lvl3pPr marL="1371600" lvl="2" indent="-304800" algn="l" rtl="0">
              <a:lnSpc>
                <a:spcPct val="90000"/>
              </a:lnSpc>
              <a:spcBef>
                <a:spcPts val="400"/>
              </a:spcBef>
              <a:spcAft>
                <a:spcPts val="0"/>
              </a:spcAft>
              <a:buSzPts val="1200"/>
              <a:buChar char="•"/>
              <a:defRPr sz="1200"/>
            </a:lvl3pPr>
            <a:lvl4pPr marL="1828800" lvl="3" indent="-304800" algn="l" rtl="0">
              <a:lnSpc>
                <a:spcPct val="90000"/>
              </a:lnSpc>
              <a:spcBef>
                <a:spcPts val="400"/>
              </a:spcBef>
              <a:spcAft>
                <a:spcPts val="0"/>
              </a:spcAft>
              <a:buSzPts val="1200"/>
              <a:buChar char="•"/>
              <a:defRPr sz="1200"/>
            </a:lvl4pPr>
            <a:lvl5pPr marL="2286000" lvl="4" indent="-304800" algn="l" rtl="0">
              <a:lnSpc>
                <a:spcPct val="90000"/>
              </a:lnSpc>
              <a:spcBef>
                <a:spcPts val="400"/>
              </a:spcBef>
              <a:spcAft>
                <a:spcPts val="0"/>
              </a:spcAft>
              <a:buSzPts val="1200"/>
              <a:buChar char="•"/>
              <a:defRPr sz="1200"/>
            </a:lvl5pPr>
            <a:lvl6pPr marL="2743200" lvl="5" indent="-304800" algn="l" rtl="0">
              <a:lnSpc>
                <a:spcPct val="90000"/>
              </a:lnSpc>
              <a:spcBef>
                <a:spcPts val="400"/>
              </a:spcBef>
              <a:spcAft>
                <a:spcPts val="0"/>
              </a:spcAft>
              <a:buSzPts val="1200"/>
              <a:buChar char="•"/>
              <a:defRPr sz="1200"/>
            </a:lvl6pPr>
            <a:lvl7pPr marL="3200400" lvl="6" indent="-304800" algn="l" rtl="0">
              <a:lnSpc>
                <a:spcPct val="90000"/>
              </a:lnSpc>
              <a:spcBef>
                <a:spcPts val="400"/>
              </a:spcBef>
              <a:spcAft>
                <a:spcPts val="0"/>
              </a:spcAft>
              <a:buSzPts val="1200"/>
              <a:buChar char="•"/>
              <a:defRPr sz="1200"/>
            </a:lvl7pPr>
            <a:lvl8pPr marL="3657600" lvl="7" indent="-304800" algn="l" rtl="0">
              <a:lnSpc>
                <a:spcPct val="90000"/>
              </a:lnSpc>
              <a:spcBef>
                <a:spcPts val="400"/>
              </a:spcBef>
              <a:spcAft>
                <a:spcPts val="0"/>
              </a:spcAft>
              <a:buSzPts val="1200"/>
              <a:buChar char="•"/>
              <a:defRPr sz="1200"/>
            </a:lvl8pPr>
            <a:lvl9pPr marL="4114800" lvl="8" indent="-304800" algn="l" rtl="0">
              <a:lnSpc>
                <a:spcPct val="90000"/>
              </a:lnSpc>
              <a:spcBef>
                <a:spcPts val="400"/>
              </a:spcBef>
              <a:spcAft>
                <a:spcPts val="0"/>
              </a:spcAft>
              <a:buSzPts val="1200"/>
              <a:buChar char="•"/>
              <a:defRPr sz="1200"/>
            </a:lvl9pPr>
          </a:lstStyle>
          <a:p>
            <a:endParaRPr/>
          </a:p>
        </p:txBody>
      </p:sp>
      <p:sp>
        <p:nvSpPr>
          <p:cNvPr id="262" name="Google Shape;262;p36"/>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ustom Layout">
  <p:cSld name="Custom Layout">
    <p:spTree>
      <p:nvGrpSpPr>
        <p:cNvPr id="1" name="Shape 41"/>
        <p:cNvGrpSpPr/>
        <p:nvPr/>
      </p:nvGrpSpPr>
      <p:grpSpPr>
        <a:xfrm>
          <a:off x="0" y="0"/>
          <a:ext cx="0" cy="0"/>
          <a:chOff x="0" y="0"/>
          <a:chExt cx="0" cy="0"/>
        </a:xfrm>
      </p:grpSpPr>
      <p:pic>
        <p:nvPicPr>
          <p:cNvPr id="42" name="Google Shape;42;p6" descr="A picture containing photo, newspaper, different, many&#10;&#10;Description automatically generated"/>
          <p:cNvPicPr preferRelativeResize="0"/>
          <p:nvPr/>
        </p:nvPicPr>
        <p:blipFill rotWithShape="1">
          <a:blip r:embed="rId2">
            <a:alphaModFix amt="20000"/>
          </a:blip>
          <a:srcRect/>
          <a:stretch/>
        </p:blipFill>
        <p:spPr>
          <a:xfrm>
            <a:off x="0" y="1255"/>
            <a:ext cx="9144001" cy="5140990"/>
          </a:xfrm>
          <a:prstGeom prst="rect">
            <a:avLst/>
          </a:prstGeom>
          <a:noFill/>
          <a:ln>
            <a:noFill/>
          </a:ln>
        </p:spPr>
      </p:pic>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46" name="Google Shape;46;p6"/>
          <p:cNvSpPr txBox="1">
            <a:spLocks noGrp="1"/>
          </p:cNvSpPr>
          <p:nvPr>
            <p:ph type="ctrTitle"/>
          </p:nvPr>
        </p:nvSpPr>
        <p:spPr>
          <a:xfrm>
            <a:off x="1143000" y="1676399"/>
            <a:ext cx="6858000" cy="1790700"/>
          </a:xfrm>
          <a:prstGeom prst="rect">
            <a:avLst/>
          </a:prstGeom>
          <a:solidFill>
            <a:schemeClr val="lt1">
              <a:alpha val="62750"/>
            </a:schemeClr>
          </a:solidFill>
          <a:ln w="79375" cap="rnd" cmpd="sng">
            <a:solidFill>
              <a:srgbClr val="C00000">
                <a:alpha val="78820"/>
              </a:srgbClr>
            </a:solidFill>
            <a:prstDash val="solid"/>
            <a:round/>
            <a:headEnd type="none" w="sm" len="sm"/>
            <a:tailEnd type="none" w="sm" len="sm"/>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accent2"/>
              </a:buClr>
              <a:buSzPts val="4500"/>
              <a:buFont typeface="Trebuchet MS"/>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47" name="Google Shape;47;p6"/>
          <p:cNvSpPr txBox="1">
            <a:spLocks noGrp="1"/>
          </p:cNvSpPr>
          <p:nvPr>
            <p:ph type="subTitle" idx="1"/>
          </p:nvPr>
        </p:nvSpPr>
        <p:spPr>
          <a:xfrm>
            <a:off x="1084006" y="3536156"/>
            <a:ext cx="6858000" cy="771600"/>
          </a:xfrm>
          <a:prstGeom prst="rect">
            <a:avLst/>
          </a:prstGeom>
          <a:noFill/>
          <a:ln>
            <a:noFill/>
          </a:ln>
        </p:spPr>
        <p:txBody>
          <a:bodyPr spcFirstLastPara="1" wrap="square" lIns="68575" tIns="34275" rIns="68575" bIns="34275" anchor="t" anchorCtr="0">
            <a:no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400"/>
              </a:spcBef>
              <a:spcAft>
                <a:spcPts val="0"/>
              </a:spcAft>
              <a:buClr>
                <a:srgbClr val="C22536"/>
              </a:buClr>
              <a:buSzPts val="1500"/>
              <a:buNone/>
              <a:defRPr sz="1500"/>
            </a:lvl2pPr>
            <a:lvl3pPr lvl="2" algn="ctr" rtl="0">
              <a:lnSpc>
                <a:spcPct val="90000"/>
              </a:lnSpc>
              <a:spcBef>
                <a:spcPts val="400"/>
              </a:spcBef>
              <a:spcAft>
                <a:spcPts val="0"/>
              </a:spcAft>
              <a:buClr>
                <a:schemeClr val="dk1"/>
              </a:buClr>
              <a:buSzPts val="1400"/>
              <a:buNone/>
              <a:defRPr sz="1400"/>
            </a:lvl3pPr>
            <a:lvl4pPr lvl="3" algn="ctr" rtl="0">
              <a:lnSpc>
                <a:spcPct val="90000"/>
              </a:lnSpc>
              <a:spcBef>
                <a:spcPts val="400"/>
              </a:spcBef>
              <a:spcAft>
                <a:spcPts val="0"/>
              </a:spcAft>
              <a:buClr>
                <a:srgbClr val="901A28"/>
              </a:buClr>
              <a:buSzPts val="1200"/>
              <a:buNone/>
              <a:defRPr sz="1200"/>
            </a:lvl4pPr>
            <a:lvl5pPr lvl="4" algn="ctr" rtl="0">
              <a:lnSpc>
                <a:spcPct val="90000"/>
              </a:lnSpc>
              <a:spcBef>
                <a:spcPts val="400"/>
              </a:spcBef>
              <a:spcAft>
                <a:spcPts val="0"/>
              </a:spcAft>
              <a:buClr>
                <a:srgbClr val="525252"/>
              </a:buClr>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Alternate Section Header - BLACK">
  <p:cSld name="Alternate Section Header - BLACK">
    <p:bg>
      <p:bgPr>
        <a:solidFill>
          <a:schemeClr val="dk1"/>
        </a:solidFill>
        <a:effectLst/>
      </p:bgPr>
    </p:bg>
    <p:spTree>
      <p:nvGrpSpPr>
        <p:cNvPr id="1" name="Shape 48"/>
        <p:cNvGrpSpPr/>
        <p:nvPr/>
      </p:nvGrpSpPr>
      <p:grpSpPr>
        <a:xfrm>
          <a:off x="0" y="0"/>
          <a:ext cx="0" cy="0"/>
          <a:chOff x="0" y="0"/>
          <a:chExt cx="0" cy="0"/>
        </a:xfrm>
      </p:grpSpPr>
      <p:sp>
        <p:nvSpPr>
          <p:cNvPr id="49" name="Google Shape;49;p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accent2"/>
              </a:buClr>
              <a:buSzPts val="3800"/>
              <a:buFont typeface="Trebuchet MS"/>
              <a:buNone/>
              <a:defRPr sz="38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0" name="Google Shape;50;p7"/>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lt1"/>
              </a:buClr>
              <a:buSzPts val="1800"/>
              <a:buNone/>
              <a:defRPr sz="1800">
                <a:solidFill>
                  <a:schemeClr val="lt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51" name="Google Shape;51;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2" name="Google Shape;52;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3" name="Google Shape;53;p7"/>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7" descr="VDOE LOGO"/>
          <p:cNvPicPr preferRelativeResize="0"/>
          <p:nvPr/>
        </p:nvPicPr>
        <p:blipFill rotWithShape="1">
          <a:blip r:embed="rId2">
            <a:alphaModFix/>
          </a:blip>
          <a:srcRect/>
          <a:stretch/>
        </p:blipFill>
        <p:spPr>
          <a:xfrm>
            <a:off x="7297031" y="4587478"/>
            <a:ext cx="1846969" cy="61565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Alternate Section Header - RED">
  <p:cSld name="Alternate Section Header - RED">
    <p:bg>
      <p:bgPr>
        <a:solidFill>
          <a:srgbClr val="C00000"/>
        </a:solidFill>
        <a:effectLst/>
      </p:bgPr>
    </p:bg>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lt1"/>
              </a:buClr>
              <a:buSzPts val="3800"/>
              <a:buFont typeface="Trebuchet MS"/>
              <a:buNone/>
              <a:defRPr sz="38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7" name="Google Shape;57;p8"/>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400"/>
              </a:spcBef>
              <a:spcAft>
                <a:spcPts val="0"/>
              </a:spcAft>
              <a:buClr>
                <a:schemeClr val="lt1"/>
              </a:buClr>
              <a:buSzPts val="1500"/>
              <a:buNone/>
              <a:defRPr sz="1500">
                <a:solidFill>
                  <a:schemeClr val="lt1"/>
                </a:solidFill>
              </a:defRPr>
            </a:lvl2pPr>
            <a:lvl3pPr marL="1371600" lvl="2" indent="-228600" algn="l" rtl="0">
              <a:lnSpc>
                <a:spcPct val="90000"/>
              </a:lnSpc>
              <a:spcBef>
                <a:spcPts val="400"/>
              </a:spcBef>
              <a:spcAft>
                <a:spcPts val="0"/>
              </a:spcAft>
              <a:buClr>
                <a:schemeClr val="lt1"/>
              </a:buClr>
              <a:buSzPts val="1400"/>
              <a:buNone/>
              <a:defRPr sz="1400">
                <a:solidFill>
                  <a:schemeClr val="lt1"/>
                </a:solidFill>
              </a:defRPr>
            </a:lvl3pPr>
            <a:lvl4pPr marL="1828800" lvl="3" indent="-228600" algn="l" rtl="0">
              <a:lnSpc>
                <a:spcPct val="90000"/>
              </a:lnSpc>
              <a:spcBef>
                <a:spcPts val="400"/>
              </a:spcBef>
              <a:spcAft>
                <a:spcPts val="0"/>
              </a:spcAft>
              <a:buClr>
                <a:schemeClr val="lt1"/>
              </a:buClr>
              <a:buSzPts val="1200"/>
              <a:buNone/>
              <a:defRPr sz="1200">
                <a:solidFill>
                  <a:schemeClr val="lt1"/>
                </a:solidFill>
              </a:defRPr>
            </a:lvl4pPr>
            <a:lvl5pPr marL="2286000" lvl="4" indent="-228600" algn="l" rtl="0">
              <a:lnSpc>
                <a:spcPct val="90000"/>
              </a:lnSpc>
              <a:spcBef>
                <a:spcPts val="400"/>
              </a:spcBef>
              <a:spcAft>
                <a:spcPts val="0"/>
              </a:spcAft>
              <a:buClr>
                <a:schemeClr val="lt1"/>
              </a:buClr>
              <a:buSzPts val="1200"/>
              <a:buNone/>
              <a:defRPr sz="1200">
                <a:solidFill>
                  <a:schemeClr val="lt1"/>
                </a:solidFill>
              </a:defRPr>
            </a:lvl5pPr>
            <a:lvl6pPr marL="2743200" lvl="5" indent="-228600" algn="l" rtl="0">
              <a:lnSpc>
                <a:spcPct val="90000"/>
              </a:lnSpc>
              <a:spcBef>
                <a:spcPts val="400"/>
              </a:spcBef>
              <a:spcAft>
                <a:spcPts val="0"/>
              </a:spcAft>
              <a:buClr>
                <a:schemeClr val="lt1"/>
              </a:buClr>
              <a:buSzPts val="1200"/>
              <a:buNone/>
              <a:defRPr sz="1200">
                <a:solidFill>
                  <a:schemeClr val="lt1"/>
                </a:solidFill>
              </a:defRPr>
            </a:lvl6pPr>
            <a:lvl7pPr marL="3200400" lvl="6" indent="-228600" algn="l" rtl="0">
              <a:lnSpc>
                <a:spcPct val="90000"/>
              </a:lnSpc>
              <a:spcBef>
                <a:spcPts val="400"/>
              </a:spcBef>
              <a:spcAft>
                <a:spcPts val="0"/>
              </a:spcAft>
              <a:buClr>
                <a:schemeClr val="lt1"/>
              </a:buClr>
              <a:buSzPts val="1200"/>
              <a:buNone/>
              <a:defRPr sz="1200">
                <a:solidFill>
                  <a:schemeClr val="lt1"/>
                </a:solidFill>
              </a:defRPr>
            </a:lvl7pPr>
            <a:lvl8pPr marL="3657600" lvl="7" indent="-228600" algn="l" rtl="0">
              <a:lnSpc>
                <a:spcPct val="90000"/>
              </a:lnSpc>
              <a:spcBef>
                <a:spcPts val="400"/>
              </a:spcBef>
              <a:spcAft>
                <a:spcPts val="0"/>
              </a:spcAft>
              <a:buClr>
                <a:schemeClr val="lt1"/>
              </a:buClr>
              <a:buSzPts val="1200"/>
              <a:buNone/>
              <a:defRPr sz="1200">
                <a:solidFill>
                  <a:schemeClr val="lt1"/>
                </a:solidFill>
              </a:defRPr>
            </a:lvl8pPr>
            <a:lvl9pPr marL="4114800" lvl="8" indent="-228600" algn="l" rtl="0">
              <a:lnSpc>
                <a:spcPct val="90000"/>
              </a:lnSpc>
              <a:spcBef>
                <a:spcPts val="400"/>
              </a:spcBef>
              <a:spcAft>
                <a:spcPts val="0"/>
              </a:spcAft>
              <a:buClr>
                <a:schemeClr val="lt1"/>
              </a:buClr>
              <a:buSzPts val="1200"/>
              <a:buNone/>
              <a:defRPr sz="1200">
                <a:solidFill>
                  <a:schemeClr val="lt1"/>
                </a:solidFill>
              </a:defRPr>
            </a:lvl9pPr>
          </a:lstStyle>
          <a:p>
            <a:endParaRPr/>
          </a:p>
        </p:txBody>
      </p:sp>
      <p:sp>
        <p:nvSpPr>
          <p:cNvPr id="58" name="Google Shape;58;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 name="Google Shape;59;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0" name="Google Shape;60;p8"/>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61" name="Google Shape;61;p8" descr="VDOE LOGO"/>
          <p:cNvPicPr preferRelativeResize="0"/>
          <p:nvPr/>
        </p:nvPicPr>
        <p:blipFill rotWithShape="1">
          <a:blip r:embed="rId2">
            <a:alphaModFix/>
          </a:blip>
          <a:srcRect/>
          <a:stretch/>
        </p:blipFill>
        <p:spPr>
          <a:xfrm>
            <a:off x="7216755" y="4567238"/>
            <a:ext cx="1898855" cy="63295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64" name="Google Shape;64;p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65" name="Google Shape;65;p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66" name="Google Shape;66;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7" name="Google Shape;67;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 name="Google Shape;68;p9"/>
          <p:cNvSpPr txBox="1">
            <a:spLocks noGrp="1"/>
          </p:cNvSpPr>
          <p:nvPr>
            <p:ph type="sldNum" idx="12"/>
          </p:nvPr>
        </p:nvSpPr>
        <p:spPr>
          <a:xfrm>
            <a:off x="6457950" y="4767263"/>
            <a:ext cx="75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69" name="Google Shape;69;p9"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70" name="Google Shape;70;p9"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accen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3" name="Google Shape;73;p10"/>
          <p:cNvSpPr txBox="1">
            <a:spLocks noGrp="1"/>
          </p:cNvSpPr>
          <p:nvPr>
            <p:ph type="body" idx="1"/>
          </p:nvPr>
        </p:nvSpPr>
        <p:spPr>
          <a:xfrm>
            <a:off x="629841" y="1260872"/>
            <a:ext cx="3868200" cy="618000"/>
          </a:xfrm>
          <a:prstGeom prst="rect">
            <a:avLst/>
          </a:prstGeom>
          <a:noFill/>
          <a:ln>
            <a:noFill/>
          </a:ln>
        </p:spPr>
        <p:txBody>
          <a:bodyPr spcFirstLastPara="1" wrap="square" lIns="68575" tIns="34275" rIns="68575" bIns="34275" anchor="b" anchorCtr="0">
            <a:noAutofit/>
          </a:bodyPr>
          <a:lstStyle>
            <a:lvl1pPr marL="457200" lvl="0" indent="-228600" algn="l" rtl="0">
              <a:lnSpc>
                <a:spcPct val="90000"/>
              </a:lnSpc>
              <a:spcBef>
                <a:spcPts val="800"/>
              </a:spcBef>
              <a:spcAft>
                <a:spcPts val="0"/>
              </a:spcAft>
              <a:buClr>
                <a:schemeClr val="dk1"/>
              </a:buClr>
              <a:buSzPts val="1800"/>
              <a:buNone/>
              <a:defRPr sz="1800" b="1">
                <a:solidFill>
                  <a:schemeClr val="dk1"/>
                </a:solidFill>
              </a:defRPr>
            </a:lvl1pPr>
            <a:lvl2pPr marL="914400" lvl="1" indent="-228600" algn="l" rtl="0">
              <a:lnSpc>
                <a:spcPct val="90000"/>
              </a:lnSpc>
              <a:spcBef>
                <a:spcPts val="400"/>
              </a:spcBef>
              <a:spcAft>
                <a:spcPts val="0"/>
              </a:spcAft>
              <a:buClr>
                <a:srgbClr val="C22536"/>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rgbClr val="901A28"/>
              </a:buClr>
              <a:buSzPts val="1200"/>
              <a:buNone/>
              <a:defRPr sz="1200" b="1"/>
            </a:lvl4pPr>
            <a:lvl5pPr marL="2286000" lvl="4" indent="-228600" algn="l" rtl="0">
              <a:lnSpc>
                <a:spcPct val="90000"/>
              </a:lnSpc>
              <a:spcBef>
                <a:spcPts val="400"/>
              </a:spcBef>
              <a:spcAft>
                <a:spcPts val="0"/>
              </a:spcAft>
              <a:buClr>
                <a:srgbClr val="525252"/>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74" name="Google Shape;74;p10"/>
          <p:cNvSpPr txBox="1">
            <a:spLocks noGrp="1"/>
          </p:cNvSpPr>
          <p:nvPr>
            <p:ph type="body" idx="2"/>
          </p:nvPr>
        </p:nvSpPr>
        <p:spPr>
          <a:xfrm>
            <a:off x="629841" y="1878806"/>
            <a:ext cx="3868200" cy="27633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75" name="Google Shape;75;p1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Autofit/>
          </a:bodyPr>
          <a:lstStyle>
            <a:lvl1pPr marL="457200" lvl="0" indent="-228600" algn="l" rtl="0">
              <a:lnSpc>
                <a:spcPct val="90000"/>
              </a:lnSpc>
              <a:spcBef>
                <a:spcPts val="800"/>
              </a:spcBef>
              <a:spcAft>
                <a:spcPts val="0"/>
              </a:spcAft>
              <a:buClr>
                <a:schemeClr val="dk1"/>
              </a:buClr>
              <a:buSzPts val="1800"/>
              <a:buNone/>
              <a:defRPr sz="1800" b="1">
                <a:solidFill>
                  <a:schemeClr val="dk1"/>
                </a:solidFill>
              </a:defRPr>
            </a:lvl1pPr>
            <a:lvl2pPr marL="914400" lvl="1" indent="-228600" algn="l" rtl="0">
              <a:lnSpc>
                <a:spcPct val="90000"/>
              </a:lnSpc>
              <a:spcBef>
                <a:spcPts val="400"/>
              </a:spcBef>
              <a:spcAft>
                <a:spcPts val="0"/>
              </a:spcAft>
              <a:buClr>
                <a:srgbClr val="C22536"/>
              </a:buClr>
              <a:buSzPts val="1500"/>
              <a:buNone/>
              <a:defRPr sz="1500" b="1"/>
            </a:lvl2pPr>
            <a:lvl3pPr marL="1371600" lvl="2" indent="-228600" algn="l" rtl="0">
              <a:lnSpc>
                <a:spcPct val="90000"/>
              </a:lnSpc>
              <a:spcBef>
                <a:spcPts val="400"/>
              </a:spcBef>
              <a:spcAft>
                <a:spcPts val="0"/>
              </a:spcAft>
              <a:buClr>
                <a:schemeClr val="dk1"/>
              </a:buClr>
              <a:buSzPts val="1400"/>
              <a:buNone/>
              <a:defRPr sz="1400" b="1"/>
            </a:lvl3pPr>
            <a:lvl4pPr marL="1828800" lvl="3" indent="-228600" algn="l" rtl="0">
              <a:lnSpc>
                <a:spcPct val="90000"/>
              </a:lnSpc>
              <a:spcBef>
                <a:spcPts val="400"/>
              </a:spcBef>
              <a:spcAft>
                <a:spcPts val="0"/>
              </a:spcAft>
              <a:buClr>
                <a:srgbClr val="901A28"/>
              </a:buClr>
              <a:buSzPts val="1200"/>
              <a:buNone/>
              <a:defRPr sz="1200" b="1"/>
            </a:lvl4pPr>
            <a:lvl5pPr marL="2286000" lvl="4" indent="-228600" algn="l" rtl="0">
              <a:lnSpc>
                <a:spcPct val="90000"/>
              </a:lnSpc>
              <a:spcBef>
                <a:spcPts val="400"/>
              </a:spcBef>
              <a:spcAft>
                <a:spcPts val="0"/>
              </a:spcAft>
              <a:buClr>
                <a:srgbClr val="525252"/>
              </a:buClr>
              <a:buSzPts val="1200"/>
              <a:buNone/>
              <a:defRPr sz="1200" b="1"/>
            </a:lvl5pPr>
            <a:lvl6pPr marL="2743200" lvl="5" indent="-228600" algn="l" rtl="0">
              <a:lnSpc>
                <a:spcPct val="90000"/>
              </a:lnSpc>
              <a:spcBef>
                <a:spcPts val="400"/>
              </a:spcBef>
              <a:spcAft>
                <a:spcPts val="0"/>
              </a:spcAft>
              <a:buClr>
                <a:schemeClr val="dk1"/>
              </a:buClr>
              <a:buSzPts val="1200"/>
              <a:buNone/>
              <a:defRPr sz="1200" b="1"/>
            </a:lvl6pPr>
            <a:lvl7pPr marL="3200400" lvl="6" indent="-228600" algn="l" rtl="0">
              <a:lnSpc>
                <a:spcPct val="90000"/>
              </a:lnSpc>
              <a:spcBef>
                <a:spcPts val="400"/>
              </a:spcBef>
              <a:spcAft>
                <a:spcPts val="0"/>
              </a:spcAft>
              <a:buClr>
                <a:schemeClr val="dk1"/>
              </a:buClr>
              <a:buSzPts val="1200"/>
              <a:buNone/>
              <a:defRPr sz="1200" b="1"/>
            </a:lvl7pPr>
            <a:lvl8pPr marL="3657600" lvl="7" indent="-228600" algn="l" rtl="0">
              <a:lnSpc>
                <a:spcPct val="90000"/>
              </a:lnSpc>
              <a:spcBef>
                <a:spcPts val="400"/>
              </a:spcBef>
              <a:spcAft>
                <a:spcPts val="0"/>
              </a:spcAft>
              <a:buClr>
                <a:schemeClr val="dk1"/>
              </a:buClr>
              <a:buSzPts val="1200"/>
              <a:buNone/>
              <a:defRPr sz="1200" b="1"/>
            </a:lvl8pPr>
            <a:lvl9pPr marL="4114800" lvl="8" indent="-228600" algn="l" rtl="0">
              <a:lnSpc>
                <a:spcPct val="90000"/>
              </a:lnSpc>
              <a:spcBef>
                <a:spcPts val="400"/>
              </a:spcBef>
              <a:spcAft>
                <a:spcPts val="0"/>
              </a:spcAft>
              <a:buClr>
                <a:schemeClr val="dk1"/>
              </a:buClr>
              <a:buSzPts val="1200"/>
              <a:buNone/>
              <a:defRPr sz="1200" b="1"/>
            </a:lvl9pPr>
          </a:lstStyle>
          <a:p>
            <a:endParaRPr/>
          </a:p>
        </p:txBody>
      </p:sp>
      <p:sp>
        <p:nvSpPr>
          <p:cNvPr id="76" name="Google Shape;76;p1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rgbClr val="C22536"/>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rgbClr val="901A28"/>
              </a:buClr>
              <a:buSzPts val="1400"/>
              <a:buChar char="•"/>
              <a:defRPr/>
            </a:lvl4pPr>
            <a:lvl5pPr marL="2286000" lvl="4" indent="-317500" algn="l" rtl="0">
              <a:lnSpc>
                <a:spcPct val="90000"/>
              </a:lnSpc>
              <a:spcBef>
                <a:spcPts val="400"/>
              </a:spcBef>
              <a:spcAft>
                <a:spcPts val="0"/>
              </a:spcAft>
              <a:buClr>
                <a:srgbClr val="525252"/>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77" name="Google Shape;77;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8" name="Google Shape;78;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9" name="Google Shape;79;p10"/>
          <p:cNvSpPr txBox="1">
            <a:spLocks noGrp="1"/>
          </p:cNvSpPr>
          <p:nvPr>
            <p:ph type="sldNum" idx="12"/>
          </p:nvPr>
        </p:nvSpPr>
        <p:spPr>
          <a:xfrm>
            <a:off x="6457950" y="4767263"/>
            <a:ext cx="8352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80" name="Google Shape;80;p10"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81" name="Google Shape;81;p10"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 name="Google Shape;84;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5" name="Google Shape;85;p11"/>
          <p:cNvSpPr txBox="1">
            <a:spLocks noGrp="1"/>
          </p:cNvSpPr>
          <p:nvPr>
            <p:ph type="sldNum" idx="12"/>
          </p:nvPr>
        </p:nvSpPr>
        <p:spPr>
          <a:xfrm>
            <a:off x="6457950" y="4767263"/>
            <a:ext cx="8205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86" name="Google Shape;86;p11" descr="Virginia Department of Education"/>
          <p:cNvPicPr preferRelativeResize="0"/>
          <p:nvPr/>
        </p:nvPicPr>
        <p:blipFill rotWithShape="1">
          <a:blip r:embed="rId2">
            <a:alphaModFix/>
          </a:blip>
          <a:srcRect/>
          <a:stretch/>
        </p:blipFill>
        <p:spPr>
          <a:xfrm rot="-5400000">
            <a:off x="-2270565" y="2417512"/>
            <a:ext cx="4998453" cy="285873"/>
          </a:xfrm>
          <a:prstGeom prst="rect">
            <a:avLst/>
          </a:prstGeom>
          <a:noFill/>
          <a:ln>
            <a:noFill/>
          </a:ln>
        </p:spPr>
      </p:pic>
      <p:pic>
        <p:nvPicPr>
          <p:cNvPr id="87" name="Google Shape;87;p11" descr="VDOE Logo"/>
          <p:cNvPicPr preferRelativeResize="0"/>
          <p:nvPr/>
        </p:nvPicPr>
        <p:blipFill rotWithShape="1">
          <a:blip r:embed="rId3">
            <a:alphaModFix/>
          </a:blip>
          <a:srcRect/>
          <a:stretch/>
        </p:blipFill>
        <p:spPr>
          <a:xfrm>
            <a:off x="7216755" y="4587708"/>
            <a:ext cx="1898855" cy="63295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1.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18">
            <a:alphaModFix/>
          </a:blip>
          <a:srcRect/>
          <a:stretch/>
        </p:blipFill>
        <p:spPr>
          <a:xfrm>
            <a:off x="0" y="0"/>
            <a:ext cx="9143999" cy="5143499"/>
          </a:xfrm>
          <a:prstGeom prst="rect">
            <a:avLst/>
          </a:prstGeom>
          <a:noFill/>
          <a:ln>
            <a:noFill/>
          </a:ln>
        </p:spPr>
      </p:pic>
      <p:sp>
        <p:nvSpPr>
          <p:cNvPr id="7" name="Google Shape;7;p1"/>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accent2"/>
              </a:buClr>
              <a:buSzPts val="3300"/>
              <a:buFont typeface="Trebuchet MS"/>
              <a:buNone/>
              <a:defRPr sz="3300" b="0" i="0" u="none" strike="noStrike" cap="none">
                <a:solidFill>
                  <a:schemeClr val="accent2"/>
                </a:solidFill>
                <a:latin typeface="Trebuchet MS"/>
                <a:ea typeface="Trebuchet MS"/>
                <a:cs typeface="Trebuchet MS"/>
                <a:sym typeface="Trebuchet MS"/>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Trebuchet MS"/>
                <a:ea typeface="Trebuchet MS"/>
                <a:cs typeface="Trebuchet MS"/>
                <a:sym typeface="Trebuchet MS"/>
              </a:defRPr>
            </a:lvl1pPr>
            <a:lvl2pPr marL="914400" marR="0" lvl="1" indent="-342900" algn="l" rtl="0">
              <a:lnSpc>
                <a:spcPct val="90000"/>
              </a:lnSpc>
              <a:spcBef>
                <a:spcPts val="400"/>
              </a:spcBef>
              <a:spcAft>
                <a:spcPts val="0"/>
              </a:spcAft>
              <a:buClr>
                <a:srgbClr val="C22536"/>
              </a:buClr>
              <a:buSzPts val="1800"/>
              <a:buFont typeface="Arial"/>
              <a:buChar char="•"/>
              <a:defRPr sz="1800" b="0" i="0" u="none" strike="noStrike" cap="none">
                <a:solidFill>
                  <a:srgbClr val="C22536"/>
                </a:solidFill>
                <a:latin typeface="Trebuchet MS"/>
                <a:ea typeface="Trebuchet MS"/>
                <a:cs typeface="Trebuchet MS"/>
                <a:sym typeface="Trebuchet MS"/>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rebuchet MS"/>
                <a:ea typeface="Trebuchet MS"/>
                <a:cs typeface="Trebuchet MS"/>
                <a:sym typeface="Trebuchet MS"/>
              </a:defRPr>
            </a:lvl3pPr>
            <a:lvl4pPr marL="1828800" marR="0" lvl="3" indent="-317500" algn="l" rtl="0">
              <a:lnSpc>
                <a:spcPct val="90000"/>
              </a:lnSpc>
              <a:spcBef>
                <a:spcPts val="400"/>
              </a:spcBef>
              <a:spcAft>
                <a:spcPts val="0"/>
              </a:spcAft>
              <a:buClr>
                <a:srgbClr val="901A28"/>
              </a:buClr>
              <a:buSzPts val="1400"/>
              <a:buFont typeface="Arial"/>
              <a:buChar char="•"/>
              <a:defRPr sz="1400" b="0" i="0" u="none" strike="noStrike" cap="none">
                <a:solidFill>
                  <a:srgbClr val="901A28"/>
                </a:solidFill>
                <a:latin typeface="Trebuchet MS"/>
                <a:ea typeface="Trebuchet MS"/>
                <a:cs typeface="Trebuchet MS"/>
                <a:sym typeface="Trebuchet MS"/>
              </a:defRPr>
            </a:lvl4pPr>
            <a:lvl5pPr marL="2286000" marR="0" lvl="4" indent="-317500" algn="l" rtl="0">
              <a:lnSpc>
                <a:spcPct val="90000"/>
              </a:lnSpc>
              <a:spcBef>
                <a:spcPts val="400"/>
              </a:spcBef>
              <a:spcAft>
                <a:spcPts val="0"/>
              </a:spcAft>
              <a:buClr>
                <a:srgbClr val="525252"/>
              </a:buClr>
              <a:buSzPts val="1400"/>
              <a:buFont typeface="Arial"/>
              <a:buChar char="•"/>
              <a:defRPr sz="1400" b="0" i="0" u="none" strike="noStrike" cap="none">
                <a:solidFill>
                  <a:srgbClr val="525252"/>
                </a:solidFill>
                <a:latin typeface="Trebuchet MS"/>
                <a:ea typeface="Trebuchet MS"/>
                <a:cs typeface="Trebuchet MS"/>
                <a:sym typeface="Trebuchet MS"/>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9pPr>
          </a:lstStyle>
          <a:p>
            <a:endParaRPr/>
          </a:p>
        </p:txBody>
      </p:sp>
      <p:sp>
        <p:nvSpPr>
          <p:cNvPr id="9" name="Google Shape;9;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0" name="Google Shape;10;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988"/>
                </a:solidFill>
                <a:latin typeface="Trebuchet MS"/>
                <a:ea typeface="Trebuchet MS"/>
                <a:cs typeface="Trebuchet MS"/>
                <a:sym typeface="Trebuchet MS"/>
              </a:defRPr>
            </a:lvl1pPr>
            <a:lvl2pPr marR="0" lvl="1"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100"/>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1" name="Google Shape;11;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988"/>
                </a:solidFill>
                <a:latin typeface="Trebuchet MS"/>
                <a:ea typeface="Trebuchet MS"/>
                <a:cs typeface="Trebuchet MS"/>
                <a:sym typeface="Trebuchet MS"/>
              </a:defRPr>
            </a:lvl1pPr>
            <a:lvl2pPr marL="0" marR="0" lvl="1" indent="0" algn="r" rtl="0">
              <a:spcBef>
                <a:spcPts val="0"/>
              </a:spcBef>
              <a:buNone/>
              <a:defRPr sz="900" b="0" i="0" u="none" strike="noStrike" cap="none">
                <a:solidFill>
                  <a:srgbClr val="888988"/>
                </a:solidFill>
                <a:latin typeface="Trebuchet MS"/>
                <a:ea typeface="Trebuchet MS"/>
                <a:cs typeface="Trebuchet MS"/>
                <a:sym typeface="Trebuchet MS"/>
              </a:defRPr>
            </a:lvl2pPr>
            <a:lvl3pPr marL="0" marR="0" lvl="2" indent="0" algn="r" rtl="0">
              <a:spcBef>
                <a:spcPts val="0"/>
              </a:spcBef>
              <a:buNone/>
              <a:defRPr sz="900" b="0" i="0" u="none" strike="noStrike" cap="none">
                <a:solidFill>
                  <a:srgbClr val="888988"/>
                </a:solidFill>
                <a:latin typeface="Trebuchet MS"/>
                <a:ea typeface="Trebuchet MS"/>
                <a:cs typeface="Trebuchet MS"/>
                <a:sym typeface="Trebuchet MS"/>
              </a:defRPr>
            </a:lvl3pPr>
            <a:lvl4pPr marL="0" marR="0" lvl="3" indent="0" algn="r" rtl="0">
              <a:spcBef>
                <a:spcPts val="0"/>
              </a:spcBef>
              <a:buNone/>
              <a:defRPr sz="900" b="0" i="0" u="none" strike="noStrike" cap="none">
                <a:solidFill>
                  <a:srgbClr val="888988"/>
                </a:solidFill>
                <a:latin typeface="Trebuchet MS"/>
                <a:ea typeface="Trebuchet MS"/>
                <a:cs typeface="Trebuchet MS"/>
                <a:sym typeface="Trebuchet MS"/>
              </a:defRPr>
            </a:lvl4pPr>
            <a:lvl5pPr marL="0" marR="0" lvl="4" indent="0" algn="r" rtl="0">
              <a:spcBef>
                <a:spcPts val="0"/>
              </a:spcBef>
              <a:buNone/>
              <a:defRPr sz="900" b="0" i="0" u="none" strike="noStrike" cap="none">
                <a:solidFill>
                  <a:srgbClr val="888988"/>
                </a:solidFill>
                <a:latin typeface="Trebuchet MS"/>
                <a:ea typeface="Trebuchet MS"/>
                <a:cs typeface="Trebuchet MS"/>
                <a:sym typeface="Trebuchet MS"/>
              </a:defRPr>
            </a:lvl5pPr>
            <a:lvl6pPr marL="0" marR="0" lvl="5" indent="0" algn="r" rtl="0">
              <a:spcBef>
                <a:spcPts val="0"/>
              </a:spcBef>
              <a:buNone/>
              <a:defRPr sz="900" b="0" i="0" u="none" strike="noStrike" cap="none">
                <a:solidFill>
                  <a:srgbClr val="888988"/>
                </a:solidFill>
                <a:latin typeface="Trebuchet MS"/>
                <a:ea typeface="Trebuchet MS"/>
                <a:cs typeface="Trebuchet MS"/>
                <a:sym typeface="Trebuchet MS"/>
              </a:defRPr>
            </a:lvl6pPr>
            <a:lvl7pPr marL="0" marR="0" lvl="6" indent="0" algn="r" rtl="0">
              <a:spcBef>
                <a:spcPts val="0"/>
              </a:spcBef>
              <a:buNone/>
              <a:defRPr sz="900" b="0" i="0" u="none" strike="noStrike" cap="none">
                <a:solidFill>
                  <a:srgbClr val="888988"/>
                </a:solidFill>
                <a:latin typeface="Trebuchet MS"/>
                <a:ea typeface="Trebuchet MS"/>
                <a:cs typeface="Trebuchet MS"/>
                <a:sym typeface="Trebuchet MS"/>
              </a:defRPr>
            </a:lvl7pPr>
            <a:lvl8pPr marL="0" marR="0" lvl="7" indent="0" algn="r" rtl="0">
              <a:spcBef>
                <a:spcPts val="0"/>
              </a:spcBef>
              <a:buNone/>
              <a:defRPr sz="900" b="0" i="0" u="none" strike="noStrike" cap="none">
                <a:solidFill>
                  <a:srgbClr val="888988"/>
                </a:solidFill>
                <a:latin typeface="Trebuchet MS"/>
                <a:ea typeface="Trebuchet MS"/>
                <a:cs typeface="Trebuchet MS"/>
                <a:sym typeface="Trebuchet MS"/>
              </a:defRPr>
            </a:lvl8pPr>
            <a:lvl9pPr marL="0" marR="0" lvl="8" indent="0" algn="r" rtl="0">
              <a:spcBef>
                <a:spcPts val="0"/>
              </a:spcBef>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186">
          <p15:clr>
            <a:srgbClr val="F26B43"/>
          </p15:clr>
        </p15:guide>
        <p15:guide id="2" pos="54">
          <p15:clr>
            <a:srgbClr val="F26B43"/>
          </p15:clr>
        </p15:guide>
        <p15:guide id="3" pos="5706">
          <p15:clr>
            <a:srgbClr val="F26B43"/>
          </p15:clr>
        </p15:guide>
        <p15:guide id="4" orient="horz" pos="5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pic>
        <p:nvPicPr>
          <p:cNvPr id="135" name="Google Shape;135;p19"/>
          <p:cNvPicPr preferRelativeResize="0"/>
          <p:nvPr/>
        </p:nvPicPr>
        <p:blipFill rotWithShape="1">
          <a:blip r:embed="rId19">
            <a:alphaModFix/>
          </a:blip>
          <a:srcRect/>
          <a:stretch/>
        </p:blipFill>
        <p:spPr>
          <a:xfrm>
            <a:off x="0" y="0"/>
            <a:ext cx="9144000" cy="5143500"/>
          </a:xfrm>
          <a:prstGeom prst="rect">
            <a:avLst/>
          </a:prstGeom>
          <a:noFill/>
          <a:ln>
            <a:noFill/>
          </a:ln>
        </p:spPr>
      </p:pic>
      <p:sp>
        <p:nvSpPr>
          <p:cNvPr id="136" name="Google Shape;136;p19"/>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accent2"/>
              </a:buClr>
              <a:buSzPts val="3300"/>
              <a:buFont typeface="Trebuchet MS"/>
              <a:buNone/>
              <a:defRPr sz="3300" b="0" i="0" u="none" strike="noStrike" cap="none">
                <a:solidFill>
                  <a:schemeClr val="accent2"/>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1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Trebuchet MS"/>
                <a:ea typeface="Trebuchet MS"/>
                <a:cs typeface="Trebuchet MS"/>
                <a:sym typeface="Trebuchet MS"/>
              </a:defRPr>
            </a:lvl1pPr>
            <a:lvl2pPr marL="914400" marR="0" lvl="1" indent="-342900" algn="l" rtl="0">
              <a:lnSpc>
                <a:spcPct val="90000"/>
              </a:lnSpc>
              <a:spcBef>
                <a:spcPts val="400"/>
              </a:spcBef>
              <a:spcAft>
                <a:spcPts val="0"/>
              </a:spcAft>
              <a:buClr>
                <a:srgbClr val="C22536"/>
              </a:buClr>
              <a:buSzPts val="1800"/>
              <a:buFont typeface="Arial"/>
              <a:buChar char="•"/>
              <a:defRPr sz="1800" b="0" i="0" u="none" strike="noStrike" cap="none">
                <a:solidFill>
                  <a:srgbClr val="C22536"/>
                </a:solidFill>
                <a:latin typeface="Trebuchet MS"/>
                <a:ea typeface="Trebuchet MS"/>
                <a:cs typeface="Trebuchet MS"/>
                <a:sym typeface="Trebuchet MS"/>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rebuchet MS"/>
                <a:ea typeface="Trebuchet MS"/>
                <a:cs typeface="Trebuchet MS"/>
                <a:sym typeface="Trebuchet MS"/>
              </a:defRPr>
            </a:lvl3pPr>
            <a:lvl4pPr marL="1828800" marR="0" lvl="3" indent="-317500" algn="l" rtl="0">
              <a:lnSpc>
                <a:spcPct val="90000"/>
              </a:lnSpc>
              <a:spcBef>
                <a:spcPts val="400"/>
              </a:spcBef>
              <a:spcAft>
                <a:spcPts val="0"/>
              </a:spcAft>
              <a:buClr>
                <a:srgbClr val="901A28"/>
              </a:buClr>
              <a:buSzPts val="1400"/>
              <a:buFont typeface="Arial"/>
              <a:buChar char="•"/>
              <a:defRPr sz="1400" b="0" i="0" u="none" strike="noStrike" cap="none">
                <a:solidFill>
                  <a:srgbClr val="901A28"/>
                </a:solidFill>
                <a:latin typeface="Trebuchet MS"/>
                <a:ea typeface="Trebuchet MS"/>
                <a:cs typeface="Trebuchet MS"/>
                <a:sym typeface="Trebuchet MS"/>
              </a:defRPr>
            </a:lvl4pPr>
            <a:lvl5pPr marL="2286000" marR="0" lvl="4" indent="-317500" algn="l" rtl="0">
              <a:lnSpc>
                <a:spcPct val="90000"/>
              </a:lnSpc>
              <a:spcBef>
                <a:spcPts val="400"/>
              </a:spcBef>
              <a:spcAft>
                <a:spcPts val="0"/>
              </a:spcAft>
              <a:buClr>
                <a:srgbClr val="525252"/>
              </a:buClr>
              <a:buSzPts val="1400"/>
              <a:buFont typeface="Arial"/>
              <a:buChar char="•"/>
              <a:defRPr sz="1400" b="0" i="0" u="none" strike="noStrike" cap="none">
                <a:solidFill>
                  <a:srgbClr val="525252"/>
                </a:solidFill>
                <a:latin typeface="Trebuchet MS"/>
                <a:ea typeface="Trebuchet MS"/>
                <a:cs typeface="Trebuchet MS"/>
                <a:sym typeface="Trebuchet MS"/>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rebuchet MS"/>
                <a:ea typeface="Trebuchet MS"/>
                <a:cs typeface="Trebuchet MS"/>
                <a:sym typeface="Trebuchet MS"/>
              </a:defRPr>
            </a:lvl9pPr>
          </a:lstStyle>
          <a:p>
            <a:endParaRPr/>
          </a:p>
        </p:txBody>
      </p:sp>
      <p:sp>
        <p:nvSpPr>
          <p:cNvPr id="138" name="Google Shape;13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988"/>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39" name="Google Shape;13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988"/>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rebuchet MS"/>
                <a:ea typeface="Trebuchet MS"/>
                <a:cs typeface="Trebuchet MS"/>
                <a:sym typeface="Trebuchet MS"/>
              </a:defRPr>
            </a:lvl9pPr>
          </a:lstStyle>
          <a:p>
            <a:endParaRPr/>
          </a:p>
        </p:txBody>
      </p:sp>
      <p:sp>
        <p:nvSpPr>
          <p:cNvPr id="140" name="Google Shape;14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9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186">
          <p15:clr>
            <a:srgbClr val="F26B43"/>
          </p15:clr>
        </p15:guide>
        <p15:guide id="2" pos="54">
          <p15:clr>
            <a:srgbClr val="F26B43"/>
          </p15:clr>
        </p15:guide>
        <p15:guide id="3" pos="5706">
          <p15:clr>
            <a:srgbClr val="F26B43"/>
          </p15:clr>
        </p15:guide>
        <p15:guide id="4" orient="horz" pos="5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vecf.org/federal-preschool-development-grant-b-5/"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doe.virginia.gov/early-childhood/build-unified-early-childhood-system/index.s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teachstone.com/clas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s://www.doe.virginia.gov/boe/meetings/2021/03-mar/item-g-attachment-a.pdf"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info.teachstone.com/hubfs/CLASS%20Research%20Summary.pd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qrisnetwork.org/sites/default/files/materials/Research%20Validating%20CLASS%C2%AE%20with%20Child%20Outcomes%20across%20Diverse%20Populations%20of%20Children.pdf"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aeiionline.org/wp-content/uploads/sites/5/2020/03/Local-CLASS-Observation-Best-Practices-Guidebook_2020-2021.pdf"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boldgoals.org/wp-content/uploads/CLASSImplementationGuide.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teachstone.com/family-child-care/" TargetMode="External"/><Relationship Id="rId5" Type="http://schemas.openxmlformats.org/officeDocument/2006/relationships/hyperlink" Target="https://info.teachstone.com/resources/research/special-needs-class-tool-report" TargetMode="External"/><Relationship Id="rId4" Type="http://schemas.openxmlformats.org/officeDocument/2006/relationships/hyperlink" Target="https://info.teachstone.com/white-paper-class-tool-dual-language-learners"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fcd-us.org/assets/2013/10/Evidence20Base20on20Preschool20Education20FINAL.pdf"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files.eric.ed.gov/fulltext/ED583132.pdf" TargetMode="External"/><Relationship Id="rId4" Type="http://schemas.openxmlformats.org/officeDocument/2006/relationships/hyperlink" Target="https://eclkc.ohs.acf.hhs.gov/curriculum/about-curriculum-consumer-report/criteria-effective-curricula"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eclkc.ohs.acf.hhs.gov/curriculum/about-curriculum-consumer-report/criteria-effective-curricula"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eclkc.ohs.acf.hhs.gov/curriculum/about-curriculum-consumer-report/criteria-preschool-curricula"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files.elfsight.com/storage/022b8cb9-839c-4bc2-992e-cefccb8e877e/a3995094-d565-41c4-9aa8-ed0ddaad58b0.pdf"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64"/>
          <p:cNvSpPr txBox="1">
            <a:spLocks noGrp="1"/>
          </p:cNvSpPr>
          <p:nvPr>
            <p:ph type="ctrTitle"/>
          </p:nvPr>
        </p:nvSpPr>
        <p:spPr>
          <a:xfrm>
            <a:off x="879975" y="1235475"/>
            <a:ext cx="7578300" cy="1790700"/>
          </a:xfrm>
          <a:prstGeom prst="rect">
            <a:avLst/>
          </a:prstGeom>
          <a:noFill/>
          <a:ln>
            <a:noFill/>
          </a:ln>
        </p:spPr>
        <p:txBody>
          <a:bodyPr spcFirstLastPara="1" wrap="square" lIns="68575" tIns="34275" rIns="68575" bIns="34275" anchor="b" anchorCtr="0">
            <a:noAutofit/>
          </a:bodyPr>
          <a:lstStyle/>
          <a:p>
            <a:pPr marL="0" lvl="0" indent="0" algn="ctr" rtl="0">
              <a:lnSpc>
                <a:spcPct val="90000"/>
              </a:lnSpc>
              <a:spcBef>
                <a:spcPts val="0"/>
              </a:spcBef>
              <a:spcAft>
                <a:spcPts val="0"/>
              </a:spcAft>
              <a:buClr>
                <a:schemeClr val="accent2"/>
              </a:buClr>
              <a:buSzPts val="4500"/>
              <a:buFont typeface="Trebuchet MS"/>
              <a:buNone/>
            </a:pPr>
            <a:r>
              <a:rPr lang="en" b="1" dirty="0"/>
              <a:t>Virginia’s Early Childhood Advisory Committee (ECAC)</a:t>
            </a:r>
            <a:endParaRPr b="1" dirty="0"/>
          </a:p>
        </p:txBody>
      </p:sp>
      <p:sp>
        <p:nvSpPr>
          <p:cNvPr id="380" name="Google Shape;380;p64"/>
          <p:cNvSpPr txBox="1">
            <a:spLocks noGrp="1"/>
          </p:cNvSpPr>
          <p:nvPr>
            <p:ph type="subTitle" idx="1"/>
          </p:nvPr>
        </p:nvSpPr>
        <p:spPr>
          <a:xfrm>
            <a:off x="1143000" y="3095228"/>
            <a:ext cx="6858000" cy="1241700"/>
          </a:xfrm>
          <a:prstGeom prst="rect">
            <a:avLst/>
          </a:prstGeom>
          <a:noFill/>
          <a:ln>
            <a:noFill/>
          </a:ln>
        </p:spPr>
        <p:txBody>
          <a:bodyPr spcFirstLastPara="1" wrap="square" lIns="68575" tIns="34275" rIns="68575" bIns="34275" anchor="t" anchorCtr="0">
            <a:noAutofit/>
          </a:bodyPr>
          <a:lstStyle/>
          <a:p>
            <a:pPr marL="457200" lvl="0" indent="-361950" algn="ctr" rtl="0">
              <a:lnSpc>
                <a:spcPct val="90000"/>
              </a:lnSpc>
              <a:spcBef>
                <a:spcPts val="800"/>
              </a:spcBef>
              <a:spcAft>
                <a:spcPts val="0"/>
              </a:spcAft>
              <a:buClr>
                <a:schemeClr val="dk1"/>
              </a:buClr>
              <a:buSzPts val="1800"/>
              <a:buNone/>
            </a:pPr>
            <a:endParaRPr/>
          </a:p>
          <a:p>
            <a:pPr marL="457200" lvl="0" indent="-361950" algn="ctr" rtl="0">
              <a:lnSpc>
                <a:spcPct val="90000"/>
              </a:lnSpc>
              <a:spcBef>
                <a:spcPts val="800"/>
              </a:spcBef>
              <a:spcAft>
                <a:spcPts val="0"/>
              </a:spcAft>
              <a:buClr>
                <a:schemeClr val="dk1"/>
              </a:buClr>
              <a:buSzPts val="1800"/>
              <a:buNone/>
            </a:pPr>
            <a:r>
              <a:rPr lang="en"/>
              <a:t>March 24, 2021</a:t>
            </a:r>
            <a:endParaRPr/>
          </a:p>
        </p:txBody>
      </p:sp>
      <p:pic>
        <p:nvPicPr>
          <p:cNvPr id="381" name="Google Shape;381;p64" descr="ECCE Logo"/>
          <p:cNvPicPr preferRelativeResize="0"/>
          <p:nvPr/>
        </p:nvPicPr>
        <p:blipFill rotWithShape="1">
          <a:blip r:embed="rId3">
            <a:alphaModFix/>
          </a:blip>
          <a:srcRect/>
          <a:stretch/>
        </p:blipFill>
        <p:spPr>
          <a:xfrm>
            <a:off x="0" y="4512175"/>
            <a:ext cx="1775351" cy="631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pic>
        <p:nvPicPr>
          <p:cNvPr id="476" name="Google Shape;476;p74" descr="Map of cohort 1 and cohort 2 PDG communities&#10;"/>
          <p:cNvPicPr preferRelativeResize="0"/>
          <p:nvPr/>
        </p:nvPicPr>
        <p:blipFill rotWithShape="1">
          <a:blip r:embed="rId3">
            <a:alphaModFix/>
          </a:blip>
          <a:srcRect b="21722"/>
          <a:stretch/>
        </p:blipFill>
        <p:spPr>
          <a:xfrm>
            <a:off x="5958000" y="2143813"/>
            <a:ext cx="3176476" cy="1509975"/>
          </a:xfrm>
          <a:prstGeom prst="rect">
            <a:avLst/>
          </a:prstGeom>
          <a:noFill/>
          <a:ln>
            <a:noFill/>
          </a:ln>
        </p:spPr>
      </p:pic>
      <p:sp>
        <p:nvSpPr>
          <p:cNvPr id="477" name="Google Shape;477;p74"/>
          <p:cNvSpPr txBox="1">
            <a:spLocks noGrp="1"/>
          </p:cNvSpPr>
          <p:nvPr>
            <p:ph type="title"/>
          </p:nvPr>
        </p:nvSpPr>
        <p:spPr>
          <a:xfrm>
            <a:off x="628650" y="2000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Communities Lead the Way in Practice Year 1 </a:t>
            </a:r>
            <a:endParaRPr sz="2800"/>
          </a:p>
        </p:txBody>
      </p:sp>
      <p:sp>
        <p:nvSpPr>
          <p:cNvPr id="478" name="Google Shape;478;p74"/>
          <p:cNvSpPr txBox="1">
            <a:spLocks noGrp="1"/>
          </p:cNvSpPr>
          <p:nvPr>
            <p:ph type="body" idx="1"/>
          </p:nvPr>
        </p:nvSpPr>
        <p:spPr>
          <a:xfrm>
            <a:off x="480975" y="2153325"/>
            <a:ext cx="55239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1700">
              <a:solidFill>
                <a:srgbClr val="000000"/>
              </a:solidFill>
              <a:latin typeface="Calibri"/>
              <a:ea typeface="Calibri"/>
              <a:cs typeface="Calibri"/>
              <a:sym typeface="Calibri"/>
            </a:endParaRPr>
          </a:p>
          <a:p>
            <a:pPr marL="457200" lvl="0" indent="-317500" algn="l" rtl="0">
              <a:lnSpc>
                <a:spcPct val="100000"/>
              </a:lnSpc>
              <a:spcBef>
                <a:spcPts val="1000"/>
              </a:spcBef>
              <a:spcAft>
                <a:spcPts val="0"/>
              </a:spcAft>
              <a:buClr>
                <a:srgbClr val="000000"/>
              </a:buClr>
              <a:buSzPts val="1400"/>
              <a:buFont typeface="Trebuchet MS"/>
              <a:buChar char="•"/>
            </a:pPr>
            <a:r>
              <a:rPr lang="en" sz="1600">
                <a:solidFill>
                  <a:srgbClr val="000000"/>
                </a:solidFill>
              </a:rPr>
              <a:t>All PDG B-5 communities will participate in Practice Year 1.  </a:t>
            </a:r>
            <a:endParaRPr sz="1400">
              <a:solidFill>
                <a:srgbClr val="000000"/>
              </a:solidFill>
            </a:endParaRPr>
          </a:p>
          <a:p>
            <a:pPr marL="457200" lvl="0" indent="-330200" algn="l" rtl="0">
              <a:lnSpc>
                <a:spcPct val="100000"/>
              </a:lnSpc>
              <a:spcBef>
                <a:spcPts val="0"/>
              </a:spcBef>
              <a:spcAft>
                <a:spcPts val="0"/>
              </a:spcAft>
              <a:buClr>
                <a:srgbClr val="000000"/>
              </a:buClr>
              <a:buSzPts val="1600"/>
              <a:buFont typeface="Trebuchet MS"/>
              <a:buChar char="•"/>
            </a:pPr>
            <a:r>
              <a:rPr lang="en" sz="1600">
                <a:solidFill>
                  <a:srgbClr val="000000"/>
                </a:solidFill>
              </a:rPr>
              <a:t>There are currently 2 cohorts of PDG B-5 Community Networks, representing ~60% of communities in Virginia. Cohort 3 will join this summer.</a:t>
            </a:r>
            <a:endParaRPr sz="1600">
              <a:solidFill>
                <a:srgbClr val="000000"/>
              </a:solidFill>
            </a:endParaRPr>
          </a:p>
          <a:p>
            <a:pPr marL="457200" lvl="0" indent="-330200" algn="l" rtl="0">
              <a:lnSpc>
                <a:spcPct val="100000"/>
              </a:lnSpc>
              <a:spcBef>
                <a:spcPts val="0"/>
              </a:spcBef>
              <a:spcAft>
                <a:spcPts val="0"/>
              </a:spcAft>
              <a:buClr>
                <a:srgbClr val="000000"/>
              </a:buClr>
              <a:buSzPts val="1600"/>
              <a:buFont typeface="Trebuchet MS"/>
              <a:buChar char="•"/>
            </a:pPr>
            <a:r>
              <a:rPr lang="en" sz="1600">
                <a:solidFill>
                  <a:srgbClr val="000000"/>
                </a:solidFill>
              </a:rPr>
              <a:t>PDG B-5 Community Network leaders will help coordinate and implement Practice Year 1 at the local level. </a:t>
            </a:r>
            <a:endParaRPr sz="1600">
              <a:solidFill>
                <a:srgbClr val="000000"/>
              </a:solidFill>
            </a:endParaRPr>
          </a:p>
          <a:p>
            <a:pPr marL="0" lvl="0" indent="0" algn="l" rtl="0">
              <a:lnSpc>
                <a:spcPct val="100000"/>
              </a:lnSpc>
              <a:spcBef>
                <a:spcPts val="0"/>
              </a:spcBef>
              <a:spcAft>
                <a:spcPts val="0"/>
              </a:spcAft>
              <a:buNone/>
            </a:pPr>
            <a:endParaRPr sz="1800">
              <a:solidFill>
                <a:srgbClr val="000000"/>
              </a:solidFill>
            </a:endParaRPr>
          </a:p>
          <a:p>
            <a:pPr marL="457200" lvl="0" indent="0" algn="l" rtl="0">
              <a:lnSpc>
                <a:spcPct val="100000"/>
              </a:lnSpc>
              <a:spcBef>
                <a:spcPts val="0"/>
              </a:spcBef>
              <a:spcAft>
                <a:spcPts val="0"/>
              </a:spcAft>
              <a:buNone/>
            </a:pPr>
            <a:endParaRPr sz="1800">
              <a:solidFill>
                <a:srgbClr val="000000"/>
              </a:solidFill>
            </a:endParaRPr>
          </a:p>
          <a:p>
            <a:pPr marL="0" lvl="0" indent="0" algn="l" rtl="0">
              <a:spcBef>
                <a:spcPts val="800"/>
              </a:spcBef>
              <a:spcAft>
                <a:spcPts val="0"/>
              </a:spcAft>
              <a:buNone/>
            </a:pPr>
            <a:endParaRPr/>
          </a:p>
        </p:txBody>
      </p:sp>
      <p:sp>
        <p:nvSpPr>
          <p:cNvPr id="479" name="Google Shape;479;p74"/>
          <p:cNvSpPr txBox="1"/>
          <p:nvPr/>
        </p:nvSpPr>
        <p:spPr>
          <a:xfrm>
            <a:off x="628650" y="1280425"/>
            <a:ext cx="8280300" cy="1231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 sz="1700" b="1">
                <a:latin typeface="Trebuchet MS"/>
                <a:ea typeface="Trebuchet MS"/>
                <a:cs typeface="Trebuchet MS"/>
                <a:sym typeface="Trebuchet MS"/>
              </a:rPr>
              <a:t>Virginia has strategically used the Preschool Development Grant Birth-Five (PDG B-5) funding to unify the system from the ground up. </a:t>
            </a:r>
            <a:r>
              <a:rPr lang="en" sz="1700" b="1" u="sng">
                <a:solidFill>
                  <a:schemeClr val="hlink"/>
                </a:solidFill>
                <a:latin typeface="Trebuchet MS"/>
                <a:ea typeface="Trebuchet MS"/>
                <a:cs typeface="Trebuchet MS"/>
                <a:sym typeface="Trebuchet MS"/>
                <a:hlinkClick r:id="rId4"/>
              </a:rPr>
              <a:t>PDG B5 communities </a:t>
            </a:r>
            <a:r>
              <a:rPr lang="en" sz="1700" b="1">
                <a:latin typeface="Trebuchet MS"/>
                <a:ea typeface="Trebuchet MS"/>
                <a:cs typeface="Trebuchet MS"/>
                <a:sym typeface="Trebuchet MS"/>
              </a:rPr>
              <a:t>receive funding and support to work collaboratively and build the foundation for the measurement and improvement system in their region. </a:t>
            </a:r>
            <a:endParaRPr sz="1700" b="1">
              <a:latin typeface="Trebuchet MS"/>
              <a:ea typeface="Trebuchet MS"/>
              <a:cs typeface="Trebuchet MS"/>
              <a:sym typeface="Trebuchet MS"/>
            </a:endParaRPr>
          </a:p>
        </p:txBody>
      </p:sp>
      <p:sp>
        <p:nvSpPr>
          <p:cNvPr id="480" name="Google Shape;480;p74"/>
          <p:cNvSpPr txBox="1"/>
          <p:nvPr/>
        </p:nvSpPr>
        <p:spPr>
          <a:xfrm>
            <a:off x="5954725" y="3613050"/>
            <a:ext cx="3176400" cy="4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sz="1000" i="1">
                <a:latin typeface="Trebuchet MS"/>
                <a:ea typeface="Trebuchet MS"/>
                <a:cs typeface="Trebuchet MS"/>
                <a:sym typeface="Trebuchet MS"/>
              </a:rPr>
              <a:t>Map of Cohort 1 and Cohort 2 PDG Communities. Cohort 3 is still being determined. </a:t>
            </a:r>
            <a:endParaRPr sz="1000" i="1">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75"/>
          <p:cNvSpPr txBox="1">
            <a:spLocks noGrp="1"/>
          </p:cNvSpPr>
          <p:nvPr>
            <p:ph type="title"/>
          </p:nvPr>
        </p:nvSpPr>
        <p:spPr>
          <a:xfrm>
            <a:off x="628650" y="39016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Local Implementation of the Unified System</a:t>
            </a:r>
            <a:endParaRPr sz="3000"/>
          </a:p>
          <a:p>
            <a:pPr marL="0" lvl="0" indent="0" algn="l" rtl="0">
              <a:spcBef>
                <a:spcPts val="0"/>
              </a:spcBef>
              <a:spcAft>
                <a:spcPts val="0"/>
              </a:spcAft>
              <a:buNone/>
            </a:pPr>
            <a:endParaRPr sz="3000"/>
          </a:p>
        </p:txBody>
      </p:sp>
      <p:sp>
        <p:nvSpPr>
          <p:cNvPr id="486" name="Google Shape;486;p75"/>
          <p:cNvSpPr txBox="1">
            <a:spLocks noGrp="1"/>
          </p:cNvSpPr>
          <p:nvPr>
            <p:ph type="body" idx="1"/>
          </p:nvPr>
        </p:nvSpPr>
        <p:spPr>
          <a:xfrm>
            <a:off x="628650" y="11216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b="1">
                <a:solidFill>
                  <a:srgbClr val="000000"/>
                </a:solidFill>
              </a:rPr>
              <a:t>PDG communities are well prepared to lead the implementation of the Unified Measurement and Improvement System. </a:t>
            </a:r>
            <a:endParaRPr sz="1600" b="1">
              <a:solidFill>
                <a:srgbClr val="000000"/>
              </a:solidFill>
            </a:endParaRPr>
          </a:p>
          <a:p>
            <a:pPr marL="0" lvl="0" indent="0" algn="l" rtl="0">
              <a:lnSpc>
                <a:spcPct val="100000"/>
              </a:lnSpc>
              <a:spcBef>
                <a:spcPts val="0"/>
              </a:spcBef>
              <a:spcAft>
                <a:spcPts val="0"/>
              </a:spcAft>
              <a:buNone/>
            </a:pPr>
            <a:endParaRPr sz="1000">
              <a:solidFill>
                <a:srgbClr val="000000"/>
              </a:solidFill>
            </a:endParaRPr>
          </a:p>
          <a:p>
            <a:pPr marL="0" lvl="0" indent="0" algn="l" rtl="0">
              <a:lnSpc>
                <a:spcPct val="100000"/>
              </a:lnSpc>
              <a:spcBef>
                <a:spcPts val="0"/>
              </a:spcBef>
              <a:spcAft>
                <a:spcPts val="0"/>
              </a:spcAft>
              <a:buNone/>
            </a:pPr>
            <a:r>
              <a:rPr lang="en" sz="1600">
                <a:solidFill>
                  <a:srgbClr val="000000"/>
                </a:solidFill>
              </a:rPr>
              <a:t>PDG Community Networks - which include school-based preschool, Head Start/Early Head Start, child care centers and family day homes that take public funds - already complete the following activities:</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Build relationships with all publicly-funded programs;</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Gather accurate counts of children birth-5 served across programs;</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Observe all classrooms twice a year and provide feedback to teachers; </a:t>
            </a:r>
            <a:endParaRPr sz="1600" i="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Collect data on all sites and classrooms via a new unified data portal (</a:t>
            </a:r>
            <a:r>
              <a:rPr lang="en" sz="1600" i="1">
                <a:solidFill>
                  <a:srgbClr val="000000"/>
                </a:solidFill>
              </a:rPr>
              <a:t>LinkB5); </a:t>
            </a:r>
            <a:endParaRPr sz="1600" i="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Support improvement based on data;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Engage families; and</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Promote teacher retention and improvement through an innovative educator incentive program.</a:t>
            </a:r>
            <a:endParaRPr sz="1600">
              <a:solidFill>
                <a:srgbClr val="000000"/>
              </a:solidFill>
            </a:endParaRPr>
          </a:p>
          <a:p>
            <a:pPr marL="457200" lvl="0" indent="0" algn="l" rtl="0">
              <a:lnSpc>
                <a:spcPct val="100000"/>
              </a:lnSpc>
              <a:spcBef>
                <a:spcPts val="0"/>
              </a:spcBef>
              <a:spcAft>
                <a:spcPts val="0"/>
              </a:spcAft>
              <a:buNone/>
            </a:pPr>
            <a:endParaRPr sz="1600">
              <a:solidFill>
                <a:srgbClr val="000000"/>
              </a:solidFill>
            </a:endParaRPr>
          </a:p>
          <a:p>
            <a:pPr marL="0" lvl="0" indent="0" algn="l" rtl="0">
              <a:spcBef>
                <a:spcPts val="800"/>
              </a:spcBef>
              <a:spcAft>
                <a:spcPts val="0"/>
              </a:spcAft>
              <a:buNone/>
            </a:pPr>
            <a:endParaRPr sz="1600">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76"/>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Engagement with the Field </a:t>
            </a:r>
            <a:endParaRPr sz="3000"/>
          </a:p>
          <a:p>
            <a:pPr marL="0" lvl="0" indent="0" algn="l" rtl="0">
              <a:spcBef>
                <a:spcPts val="0"/>
              </a:spcBef>
              <a:spcAft>
                <a:spcPts val="0"/>
              </a:spcAft>
              <a:buNone/>
            </a:pPr>
            <a:endParaRPr sz="3000"/>
          </a:p>
        </p:txBody>
      </p:sp>
      <p:sp>
        <p:nvSpPr>
          <p:cNvPr id="492" name="Google Shape;492;p76"/>
          <p:cNvSpPr txBox="1">
            <a:spLocks noGrp="1"/>
          </p:cNvSpPr>
          <p:nvPr>
            <p:ph type="body" idx="1"/>
          </p:nvPr>
        </p:nvSpPr>
        <p:spPr>
          <a:xfrm>
            <a:off x="628650" y="9400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The VDOE has continually engaged diverse stakeholders in the development of the new system. </a:t>
            </a:r>
            <a:endParaRPr sz="1700" b="1">
              <a:solidFill>
                <a:srgbClr val="000000"/>
              </a:solidFill>
            </a:endParaRPr>
          </a:p>
          <a:p>
            <a:pPr marL="457200" lvl="0" indent="0" algn="l" rtl="0">
              <a:lnSpc>
                <a:spcPct val="100000"/>
              </a:lnSpc>
              <a:spcBef>
                <a:spcPts val="0"/>
              </a:spcBef>
              <a:spcAft>
                <a:spcPts val="0"/>
              </a:spcAft>
              <a:buNone/>
            </a:pPr>
            <a:endParaRPr sz="1600" b="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Quality Matters Part 1 October webinar - 204 live attendees; 1674 recording views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Quality Matters Part 2 March webinar - 450+ registered</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Survey with 145 respondents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27 presentations to stakeholder groups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3 Listening sessions with 61 leaders and educators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Ongoing consultations with data, content and equity experts</a:t>
            </a:r>
            <a:endParaRPr sz="1600">
              <a:solidFill>
                <a:srgbClr val="000000"/>
              </a:solidFill>
            </a:endParaRPr>
          </a:p>
          <a:p>
            <a:pPr marL="457200" lvl="0" indent="0" algn="l" rtl="0">
              <a:lnSpc>
                <a:spcPct val="100000"/>
              </a:lnSpc>
              <a:spcBef>
                <a:spcPts val="0"/>
              </a:spcBef>
              <a:spcAft>
                <a:spcPts val="0"/>
              </a:spcAft>
              <a:buNone/>
            </a:pPr>
            <a:endParaRPr sz="1600">
              <a:solidFill>
                <a:srgbClr val="000000"/>
              </a:solidFill>
            </a:endParaRPr>
          </a:p>
          <a:p>
            <a:pPr marL="0" lvl="0" indent="0" algn="l" rtl="0">
              <a:lnSpc>
                <a:spcPct val="100000"/>
              </a:lnSpc>
              <a:spcBef>
                <a:spcPts val="0"/>
              </a:spcBef>
              <a:spcAft>
                <a:spcPts val="0"/>
              </a:spcAft>
              <a:buNone/>
            </a:pPr>
            <a:r>
              <a:rPr lang="en" sz="1600">
                <a:solidFill>
                  <a:srgbClr val="000000"/>
                </a:solidFill>
              </a:rPr>
              <a:t>Information and resources about the development of the new system have also been shared broadly through email; newsletters and posted on the VDOE </a:t>
            </a:r>
            <a:r>
              <a:rPr lang="en" sz="1600" u="sng">
                <a:solidFill>
                  <a:schemeClr val="hlink"/>
                </a:solidFill>
                <a:hlinkClick r:id="rId3"/>
              </a:rPr>
              <a:t>Building a Unified Early Childhood System</a:t>
            </a:r>
            <a:r>
              <a:rPr lang="en" sz="1600">
                <a:solidFill>
                  <a:srgbClr val="000000"/>
                </a:solidFill>
              </a:rPr>
              <a:t> website.</a:t>
            </a:r>
            <a:endParaRPr sz="1600">
              <a:solidFill>
                <a:srgbClr val="000000"/>
              </a:solidFill>
            </a:endParaRPr>
          </a:p>
          <a:p>
            <a:pPr marL="0" lvl="0" indent="0" algn="l" rtl="0">
              <a:spcBef>
                <a:spcPts val="800"/>
              </a:spcBef>
              <a:spcAft>
                <a:spcPts val="0"/>
              </a:spcAft>
              <a:buNone/>
            </a:pPr>
            <a:endParaRPr sz="1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77"/>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Guiding Principles for the Unified System</a:t>
            </a:r>
            <a:endParaRPr sz="3000">
              <a:solidFill>
                <a:srgbClr val="C22536"/>
              </a:solidFill>
            </a:endParaRPr>
          </a:p>
        </p:txBody>
      </p:sp>
      <p:sp>
        <p:nvSpPr>
          <p:cNvPr id="498" name="Google Shape;498;p77"/>
          <p:cNvSpPr txBox="1">
            <a:spLocks noGrp="1"/>
          </p:cNvSpPr>
          <p:nvPr>
            <p:ph type="body" idx="1"/>
          </p:nvPr>
        </p:nvSpPr>
        <p:spPr>
          <a:xfrm>
            <a:off x="712150" y="125441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rgbClr val="000000"/>
              </a:buClr>
              <a:buSzPts val="1400"/>
              <a:buFont typeface="Arial"/>
              <a:buNone/>
            </a:pPr>
            <a:r>
              <a:rPr lang="en" sz="1700" b="1">
                <a:solidFill>
                  <a:srgbClr val="000000"/>
                </a:solidFill>
              </a:rPr>
              <a:t>Through this iterative development process, the VDOE has established the following guiding principles for the Unified Measurement System.  </a:t>
            </a:r>
            <a:endParaRPr sz="1700" b="1">
              <a:solidFill>
                <a:srgbClr val="000000"/>
              </a:solidFill>
            </a:endParaRPr>
          </a:p>
          <a:p>
            <a:pPr marL="0" lvl="0" indent="0" algn="l" rtl="0">
              <a:lnSpc>
                <a:spcPct val="100000"/>
              </a:lnSpc>
              <a:spcBef>
                <a:spcPts val="0"/>
              </a:spcBef>
              <a:spcAft>
                <a:spcPts val="0"/>
              </a:spcAft>
              <a:buClr>
                <a:srgbClr val="000000"/>
              </a:buClr>
              <a:buSzPts val="1400"/>
              <a:buFont typeface="Arial"/>
              <a:buNone/>
            </a:pPr>
            <a:endParaRPr sz="1600" b="1">
              <a:solidFill>
                <a:srgbClr val="000000"/>
              </a:solidFill>
            </a:endParaRPr>
          </a:p>
          <a:p>
            <a:pPr marL="0" lvl="0" indent="0" algn="l" rtl="0">
              <a:lnSpc>
                <a:spcPct val="100000"/>
              </a:lnSpc>
              <a:spcBef>
                <a:spcPts val="0"/>
              </a:spcBef>
              <a:spcAft>
                <a:spcPts val="0"/>
              </a:spcAft>
              <a:buClr>
                <a:srgbClr val="000000"/>
              </a:buClr>
              <a:buSzPts val="1400"/>
              <a:buFont typeface="Arial"/>
              <a:buNone/>
            </a:pPr>
            <a:r>
              <a:rPr lang="en" sz="1600" b="1">
                <a:solidFill>
                  <a:srgbClr val="000000"/>
                </a:solidFill>
                <a:latin typeface="Trebuchet MS"/>
                <a:ea typeface="Trebuchet MS"/>
                <a:cs typeface="Trebuchet MS"/>
                <a:sym typeface="Trebuchet MS"/>
              </a:rPr>
              <a:t>Virginia’s new Unified Measurement and Improvement System should: </a:t>
            </a:r>
            <a:endParaRPr sz="1600" b="1">
              <a:solidFill>
                <a:srgbClr val="000000"/>
              </a:solidFill>
              <a:latin typeface="Trebuchet MS"/>
              <a:ea typeface="Trebuchet MS"/>
              <a:cs typeface="Trebuchet MS"/>
              <a:sym typeface="Trebuchet MS"/>
            </a:endParaRPr>
          </a:p>
          <a:p>
            <a:pPr marL="457200" lvl="0" indent="-330200" algn="l" rtl="0">
              <a:lnSpc>
                <a:spcPct val="100000"/>
              </a:lnSpc>
              <a:spcBef>
                <a:spcPts val="0"/>
              </a:spcBef>
              <a:spcAft>
                <a:spcPts val="0"/>
              </a:spcAft>
              <a:buClr>
                <a:srgbClr val="000000"/>
              </a:buClr>
              <a:buSzPts val="1600"/>
              <a:buFont typeface="Calibri"/>
              <a:buChar char="•"/>
            </a:pPr>
            <a:r>
              <a:rPr lang="en" sz="1600">
                <a:solidFill>
                  <a:srgbClr val="000000"/>
                </a:solidFill>
                <a:latin typeface="Trebuchet MS"/>
                <a:ea typeface="Trebuchet MS"/>
                <a:cs typeface="Trebuchet MS"/>
                <a:sym typeface="Trebuchet MS"/>
              </a:rPr>
              <a:t>Improve quality and result in improved school readiness for children.</a:t>
            </a:r>
            <a:endParaRPr sz="1600">
              <a:solidFill>
                <a:srgbClr val="000000"/>
              </a:solidFill>
              <a:latin typeface="Trebuchet MS"/>
              <a:ea typeface="Trebuchet MS"/>
              <a:cs typeface="Trebuchet MS"/>
              <a:sym typeface="Trebuchet MS"/>
            </a:endParaRPr>
          </a:p>
          <a:p>
            <a:pPr marL="457200" lvl="0" indent="-330200" algn="l" rtl="0">
              <a:lnSpc>
                <a:spcPct val="100000"/>
              </a:lnSpc>
              <a:spcBef>
                <a:spcPts val="0"/>
              </a:spcBef>
              <a:spcAft>
                <a:spcPts val="0"/>
              </a:spcAft>
              <a:buClr>
                <a:srgbClr val="000000"/>
              </a:buClr>
              <a:buSzPts val="1600"/>
              <a:buFont typeface="Calibri"/>
              <a:buChar char="•"/>
            </a:pPr>
            <a:r>
              <a:rPr lang="en" sz="1600">
                <a:solidFill>
                  <a:srgbClr val="000000"/>
                </a:solidFill>
              </a:rPr>
              <a:t>Increase equity in 1) the outcomes that are measured, and 2) the process for making and using the system. </a:t>
            </a:r>
            <a:endParaRPr sz="1600">
              <a:solidFill>
                <a:srgbClr val="000000"/>
              </a:solidFill>
            </a:endParaRPr>
          </a:p>
          <a:p>
            <a:pPr marL="457200" lvl="0" indent="-330200" algn="l" rtl="0">
              <a:lnSpc>
                <a:spcPct val="100000"/>
              </a:lnSpc>
              <a:spcBef>
                <a:spcPts val="0"/>
              </a:spcBef>
              <a:spcAft>
                <a:spcPts val="0"/>
              </a:spcAft>
              <a:buClr>
                <a:srgbClr val="000000"/>
              </a:buClr>
              <a:buSzPts val="1600"/>
              <a:buFont typeface="Calibri"/>
              <a:buChar char="•"/>
            </a:pPr>
            <a:r>
              <a:rPr lang="en" sz="1600">
                <a:solidFill>
                  <a:srgbClr val="000000"/>
                </a:solidFill>
                <a:latin typeface="Trebuchet MS"/>
                <a:ea typeface="Trebuchet MS"/>
                <a:cs typeface="Trebuchet MS"/>
                <a:sym typeface="Trebuchet MS"/>
              </a:rPr>
              <a:t>Use measures that can distinguish levels of quality and demonstrate growth over time. </a:t>
            </a:r>
            <a:endParaRPr sz="1600">
              <a:solidFill>
                <a:srgbClr val="000000"/>
              </a:solidFill>
              <a:latin typeface="Trebuchet MS"/>
              <a:ea typeface="Trebuchet MS"/>
              <a:cs typeface="Trebuchet MS"/>
              <a:sym typeface="Trebuchet MS"/>
            </a:endParaRPr>
          </a:p>
          <a:p>
            <a:pPr marL="457200" lvl="0" indent="-330200" algn="l" rtl="0">
              <a:lnSpc>
                <a:spcPct val="100000"/>
              </a:lnSpc>
              <a:spcBef>
                <a:spcPts val="0"/>
              </a:spcBef>
              <a:spcAft>
                <a:spcPts val="0"/>
              </a:spcAft>
              <a:buClr>
                <a:srgbClr val="000000"/>
              </a:buClr>
              <a:buSzPts val="1600"/>
              <a:buFont typeface="Calibri"/>
              <a:buChar char="•"/>
            </a:pPr>
            <a:r>
              <a:rPr lang="en" sz="1600">
                <a:solidFill>
                  <a:srgbClr val="000000"/>
                </a:solidFill>
                <a:latin typeface="Trebuchet MS"/>
                <a:ea typeface="Trebuchet MS"/>
                <a:cs typeface="Trebuchet MS"/>
                <a:sym typeface="Trebuchet MS"/>
              </a:rPr>
              <a:t>Provide clear and actionable information, resources and incentives for improvement.</a:t>
            </a:r>
            <a:endParaRPr sz="1600">
              <a:solidFill>
                <a:srgbClr val="000000"/>
              </a:solidFill>
              <a:latin typeface="Trebuchet MS"/>
              <a:ea typeface="Trebuchet MS"/>
              <a:cs typeface="Trebuchet MS"/>
              <a:sym typeface="Trebuchet MS"/>
            </a:endParaRPr>
          </a:p>
          <a:p>
            <a:pPr marL="457200" lvl="0" indent="-330200" algn="l" rtl="0">
              <a:lnSpc>
                <a:spcPct val="100000"/>
              </a:lnSpc>
              <a:spcBef>
                <a:spcPts val="0"/>
              </a:spcBef>
              <a:spcAft>
                <a:spcPts val="0"/>
              </a:spcAft>
              <a:buClr>
                <a:srgbClr val="000000"/>
              </a:buClr>
              <a:buSzPts val="1600"/>
              <a:buFont typeface="Calibri"/>
              <a:buChar char="•"/>
            </a:pPr>
            <a:r>
              <a:rPr lang="en" sz="1600">
                <a:solidFill>
                  <a:srgbClr val="000000"/>
                </a:solidFill>
                <a:latin typeface="Trebuchet MS"/>
                <a:ea typeface="Trebuchet MS"/>
                <a:cs typeface="Trebuchet MS"/>
                <a:sym typeface="Trebuchet MS"/>
              </a:rPr>
              <a:t>Be affordable for providers and the state. </a:t>
            </a:r>
            <a:endParaRPr sz="1600">
              <a:solidFill>
                <a:srgbClr val="000000"/>
              </a:solidFill>
              <a:latin typeface="Trebuchet MS"/>
              <a:ea typeface="Trebuchet MS"/>
              <a:cs typeface="Trebuchet MS"/>
              <a:sym typeface="Trebuchet MS"/>
            </a:endParaRPr>
          </a:p>
          <a:p>
            <a:pPr marL="457200" lvl="0" indent="-330200" algn="l" rtl="0">
              <a:lnSpc>
                <a:spcPct val="100000"/>
              </a:lnSpc>
              <a:spcBef>
                <a:spcPts val="0"/>
              </a:spcBef>
              <a:spcAft>
                <a:spcPts val="0"/>
              </a:spcAft>
              <a:buClr>
                <a:srgbClr val="000000"/>
              </a:buClr>
              <a:buSzPts val="1600"/>
              <a:buFont typeface="Calibri"/>
              <a:buChar char="•"/>
            </a:pPr>
            <a:r>
              <a:rPr lang="en" sz="1600">
                <a:solidFill>
                  <a:srgbClr val="000000"/>
                </a:solidFill>
                <a:latin typeface="Trebuchet MS"/>
                <a:ea typeface="Trebuchet MS"/>
                <a:cs typeface="Trebuchet MS"/>
                <a:sym typeface="Trebuchet MS"/>
              </a:rPr>
              <a:t>Scale for use in over 6,000 programs and 10,000 classrooms. </a:t>
            </a:r>
            <a:endParaRPr sz="1600">
              <a:solidFill>
                <a:srgbClr val="000000"/>
              </a:solidFill>
              <a:latin typeface="Trebuchet MS"/>
              <a:ea typeface="Trebuchet MS"/>
              <a:cs typeface="Trebuchet MS"/>
              <a:sym typeface="Trebuchet MS"/>
            </a:endParaRPr>
          </a:p>
          <a:p>
            <a:pPr marL="457200" lvl="0" indent="0" algn="l" rtl="0">
              <a:lnSpc>
                <a:spcPct val="100000"/>
              </a:lnSpc>
              <a:spcBef>
                <a:spcPts val="0"/>
              </a:spcBef>
              <a:spcAft>
                <a:spcPts val="0"/>
              </a:spcAft>
              <a:buNone/>
            </a:pPr>
            <a:endParaRPr sz="1600">
              <a:solidFill>
                <a:srgbClr val="000000"/>
              </a:solidFill>
              <a:latin typeface="Trebuchet MS"/>
              <a:ea typeface="Trebuchet MS"/>
              <a:cs typeface="Trebuchet MS"/>
              <a:sym typeface="Trebuchet MS"/>
            </a:endParaRPr>
          </a:p>
          <a:p>
            <a:pPr marL="0" lvl="0" indent="0" algn="l" rtl="0">
              <a:lnSpc>
                <a:spcPct val="100000"/>
              </a:lnSpc>
              <a:spcBef>
                <a:spcPts val="0"/>
              </a:spcBef>
              <a:spcAft>
                <a:spcPts val="0"/>
              </a:spcAft>
              <a:buNone/>
            </a:pPr>
            <a:endParaRPr sz="1600">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78"/>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Proposal </a:t>
            </a:r>
            <a:endParaRPr i="1"/>
          </a:p>
        </p:txBody>
      </p:sp>
      <p:sp>
        <p:nvSpPr>
          <p:cNvPr id="504" name="Google Shape;504;p78"/>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What is included in Practice Year 1? </a:t>
            </a:r>
            <a:endParaRPr sz="2100" i="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79"/>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What Will be Measured?</a:t>
            </a:r>
            <a:endParaRPr sz="3000">
              <a:solidFill>
                <a:srgbClr val="C22536"/>
              </a:solidFill>
            </a:endParaRPr>
          </a:p>
        </p:txBody>
      </p:sp>
      <p:sp>
        <p:nvSpPr>
          <p:cNvPr id="510" name="Google Shape;510;p79"/>
          <p:cNvSpPr txBox="1">
            <a:spLocks noGrp="1"/>
          </p:cNvSpPr>
          <p:nvPr>
            <p:ph type="body" idx="1"/>
          </p:nvPr>
        </p:nvSpPr>
        <p:spPr>
          <a:xfrm>
            <a:off x="628650" y="92979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1200"/>
              </a:spcBef>
              <a:spcAft>
                <a:spcPts val="0"/>
              </a:spcAft>
              <a:buNone/>
            </a:pPr>
            <a:r>
              <a:rPr lang="en" sz="1600" b="1">
                <a:solidFill>
                  <a:schemeClr val="dk1"/>
                </a:solidFill>
                <a:latin typeface="Trebuchet MS"/>
                <a:ea typeface="Trebuchet MS"/>
                <a:cs typeface="Trebuchet MS"/>
                <a:sym typeface="Trebuchet MS"/>
              </a:rPr>
              <a:t>Virginia’s </a:t>
            </a:r>
            <a:r>
              <a:rPr lang="en" sz="1600" b="1"/>
              <a:t>n</a:t>
            </a:r>
            <a:r>
              <a:rPr lang="en" sz="1600" b="1">
                <a:solidFill>
                  <a:schemeClr val="dk1"/>
                </a:solidFill>
                <a:latin typeface="Trebuchet MS"/>
                <a:ea typeface="Trebuchet MS"/>
                <a:cs typeface="Trebuchet MS"/>
                <a:sym typeface="Trebuchet MS"/>
              </a:rPr>
              <a:t>ew Unified Measurement and Improvement System will measure the quality of infant, toddler and preschool teaching and learning based on two nationally-recognized quality indicators.</a:t>
            </a:r>
            <a:endParaRPr sz="1600" b="1">
              <a:solidFill>
                <a:schemeClr val="dk1"/>
              </a:solidFill>
              <a:latin typeface="Trebuchet MS"/>
              <a:ea typeface="Trebuchet MS"/>
              <a:cs typeface="Trebuchet MS"/>
              <a:sym typeface="Trebuchet MS"/>
            </a:endParaRPr>
          </a:p>
          <a:p>
            <a:pPr marL="0" lvl="0" indent="0" algn="l" rtl="0">
              <a:lnSpc>
                <a:spcPct val="100000"/>
              </a:lnSpc>
              <a:spcBef>
                <a:spcPts val="1200"/>
              </a:spcBef>
              <a:spcAft>
                <a:spcPts val="0"/>
              </a:spcAft>
              <a:buNone/>
            </a:pPr>
            <a:endParaRPr sz="1700">
              <a:solidFill>
                <a:schemeClr val="dk1"/>
              </a:solidFill>
              <a:latin typeface="Trebuchet MS"/>
              <a:ea typeface="Trebuchet MS"/>
              <a:cs typeface="Trebuchet MS"/>
              <a:sym typeface="Trebuchet MS"/>
            </a:endParaRPr>
          </a:p>
          <a:p>
            <a:pPr marL="0" lvl="0" indent="0" algn="l" rtl="0">
              <a:lnSpc>
                <a:spcPct val="100000"/>
              </a:lnSpc>
              <a:spcBef>
                <a:spcPts val="1200"/>
              </a:spcBef>
              <a:spcAft>
                <a:spcPts val="0"/>
              </a:spcAft>
              <a:buNone/>
            </a:pPr>
            <a:endParaRPr sz="1700">
              <a:solidFill>
                <a:schemeClr val="dk1"/>
              </a:solidFill>
              <a:latin typeface="Trebuchet MS"/>
              <a:ea typeface="Trebuchet MS"/>
              <a:cs typeface="Trebuchet MS"/>
              <a:sym typeface="Trebuchet MS"/>
            </a:endParaRPr>
          </a:p>
          <a:p>
            <a:pPr marL="0" lvl="0" indent="0" algn="l" rtl="0">
              <a:spcBef>
                <a:spcPts val="1200"/>
              </a:spcBef>
              <a:spcAft>
                <a:spcPts val="0"/>
              </a:spcAft>
              <a:buClr>
                <a:srgbClr val="000000"/>
              </a:buClr>
              <a:buSzPts val="1100"/>
              <a:buFont typeface="Arial"/>
              <a:buNone/>
            </a:pPr>
            <a:endParaRPr>
              <a:latin typeface="Trebuchet MS"/>
              <a:ea typeface="Trebuchet MS"/>
              <a:cs typeface="Trebuchet MS"/>
              <a:sym typeface="Trebuchet MS"/>
            </a:endParaRPr>
          </a:p>
        </p:txBody>
      </p:sp>
      <p:graphicFrame>
        <p:nvGraphicFramePr>
          <p:cNvPr id="511" name="Google Shape;511;p79" descr="table defining interactions/curriculum for Unified Measurment and Improvement System"/>
          <p:cNvGraphicFramePr/>
          <p:nvPr>
            <p:extLst>
              <p:ext uri="{D42A27DB-BD31-4B8C-83A1-F6EECF244321}">
                <p14:modId xmlns:p14="http://schemas.microsoft.com/office/powerpoint/2010/main" val="551378009"/>
              </p:ext>
            </p:extLst>
          </p:nvPr>
        </p:nvGraphicFramePr>
        <p:xfrm>
          <a:off x="719250" y="1949575"/>
          <a:ext cx="8175350" cy="2660072"/>
        </p:xfrm>
        <a:graphic>
          <a:graphicData uri="http://schemas.openxmlformats.org/drawingml/2006/table">
            <a:tbl>
              <a:tblPr firstRow="1">
                <a:noFill/>
                <a:tableStyleId>{7AC66BFB-3F62-4392-B8A4-9AB83D7DF303}</a:tableStyleId>
              </a:tblPr>
              <a:tblGrid>
                <a:gridCol w="4087675">
                  <a:extLst>
                    <a:ext uri="{9D8B030D-6E8A-4147-A177-3AD203B41FA5}">
                      <a16:colId xmlns:a16="http://schemas.microsoft.com/office/drawing/2014/main" val="20000"/>
                    </a:ext>
                  </a:extLst>
                </a:gridCol>
                <a:gridCol w="4087675">
                  <a:extLst>
                    <a:ext uri="{9D8B030D-6E8A-4147-A177-3AD203B41FA5}">
                      <a16:colId xmlns:a16="http://schemas.microsoft.com/office/drawing/2014/main" val="20001"/>
                    </a:ext>
                  </a:extLst>
                </a:gridCol>
              </a:tblGrid>
              <a:tr h="406000">
                <a:tc>
                  <a:txBody>
                    <a:bodyPr/>
                    <a:lstStyle/>
                    <a:p>
                      <a:pPr marL="0" lvl="0" indent="0" algn="l" rtl="0">
                        <a:spcBef>
                          <a:spcPts val="0"/>
                        </a:spcBef>
                        <a:spcAft>
                          <a:spcPts val="0"/>
                        </a:spcAft>
                        <a:buNone/>
                      </a:pPr>
                      <a:r>
                        <a:rPr lang="en" sz="1700" b="1" dirty="0">
                          <a:solidFill>
                            <a:srgbClr val="FFFFFF"/>
                          </a:solidFill>
                          <a:latin typeface="Trebuchet MS"/>
                          <a:ea typeface="Trebuchet MS"/>
                          <a:cs typeface="Trebuchet MS"/>
                          <a:sym typeface="Trebuchet MS"/>
                        </a:rPr>
                        <a:t>Interactions</a:t>
                      </a:r>
                      <a:endParaRPr sz="1700" b="1" dirty="0">
                        <a:solidFill>
                          <a:srgbClr val="FFFFFF"/>
                        </a:solidFill>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lvl="0" indent="0" algn="l" rtl="0">
                        <a:spcBef>
                          <a:spcPts val="0"/>
                        </a:spcBef>
                        <a:spcAft>
                          <a:spcPts val="0"/>
                        </a:spcAft>
                        <a:buNone/>
                      </a:pPr>
                      <a:r>
                        <a:rPr lang="en" sz="1700" b="1" dirty="0">
                          <a:solidFill>
                            <a:srgbClr val="FFFFFF"/>
                          </a:solidFill>
                          <a:latin typeface="Trebuchet MS"/>
                          <a:ea typeface="Trebuchet MS"/>
                          <a:cs typeface="Trebuchet MS"/>
                          <a:sym typeface="Trebuchet MS"/>
                        </a:rPr>
                        <a:t>Curriculum</a:t>
                      </a:r>
                      <a:endParaRPr sz="1700" b="1" dirty="0">
                        <a:solidFill>
                          <a:srgbClr val="FFFFFF"/>
                        </a:solidFill>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extLst>
                  <a:ext uri="{0D108BD9-81ED-4DB2-BD59-A6C34878D82A}">
                    <a16:rowId xmlns:a16="http://schemas.microsoft.com/office/drawing/2014/main" val="10000"/>
                  </a:ext>
                </a:extLst>
              </a:tr>
              <a:tr h="1299200">
                <a:tc>
                  <a:txBody>
                    <a:bodyPr/>
                    <a:lstStyle/>
                    <a:p>
                      <a:pPr marL="0" lvl="0" indent="0" algn="l" rtl="0">
                        <a:lnSpc>
                          <a:spcPct val="115000"/>
                        </a:lnSpc>
                        <a:spcBef>
                          <a:spcPts val="1200"/>
                        </a:spcBef>
                        <a:spcAft>
                          <a:spcPts val="1200"/>
                        </a:spcAft>
                        <a:buClr>
                          <a:srgbClr val="000000"/>
                        </a:buClr>
                        <a:buSzPts val="1100"/>
                        <a:buFont typeface="Arial"/>
                        <a:buNone/>
                      </a:pPr>
                      <a:r>
                        <a:rPr lang="en" sz="1400" dirty="0">
                          <a:solidFill>
                            <a:schemeClr val="dk1"/>
                          </a:solidFill>
                          <a:latin typeface="Trebuchet MS"/>
                          <a:ea typeface="Trebuchet MS"/>
                          <a:cs typeface="Trebuchet MS"/>
                          <a:sym typeface="Trebuchet MS"/>
                        </a:rPr>
                        <a:t>Measure teacher-child interactions and instruction in a developmentally-appropriate way using the</a:t>
                      </a:r>
                      <a:r>
                        <a:rPr lang="en" sz="1400" dirty="0">
                          <a:solidFill>
                            <a:schemeClr val="dk1"/>
                          </a:solidFill>
                          <a:uFill>
                            <a:noFill/>
                          </a:uFill>
                          <a:latin typeface="Trebuchet MS"/>
                          <a:ea typeface="Trebuchet MS"/>
                          <a:cs typeface="Trebuchet MS"/>
                          <a:sym typeface="Trebuchet M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 </a:t>
                      </a:r>
                      <a:r>
                        <a:rPr lang="en" sz="1400" u="sng" dirty="0">
                          <a:solidFill>
                            <a:schemeClr val="accent2"/>
                          </a:solidFill>
                          <a:latin typeface="Trebuchet MS"/>
                          <a:ea typeface="Trebuchet MS"/>
                          <a:cs typeface="Trebuchet MS"/>
                          <a:sym typeface="Trebuchet M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Classroom Assessment Scoring System (CLASS)</a:t>
                      </a:r>
                      <a:r>
                        <a:rPr lang="en" sz="1400" dirty="0">
                          <a:solidFill>
                            <a:schemeClr val="accent2"/>
                          </a:solidFill>
                          <a:latin typeface="Trebuchet MS"/>
                          <a:ea typeface="Trebuchet MS"/>
                          <a:cs typeface="Trebuchet MS"/>
                          <a:sym typeface="Trebuchet MS"/>
                        </a:rPr>
                        <a:t> </a:t>
                      </a:r>
                      <a:r>
                        <a:rPr lang="en" sz="1400" dirty="0">
                          <a:solidFill>
                            <a:schemeClr val="dk1"/>
                          </a:solidFill>
                          <a:latin typeface="Trebuchet MS"/>
                          <a:ea typeface="Trebuchet MS"/>
                          <a:cs typeface="Trebuchet MS"/>
                          <a:sym typeface="Trebuchet MS"/>
                        </a:rPr>
                        <a:t> </a:t>
                      </a:r>
                      <a:endParaRPr sz="1400" dirty="0">
                        <a:solidFill>
                          <a:schemeClr val="dk1"/>
                        </a:solidFill>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tc>
                  <a:txBody>
                    <a:bodyPr/>
                    <a:lstStyle/>
                    <a:p>
                      <a:pPr marL="0" lvl="0" indent="0" algn="l" rtl="0">
                        <a:lnSpc>
                          <a:spcPct val="115000"/>
                        </a:lnSpc>
                        <a:spcBef>
                          <a:spcPts val="1200"/>
                        </a:spcBef>
                        <a:spcAft>
                          <a:spcPts val="1200"/>
                        </a:spcAft>
                        <a:buNone/>
                      </a:pPr>
                      <a:r>
                        <a:rPr lang="en" sz="1400" dirty="0">
                          <a:solidFill>
                            <a:schemeClr val="dk1"/>
                          </a:solidFill>
                          <a:latin typeface="Trebuchet MS"/>
                          <a:ea typeface="Trebuchet MS"/>
                          <a:cs typeface="Trebuchet MS"/>
                          <a:sym typeface="Trebuchet MS"/>
                        </a:rPr>
                        <a:t>Measure the use of approved curricula that are aligned with </a:t>
                      </a:r>
                      <a:r>
                        <a:rPr lang="en" sz="1400" u="sng" dirty="0">
                          <a:solidFill>
                            <a:schemeClr val="hlink"/>
                          </a:solidFill>
                          <a:latin typeface="Trebuchet MS"/>
                          <a:ea typeface="Trebuchet MS"/>
                          <a:cs typeface="Trebuchet MS"/>
                          <a:sym typeface="Trebuchet MS"/>
                          <a:hlinkClick r:id="rId4"/>
                        </a:rPr>
                        <a:t>Virginia’s </a:t>
                      </a:r>
                      <a:r>
                        <a:rPr lang="en" u="sng" dirty="0">
                          <a:solidFill>
                            <a:schemeClr val="hlink"/>
                          </a:solidFill>
                          <a:latin typeface="Trebuchet MS"/>
                          <a:ea typeface="Trebuchet MS"/>
                          <a:cs typeface="Trebuchet MS"/>
                          <a:sym typeface="Trebuchet MS"/>
                          <a:hlinkClick r:id="rId4"/>
                        </a:rPr>
                        <a:t>E</a:t>
                      </a:r>
                      <a:r>
                        <a:rPr lang="en" sz="1400" u="sng" dirty="0">
                          <a:solidFill>
                            <a:schemeClr val="hlink"/>
                          </a:solidFill>
                          <a:latin typeface="Trebuchet MS"/>
                          <a:ea typeface="Trebuchet MS"/>
                          <a:cs typeface="Trebuchet MS"/>
                          <a:sym typeface="Trebuchet MS"/>
                          <a:hlinkClick r:id="rId4"/>
                        </a:rPr>
                        <a:t>arly </a:t>
                      </a:r>
                      <a:r>
                        <a:rPr lang="en" u="sng" dirty="0">
                          <a:solidFill>
                            <a:schemeClr val="hlink"/>
                          </a:solidFill>
                          <a:latin typeface="Trebuchet MS"/>
                          <a:ea typeface="Trebuchet MS"/>
                          <a:cs typeface="Trebuchet MS"/>
                          <a:sym typeface="Trebuchet MS"/>
                          <a:hlinkClick r:id="rId4"/>
                        </a:rPr>
                        <a:t>L</a:t>
                      </a:r>
                      <a:r>
                        <a:rPr lang="en" sz="1400" u="sng" dirty="0">
                          <a:solidFill>
                            <a:schemeClr val="hlink"/>
                          </a:solidFill>
                          <a:latin typeface="Trebuchet MS"/>
                          <a:ea typeface="Trebuchet MS"/>
                          <a:cs typeface="Trebuchet MS"/>
                          <a:sym typeface="Trebuchet MS"/>
                          <a:hlinkClick r:id="rId4"/>
                        </a:rPr>
                        <a:t>earning and </a:t>
                      </a:r>
                      <a:r>
                        <a:rPr lang="en" u="sng" dirty="0">
                          <a:solidFill>
                            <a:schemeClr val="hlink"/>
                          </a:solidFill>
                          <a:latin typeface="Trebuchet MS"/>
                          <a:ea typeface="Trebuchet MS"/>
                          <a:cs typeface="Trebuchet MS"/>
                          <a:sym typeface="Trebuchet MS"/>
                          <a:hlinkClick r:id="rId4"/>
                        </a:rPr>
                        <a:t>Development S</a:t>
                      </a:r>
                      <a:r>
                        <a:rPr lang="en" sz="1400" u="sng" dirty="0">
                          <a:solidFill>
                            <a:schemeClr val="hlink"/>
                          </a:solidFill>
                          <a:latin typeface="Trebuchet MS"/>
                          <a:ea typeface="Trebuchet MS"/>
                          <a:cs typeface="Trebuchet MS"/>
                          <a:sym typeface="Trebuchet MS"/>
                          <a:hlinkClick r:id="rId4"/>
                        </a:rPr>
                        <a:t>tandards</a:t>
                      </a:r>
                      <a:r>
                        <a:rPr lang="en" sz="1400" dirty="0">
                          <a:latin typeface="Trebuchet MS"/>
                          <a:ea typeface="Trebuchet MS"/>
                          <a:cs typeface="Trebuchet MS"/>
                          <a:sym typeface="Trebuchet MS"/>
                        </a:rPr>
                        <a:t> </a:t>
                      </a:r>
                      <a:endParaRPr sz="1400" dirty="0">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1"/>
                  </a:ext>
                </a:extLst>
              </a:tr>
              <a:tr h="702175">
                <a:tc gridSpan="2">
                  <a:txBody>
                    <a:bodyPr/>
                    <a:lstStyle/>
                    <a:p>
                      <a:pPr marL="0" lvl="0" indent="0" algn="l" rtl="0">
                        <a:lnSpc>
                          <a:spcPct val="115000"/>
                        </a:lnSpc>
                        <a:spcBef>
                          <a:spcPts val="1000"/>
                        </a:spcBef>
                        <a:spcAft>
                          <a:spcPts val="0"/>
                        </a:spcAft>
                        <a:buClr>
                          <a:schemeClr val="dk1"/>
                        </a:buClr>
                        <a:buSzPts val="1100"/>
                        <a:buFont typeface="Arial"/>
                        <a:buNone/>
                      </a:pPr>
                      <a:r>
                        <a:rPr lang="en" sz="1400" dirty="0">
                          <a:solidFill>
                            <a:srgbClr val="FFFFFF"/>
                          </a:solidFill>
                          <a:latin typeface="Trebuchet MS"/>
                          <a:ea typeface="Trebuchet MS"/>
                          <a:cs typeface="Trebuchet MS"/>
                          <a:sym typeface="Trebuchet MS"/>
                        </a:rPr>
                        <a:t>Research shows that stimulating and supportive interactions between teachers and children and effective use of quality curricula promote children’s holistic learning and development,</a:t>
                      </a:r>
                      <a:r>
                        <a:rPr lang="en" sz="1400" b="1" i="1" dirty="0">
                          <a:solidFill>
                            <a:srgbClr val="FFFFFF"/>
                          </a:solidFill>
                          <a:latin typeface="Trebuchet MS"/>
                          <a:ea typeface="Trebuchet MS"/>
                          <a:cs typeface="Trebuchet MS"/>
                          <a:sym typeface="Trebuchet MS"/>
                        </a:rPr>
                        <a:t> resulting in improved school readiness. </a:t>
                      </a:r>
                      <a:endParaRPr sz="1500" b="1" dirty="0">
                        <a:solidFill>
                          <a:schemeClr val="dk1"/>
                        </a:solidFill>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hMerge="1">
                  <a:txBody>
                    <a:bodyPr/>
                    <a:lstStyle/>
                    <a:p>
                      <a:endParaRPr lang="en-US"/>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80"/>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i="1">
                <a:solidFill>
                  <a:srgbClr val="666666"/>
                </a:solidFill>
              </a:rPr>
              <a:t>Measuring Interactions</a:t>
            </a:r>
            <a:endParaRPr i="1">
              <a:solidFill>
                <a:srgbClr val="666666"/>
              </a:solidFill>
            </a:endParaRPr>
          </a:p>
        </p:txBody>
      </p:sp>
      <p:sp>
        <p:nvSpPr>
          <p:cNvPr id="517" name="Google Shape;517;p80"/>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100" i="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81"/>
          <p:cNvSpPr txBox="1">
            <a:spLocks noGrp="1"/>
          </p:cNvSpPr>
          <p:nvPr>
            <p:ph type="title"/>
          </p:nvPr>
        </p:nvSpPr>
        <p:spPr>
          <a:xfrm>
            <a:off x="471488" y="205382"/>
            <a:ext cx="5915100" cy="7458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Calibri"/>
              <a:buNone/>
            </a:pPr>
            <a:r>
              <a:rPr lang="en" sz="3000"/>
              <a:t>What is the CLASS?</a:t>
            </a:r>
            <a:endParaRPr sz="3000"/>
          </a:p>
        </p:txBody>
      </p:sp>
      <p:sp>
        <p:nvSpPr>
          <p:cNvPr id="524" name="Google Shape;524;p81"/>
          <p:cNvSpPr txBox="1">
            <a:spLocks noGrp="1"/>
          </p:cNvSpPr>
          <p:nvPr>
            <p:ph type="body" idx="1"/>
          </p:nvPr>
        </p:nvSpPr>
        <p:spPr>
          <a:xfrm>
            <a:off x="695375" y="940050"/>
            <a:ext cx="8273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600" b="1">
                <a:solidFill>
                  <a:srgbClr val="222222"/>
                </a:solidFill>
              </a:rPr>
              <a:t>The Classroom Assessment Scoring System (CLASS) is a nationally-recognized observation tool for evaluating the quality of teacher-child interactions in a developmentally-appropriate way across birth-five programs.</a:t>
            </a:r>
            <a:endParaRPr sz="1600" b="1">
              <a:solidFill>
                <a:srgbClr val="222222"/>
              </a:solidFill>
            </a:endParaRPr>
          </a:p>
          <a:p>
            <a:pPr marL="457200" lvl="0" indent="-330200" algn="l" rtl="0">
              <a:lnSpc>
                <a:spcPct val="100000"/>
              </a:lnSpc>
              <a:spcBef>
                <a:spcPts val="800"/>
              </a:spcBef>
              <a:spcAft>
                <a:spcPts val="0"/>
              </a:spcAft>
              <a:buClr>
                <a:srgbClr val="222222"/>
              </a:buClr>
              <a:buSzPts val="1600"/>
              <a:buChar char="•"/>
            </a:pPr>
            <a:r>
              <a:rPr lang="en" sz="1600">
                <a:solidFill>
                  <a:srgbClr val="222222"/>
                </a:solidFill>
              </a:rPr>
              <a:t>Infant CLASS is used for birth-18 months*</a:t>
            </a:r>
            <a:endParaRPr sz="1600">
              <a:solidFill>
                <a:srgbClr val="222222"/>
              </a:solidFill>
            </a:endParaRPr>
          </a:p>
          <a:p>
            <a:pPr marL="457200" lvl="0" indent="-330200" algn="l" rtl="0">
              <a:lnSpc>
                <a:spcPct val="100000"/>
              </a:lnSpc>
              <a:spcBef>
                <a:spcPts val="0"/>
              </a:spcBef>
              <a:spcAft>
                <a:spcPts val="0"/>
              </a:spcAft>
              <a:buClr>
                <a:srgbClr val="222222"/>
              </a:buClr>
              <a:buSzPts val="1600"/>
              <a:buChar char="•"/>
            </a:pPr>
            <a:r>
              <a:rPr lang="en" sz="1600">
                <a:solidFill>
                  <a:srgbClr val="222222"/>
                </a:solidFill>
              </a:rPr>
              <a:t>Toddler CLASS is used for 15-36 months*</a:t>
            </a:r>
            <a:endParaRPr sz="1600">
              <a:solidFill>
                <a:srgbClr val="222222"/>
              </a:solidFill>
            </a:endParaRPr>
          </a:p>
          <a:p>
            <a:pPr marL="457200" lvl="0" indent="-330200" algn="l" rtl="0">
              <a:lnSpc>
                <a:spcPct val="100000"/>
              </a:lnSpc>
              <a:spcBef>
                <a:spcPts val="0"/>
              </a:spcBef>
              <a:spcAft>
                <a:spcPts val="0"/>
              </a:spcAft>
              <a:buClr>
                <a:srgbClr val="222222"/>
              </a:buClr>
              <a:buSzPts val="1600"/>
              <a:buChar char="•"/>
            </a:pPr>
            <a:r>
              <a:rPr lang="en" sz="1600">
                <a:solidFill>
                  <a:srgbClr val="222222"/>
                </a:solidFill>
              </a:rPr>
              <a:t>Preschool CLASS is used for 3-5 year olds*</a:t>
            </a:r>
            <a:endParaRPr sz="1600">
              <a:solidFill>
                <a:srgbClr val="222222"/>
              </a:solidFill>
            </a:endParaRPr>
          </a:p>
          <a:p>
            <a:pPr marL="457200" lvl="0" indent="0" algn="l" rtl="0">
              <a:lnSpc>
                <a:spcPct val="100000"/>
              </a:lnSpc>
              <a:spcBef>
                <a:spcPts val="0"/>
              </a:spcBef>
              <a:spcAft>
                <a:spcPts val="0"/>
              </a:spcAft>
              <a:buNone/>
            </a:pPr>
            <a:endParaRPr sz="800">
              <a:solidFill>
                <a:srgbClr val="222222"/>
              </a:solidFill>
            </a:endParaRPr>
          </a:p>
          <a:p>
            <a:pPr marL="0" lvl="0" indent="0" algn="l" rtl="0">
              <a:lnSpc>
                <a:spcPct val="100000"/>
              </a:lnSpc>
              <a:spcBef>
                <a:spcPts val="0"/>
              </a:spcBef>
              <a:spcAft>
                <a:spcPts val="0"/>
              </a:spcAft>
              <a:buNone/>
            </a:pPr>
            <a:r>
              <a:rPr lang="en" sz="1600">
                <a:solidFill>
                  <a:srgbClr val="222222"/>
                </a:solidFill>
              </a:rPr>
              <a:t>Each CLASS tool measures multiple aspects of age- and developmentally-appropriate teacher-child interactions that support children's learning and development.</a:t>
            </a:r>
            <a:endParaRPr sz="1600">
              <a:solidFill>
                <a:srgbClr val="222222"/>
              </a:solidFill>
            </a:endParaRPr>
          </a:p>
          <a:p>
            <a:pPr marL="0" lvl="0" indent="0" algn="l" rtl="0">
              <a:lnSpc>
                <a:spcPct val="100000"/>
              </a:lnSpc>
              <a:spcBef>
                <a:spcPts val="0"/>
              </a:spcBef>
              <a:spcAft>
                <a:spcPts val="0"/>
              </a:spcAft>
              <a:buNone/>
            </a:pPr>
            <a:endParaRPr sz="800">
              <a:solidFill>
                <a:srgbClr val="222222"/>
              </a:solidFill>
            </a:endParaRPr>
          </a:p>
          <a:p>
            <a:pPr marL="0" lvl="0" indent="0" algn="l" rtl="0">
              <a:lnSpc>
                <a:spcPct val="100000"/>
              </a:lnSpc>
              <a:spcBef>
                <a:spcPts val="0"/>
              </a:spcBef>
              <a:spcAft>
                <a:spcPts val="0"/>
              </a:spcAft>
              <a:buNone/>
            </a:pPr>
            <a:r>
              <a:rPr lang="en" sz="1600">
                <a:solidFill>
                  <a:srgbClr val="222222"/>
                </a:solidFill>
              </a:rPr>
              <a:t>CLASS observations are in-person or video observations that capture 60-80 minutes of children’s experiences.</a:t>
            </a:r>
            <a:endParaRPr sz="1600">
              <a:solidFill>
                <a:srgbClr val="222222"/>
              </a:solidFill>
            </a:endParaRPr>
          </a:p>
          <a:p>
            <a:pPr marL="0" lvl="0" indent="0" algn="l" rtl="0">
              <a:lnSpc>
                <a:spcPct val="100000"/>
              </a:lnSpc>
              <a:spcBef>
                <a:spcPts val="0"/>
              </a:spcBef>
              <a:spcAft>
                <a:spcPts val="0"/>
              </a:spcAft>
              <a:buNone/>
            </a:pPr>
            <a:endParaRPr sz="800">
              <a:solidFill>
                <a:srgbClr val="13191E"/>
              </a:solidFill>
            </a:endParaRPr>
          </a:p>
          <a:p>
            <a:pPr marL="0" lvl="0" indent="0" algn="l" rtl="0">
              <a:lnSpc>
                <a:spcPct val="100000"/>
              </a:lnSpc>
              <a:spcBef>
                <a:spcPts val="0"/>
              </a:spcBef>
              <a:spcAft>
                <a:spcPts val="0"/>
              </a:spcAft>
              <a:buNone/>
            </a:pPr>
            <a:r>
              <a:rPr lang="en" sz="1600">
                <a:solidFill>
                  <a:srgbClr val="13191E"/>
                </a:solidFill>
              </a:rPr>
              <a:t>Observers using the CLASS tool must be trained and found reliable in each version of the tool prior to completing an observation.</a:t>
            </a:r>
            <a:endParaRPr sz="1600"/>
          </a:p>
          <a:p>
            <a:pPr marL="0" lvl="0" indent="0" algn="l" rtl="0">
              <a:lnSpc>
                <a:spcPct val="90000"/>
              </a:lnSpc>
              <a:spcBef>
                <a:spcPts val="800"/>
              </a:spcBef>
              <a:spcAft>
                <a:spcPts val="0"/>
              </a:spcAft>
              <a:buNone/>
            </a:pPr>
            <a:endParaRPr sz="1600"/>
          </a:p>
        </p:txBody>
      </p:sp>
      <p:sp>
        <p:nvSpPr>
          <p:cNvPr id="525" name="Google Shape;525;p81"/>
          <p:cNvSpPr txBox="1"/>
          <p:nvPr/>
        </p:nvSpPr>
        <p:spPr>
          <a:xfrm>
            <a:off x="401774" y="4558500"/>
            <a:ext cx="7220700" cy="585000"/>
          </a:xfrm>
          <a:prstGeom prst="rect">
            <a:avLst/>
          </a:prstGeom>
          <a:noFill/>
          <a:ln>
            <a:noFill/>
          </a:ln>
        </p:spPr>
        <p:txBody>
          <a:bodyPr spcFirstLastPara="1" wrap="square" lIns="91425" tIns="91425" rIns="91425" bIns="91425" anchor="t" anchorCtr="0">
            <a:spAutoFit/>
          </a:bodyPr>
          <a:lstStyle/>
          <a:p>
            <a:pPr marL="0" lvl="0" indent="0" algn="l" rtl="0">
              <a:spcBef>
                <a:spcPts val="800"/>
              </a:spcBef>
              <a:spcAft>
                <a:spcPts val="0"/>
              </a:spcAft>
              <a:buNone/>
            </a:pPr>
            <a:r>
              <a:rPr lang="en" sz="1200" i="1" dirty="0">
                <a:solidFill>
                  <a:srgbClr val="222222"/>
                </a:solidFill>
                <a:latin typeface="Trebuchet MS"/>
                <a:ea typeface="Trebuchet MS"/>
                <a:cs typeface="Trebuchet MS"/>
                <a:sym typeface="Trebuchet MS"/>
              </a:rPr>
              <a:t>*Mixed Age Settings (e.g., Family Day Homes) use one of these tools based on ages of kids served.  </a:t>
            </a:r>
            <a:endParaRPr sz="1200" i="1" dirty="0">
              <a:solidFill>
                <a:srgbClr val="222222"/>
              </a:solidFill>
              <a:latin typeface="Trebuchet MS"/>
              <a:ea typeface="Trebuchet MS"/>
              <a:cs typeface="Trebuchet MS"/>
              <a:sym typeface="Trebuchet MS"/>
            </a:endParaRPr>
          </a:p>
          <a:p>
            <a:pPr marL="0" lvl="0" indent="0" algn="l" rtl="0">
              <a:spcBef>
                <a:spcPts val="0"/>
              </a:spcBef>
              <a:spcAft>
                <a:spcPts val="0"/>
              </a:spcAft>
              <a:buNone/>
            </a:pPr>
            <a:endParaRPr dirty="0">
              <a:latin typeface="Trebuchet MS"/>
              <a:ea typeface="Trebuchet MS"/>
              <a:cs typeface="Trebuchet MS"/>
              <a:sym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82"/>
          <p:cNvSpPr txBox="1">
            <a:spLocks noGrp="1"/>
          </p:cNvSpPr>
          <p:nvPr>
            <p:ph type="title"/>
          </p:nvPr>
        </p:nvSpPr>
        <p:spPr>
          <a:xfrm>
            <a:off x="620475" y="1589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Why Measure Interactions using CLASS?</a:t>
            </a:r>
            <a:endParaRPr sz="3000">
              <a:solidFill>
                <a:srgbClr val="C22536"/>
              </a:solidFill>
            </a:endParaRPr>
          </a:p>
        </p:txBody>
      </p:sp>
      <p:sp>
        <p:nvSpPr>
          <p:cNvPr id="531" name="Google Shape;531;p82"/>
          <p:cNvSpPr txBox="1">
            <a:spLocks noGrp="1"/>
          </p:cNvSpPr>
          <p:nvPr>
            <p:ph type="body" idx="1"/>
          </p:nvPr>
        </p:nvSpPr>
        <p:spPr>
          <a:xfrm>
            <a:off x="628650" y="1039900"/>
            <a:ext cx="82488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b="1">
                <a:solidFill>
                  <a:srgbClr val="CC4125"/>
                </a:solidFill>
                <a:latin typeface="Trebuchet MS"/>
                <a:ea typeface="Trebuchet MS"/>
                <a:cs typeface="Trebuchet MS"/>
                <a:sym typeface="Trebuchet MS"/>
              </a:rPr>
              <a:t>✔</a:t>
            </a:r>
            <a:r>
              <a:rPr lang="en" sz="1600">
                <a:solidFill>
                  <a:schemeClr val="dk1"/>
                </a:solidFill>
                <a:latin typeface="Trebuchet MS"/>
                <a:ea typeface="Trebuchet MS"/>
                <a:cs typeface="Trebuchet MS"/>
                <a:sym typeface="Trebuchet MS"/>
              </a:rPr>
              <a:t> </a:t>
            </a:r>
            <a:r>
              <a:rPr lang="en" sz="1600"/>
              <a:t>Responsive and effective</a:t>
            </a:r>
            <a:r>
              <a:rPr lang="en" sz="1600">
                <a:solidFill>
                  <a:schemeClr val="dk1"/>
                </a:solidFill>
                <a:latin typeface="Trebuchet MS"/>
                <a:ea typeface="Trebuchet MS"/>
                <a:cs typeface="Trebuchet MS"/>
                <a:sym typeface="Trebuchet MS"/>
              </a:rPr>
              <a:t> </a:t>
            </a:r>
            <a:r>
              <a:rPr lang="en" sz="1600"/>
              <a:t>t</a:t>
            </a:r>
            <a:r>
              <a:rPr lang="en" sz="1600">
                <a:solidFill>
                  <a:schemeClr val="dk1"/>
                </a:solidFill>
                <a:latin typeface="Trebuchet MS"/>
                <a:ea typeface="Trebuchet MS"/>
                <a:cs typeface="Trebuchet MS"/>
                <a:sym typeface="Trebuchet MS"/>
              </a:rPr>
              <a:t>eacher-child interactions form the foundation for all social and cognitive learning, improving school readiness for all children. </a:t>
            </a:r>
            <a:endParaRPr sz="16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None/>
            </a:pPr>
            <a:endParaRPr sz="12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None/>
            </a:pPr>
            <a:r>
              <a:rPr lang="en" sz="1600" b="1">
                <a:solidFill>
                  <a:srgbClr val="CC4125"/>
                </a:solidFill>
                <a:latin typeface="Trebuchet MS"/>
                <a:ea typeface="Trebuchet MS"/>
                <a:cs typeface="Trebuchet MS"/>
                <a:sym typeface="Trebuchet MS"/>
              </a:rPr>
              <a:t>✔</a:t>
            </a:r>
            <a:r>
              <a:rPr lang="en" sz="1600">
                <a:solidFill>
                  <a:schemeClr val="dk1"/>
                </a:solidFill>
                <a:latin typeface="Trebuchet MS"/>
                <a:ea typeface="Trebuchet MS"/>
                <a:cs typeface="Trebuchet MS"/>
                <a:sym typeface="Trebuchet MS"/>
              </a:rPr>
              <a:t> Over 200</a:t>
            </a:r>
            <a:r>
              <a:rPr lang="en" sz="1600"/>
              <a:t> </a:t>
            </a:r>
            <a:r>
              <a:rPr lang="en" sz="1600">
                <a:solidFill>
                  <a:schemeClr val="dk1"/>
                </a:solidFill>
                <a:latin typeface="Trebuchet MS"/>
                <a:ea typeface="Trebuchet MS"/>
                <a:cs typeface="Trebuchet MS"/>
                <a:sym typeface="Trebuchet MS"/>
              </a:rPr>
              <a:t>studies</a:t>
            </a:r>
            <a:r>
              <a:rPr lang="en" sz="1600"/>
              <a:t> show</a:t>
            </a:r>
            <a:r>
              <a:rPr lang="en" sz="1600">
                <a:solidFill>
                  <a:schemeClr val="dk1"/>
                </a:solidFill>
                <a:latin typeface="Trebuchet MS"/>
                <a:ea typeface="Trebuchet MS"/>
                <a:cs typeface="Trebuchet MS"/>
                <a:sym typeface="Trebuchet MS"/>
              </a:rPr>
              <a:t> that children in classrooms with more effective teacher-child interactions, as measured by </a:t>
            </a:r>
            <a:r>
              <a:rPr lang="en" sz="1600" i="1">
                <a:solidFill>
                  <a:schemeClr val="dk1"/>
                </a:solidFill>
                <a:latin typeface="Trebuchet MS"/>
                <a:ea typeface="Trebuchet MS"/>
                <a:cs typeface="Trebuchet MS"/>
                <a:sym typeface="Trebuchet MS"/>
              </a:rPr>
              <a:t>CLASS</a:t>
            </a:r>
            <a:r>
              <a:rPr lang="en" sz="1600" baseline="30000">
                <a:solidFill>
                  <a:schemeClr val="dk1"/>
                </a:solidFill>
                <a:latin typeface="Trebuchet MS"/>
                <a:ea typeface="Trebuchet MS"/>
                <a:cs typeface="Trebuchet MS"/>
                <a:sym typeface="Trebuchet MS"/>
              </a:rPr>
              <a:t>®</a:t>
            </a:r>
            <a:r>
              <a:rPr lang="en" sz="1600">
                <a:solidFill>
                  <a:schemeClr val="dk1"/>
                </a:solidFill>
                <a:latin typeface="Trebuchet MS"/>
                <a:ea typeface="Trebuchet MS"/>
                <a:cs typeface="Trebuchet MS"/>
                <a:sym typeface="Trebuchet MS"/>
              </a:rPr>
              <a:t>, have better academic and social outcomes.</a:t>
            </a:r>
            <a:endParaRPr sz="16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None/>
            </a:pPr>
            <a:endParaRPr sz="12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None/>
            </a:pPr>
            <a:r>
              <a:rPr lang="en" sz="1600" b="1">
                <a:solidFill>
                  <a:srgbClr val="CC4125"/>
                </a:solidFill>
                <a:latin typeface="Trebuchet MS"/>
                <a:ea typeface="Trebuchet MS"/>
                <a:cs typeface="Trebuchet MS"/>
                <a:sym typeface="Trebuchet MS"/>
              </a:rPr>
              <a:t>✔</a:t>
            </a:r>
            <a:r>
              <a:rPr lang="en" sz="1600">
                <a:solidFill>
                  <a:schemeClr val="dk1"/>
                </a:solidFill>
                <a:latin typeface="Trebuchet MS"/>
                <a:ea typeface="Trebuchet MS"/>
                <a:cs typeface="Trebuchet MS"/>
                <a:sym typeface="Trebuchet MS"/>
              </a:rPr>
              <a:t> </a:t>
            </a:r>
            <a:r>
              <a:rPr lang="en" sz="1600"/>
              <a:t>Improvements</a:t>
            </a:r>
            <a:r>
              <a:rPr lang="en" sz="1600">
                <a:solidFill>
                  <a:schemeClr val="dk1"/>
                </a:solidFill>
                <a:latin typeface="Trebuchet MS"/>
                <a:ea typeface="Trebuchet MS"/>
                <a:cs typeface="Trebuchet MS"/>
                <a:sym typeface="Trebuchet MS"/>
              </a:rPr>
              <a:t> in teacher-child interactions are associated with</a:t>
            </a:r>
            <a:r>
              <a:rPr lang="en" sz="1600"/>
              <a:t> improvements</a:t>
            </a:r>
            <a:r>
              <a:rPr lang="en" sz="1600">
                <a:solidFill>
                  <a:schemeClr val="dk1"/>
                </a:solidFill>
                <a:latin typeface="Trebuchet MS"/>
                <a:ea typeface="Trebuchet MS"/>
                <a:cs typeface="Trebuchet MS"/>
                <a:sym typeface="Trebuchet MS"/>
              </a:rPr>
              <a:t> in children’s outcomes. </a:t>
            </a:r>
            <a:endParaRPr sz="16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None/>
            </a:pPr>
            <a:endParaRPr sz="12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None/>
            </a:pPr>
            <a:r>
              <a:rPr lang="en" sz="1600" b="1">
                <a:solidFill>
                  <a:srgbClr val="CC4125"/>
                </a:solidFill>
                <a:latin typeface="Trebuchet MS"/>
                <a:ea typeface="Trebuchet MS"/>
                <a:cs typeface="Trebuchet MS"/>
                <a:sym typeface="Trebuchet MS"/>
              </a:rPr>
              <a:t>✔ </a:t>
            </a:r>
            <a:r>
              <a:rPr lang="en" sz="1600">
                <a:solidFill>
                  <a:schemeClr val="dk1"/>
                </a:solidFill>
                <a:latin typeface="Trebuchet MS"/>
                <a:ea typeface="Trebuchet MS"/>
                <a:cs typeface="Trebuchet MS"/>
                <a:sym typeface="Trebuchet MS"/>
              </a:rPr>
              <a:t>All children, including those from diverse settings, dual language learners (DLLs) and children with special needs, benefit socially and academically from classrooms with high quality teacher-child interactions as measured by CLASS. </a:t>
            </a:r>
            <a:endParaRPr sz="1600"/>
          </a:p>
          <a:p>
            <a:pPr marL="0" lvl="0" indent="0" algn="l" rtl="0">
              <a:lnSpc>
                <a:spcPct val="100000"/>
              </a:lnSpc>
              <a:spcBef>
                <a:spcPts val="0"/>
              </a:spcBef>
              <a:spcAft>
                <a:spcPts val="0"/>
              </a:spcAft>
              <a:buNone/>
            </a:pPr>
            <a:endParaRPr sz="1200" b="1">
              <a:solidFill>
                <a:srgbClr val="000000"/>
              </a:solidFill>
            </a:endParaRPr>
          </a:p>
          <a:p>
            <a:pPr marL="0" lvl="0" indent="0" algn="l" rtl="0">
              <a:lnSpc>
                <a:spcPct val="100000"/>
              </a:lnSpc>
              <a:spcBef>
                <a:spcPts val="0"/>
              </a:spcBef>
              <a:spcAft>
                <a:spcPts val="0"/>
              </a:spcAft>
              <a:buNone/>
            </a:pPr>
            <a:r>
              <a:rPr lang="en" sz="1600" b="1">
                <a:solidFill>
                  <a:srgbClr val="CC4125"/>
                </a:solidFill>
              </a:rPr>
              <a:t>✔ </a:t>
            </a:r>
            <a:r>
              <a:rPr lang="en" sz="1600">
                <a:solidFill>
                  <a:srgbClr val="000000"/>
                </a:solidFill>
              </a:rPr>
              <a:t>Virginia has used the CLASS to measure and improve the quality of teacher-child interactions in early care and education settings for 10+ years.</a:t>
            </a:r>
            <a:r>
              <a:rPr lang="en" sz="1600" b="1">
                <a:solidFill>
                  <a:srgbClr val="000000"/>
                </a:solidFill>
              </a:rPr>
              <a:t> </a:t>
            </a:r>
            <a:endParaRPr sz="1600" b="1">
              <a:solidFill>
                <a:srgbClr val="000000"/>
              </a:solidFill>
            </a:endParaRPr>
          </a:p>
          <a:p>
            <a:pPr marL="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endParaRPr sz="1600">
              <a:latin typeface="Trebuchet MS"/>
              <a:ea typeface="Trebuchet MS"/>
              <a:cs typeface="Trebuchet MS"/>
              <a:sym typeface="Trebuchet MS"/>
            </a:endParaRPr>
          </a:p>
        </p:txBody>
      </p:sp>
      <p:sp>
        <p:nvSpPr>
          <p:cNvPr id="532" name="Google Shape;532;p82"/>
          <p:cNvSpPr/>
          <p:nvPr/>
        </p:nvSpPr>
        <p:spPr>
          <a:xfrm>
            <a:off x="833500" y="4607400"/>
            <a:ext cx="6335100" cy="450300"/>
          </a:xfrm>
          <a:prstGeom prst="flowChartAlternateProcess">
            <a:avLst/>
          </a:prstGeom>
          <a:solidFill>
            <a:srgbClr val="FFFFFF"/>
          </a:solidFill>
          <a:ln w="38100" cap="flat" cmpd="sng">
            <a:solidFill>
              <a:srgbClr val="C225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200" u="sng">
                <a:solidFill>
                  <a:srgbClr val="C22536"/>
                </a:solidFill>
                <a:latin typeface="Trebuchet MS"/>
                <a:ea typeface="Trebuchet MS"/>
                <a:cs typeface="Trebuchet MS"/>
                <a:sym typeface="Trebuchet M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Proving CLASS Effectiveness - A Research Summar</a:t>
            </a:r>
            <a:r>
              <a:rPr lang="en" sz="1200">
                <a:solidFill>
                  <a:srgbClr val="C22536"/>
                </a:solidFill>
                <a:latin typeface="Trebuchet MS"/>
                <a:ea typeface="Trebuchet MS"/>
                <a:cs typeface="Trebuchet MS"/>
                <a:sym typeface="Trebuchet MS"/>
              </a:rPr>
              <a:t>y; </a:t>
            </a:r>
            <a:r>
              <a:rPr lang="en" sz="1200" u="sng">
                <a:solidFill>
                  <a:srgbClr val="C22536"/>
                </a:solidFill>
                <a:latin typeface="Trebuchet MS"/>
                <a:ea typeface="Trebuchet MS"/>
                <a:cs typeface="Trebuchet MS"/>
                <a:sym typeface="Trebuchet MS"/>
                <a:hlinkClick r:id="rId4">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Research Validating CLASS with Child Outcomes across Diverse Populations of Children.</a:t>
            </a:r>
            <a:endParaRPr sz="1100">
              <a:solidFill>
                <a:srgbClr val="C22536"/>
              </a:solidFill>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83"/>
          <p:cNvSpPr txBox="1">
            <a:spLocks noGrp="1"/>
          </p:cNvSpPr>
          <p:nvPr>
            <p:ph type="title"/>
          </p:nvPr>
        </p:nvSpPr>
        <p:spPr>
          <a:xfrm>
            <a:off x="453325" y="-7"/>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Measuring Interactions in Practice Year 1</a:t>
            </a:r>
            <a:endParaRPr sz="3000">
              <a:solidFill>
                <a:srgbClr val="C22536"/>
              </a:solidFill>
            </a:endParaRPr>
          </a:p>
        </p:txBody>
      </p:sp>
      <p:sp>
        <p:nvSpPr>
          <p:cNvPr id="538" name="Google Shape;538;p83"/>
          <p:cNvSpPr txBox="1">
            <a:spLocks noGrp="1"/>
          </p:cNvSpPr>
          <p:nvPr>
            <p:ph type="body" idx="1"/>
          </p:nvPr>
        </p:nvSpPr>
        <p:spPr>
          <a:xfrm>
            <a:off x="538625" y="940050"/>
            <a:ext cx="83601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All classrooms will receive at least two </a:t>
            </a:r>
            <a:r>
              <a:rPr lang="en" sz="1700" b="1" i="1">
                <a:solidFill>
                  <a:srgbClr val="000000"/>
                </a:solidFill>
              </a:rPr>
              <a:t>CLASS </a:t>
            </a:r>
            <a:r>
              <a:rPr lang="en" sz="1700" b="1">
                <a:solidFill>
                  <a:srgbClr val="000000"/>
                </a:solidFill>
              </a:rPr>
              <a:t>observations and individualized feedback each year. </a:t>
            </a:r>
            <a:endParaRPr sz="1700" b="1">
              <a:solidFill>
                <a:srgbClr val="000000"/>
              </a:solidFill>
            </a:endParaRPr>
          </a:p>
          <a:p>
            <a:pPr marL="0" lvl="0" indent="0" algn="l" rtl="0">
              <a:lnSpc>
                <a:spcPct val="100000"/>
              </a:lnSpc>
              <a:spcBef>
                <a:spcPts val="0"/>
              </a:spcBef>
              <a:spcAft>
                <a:spcPts val="0"/>
              </a:spcAft>
              <a:buNone/>
            </a:pPr>
            <a:endParaRPr sz="700" b="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PDG Communities will coordinate 2 local CLASS observations for every classroom*, one in the fall and one in the spring.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CLASS observations will use whichever tool (Infant, Toddler, Pre-K) is appropriate.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Observations will be entered into the LinkB5 data portal by CLASS observers.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Some classrooms may also receive an “external” CLASS observation to ensure accuracy and provide additional feedback. </a:t>
            </a:r>
            <a:endParaRPr sz="1600">
              <a:solidFill>
                <a:srgbClr val="000000"/>
              </a:solidFill>
            </a:endParaRPr>
          </a:p>
          <a:p>
            <a:pPr marL="0" lvl="0" indent="0" algn="l" rtl="0">
              <a:lnSpc>
                <a:spcPct val="100000"/>
              </a:lnSpc>
              <a:spcBef>
                <a:spcPts val="0"/>
              </a:spcBef>
              <a:spcAft>
                <a:spcPts val="0"/>
              </a:spcAft>
              <a:buNone/>
            </a:pPr>
            <a:endParaRPr sz="1600">
              <a:solidFill>
                <a:srgbClr val="000000"/>
              </a:solidFill>
            </a:endParaRPr>
          </a:p>
          <a:p>
            <a:pPr marL="0" lvl="0" indent="0" algn="l" rtl="0">
              <a:lnSpc>
                <a:spcPct val="100000"/>
              </a:lnSpc>
              <a:spcBef>
                <a:spcPts val="0"/>
              </a:spcBef>
              <a:spcAft>
                <a:spcPts val="0"/>
              </a:spcAft>
              <a:buNone/>
            </a:pPr>
            <a:r>
              <a:rPr lang="en" sz="1600" b="1">
                <a:solidFill>
                  <a:srgbClr val="000000"/>
                </a:solidFill>
              </a:rPr>
              <a:t>What does this mean for educators? All educators will receive:</a:t>
            </a:r>
            <a:endParaRPr sz="1600" b="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Foundational training on teacher-child interactions;</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Specific feedback, recognizing their strengths and areas for growth; and</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Supports to strengthen their practice based on their unique needs.  </a:t>
            </a:r>
            <a:endParaRPr sz="1600">
              <a:solidFill>
                <a:srgbClr val="000000"/>
              </a:solidFill>
            </a:endParaRPr>
          </a:p>
          <a:p>
            <a:pPr marL="0" lvl="0" indent="0" algn="l" rtl="0">
              <a:lnSpc>
                <a:spcPct val="100000"/>
              </a:lnSpc>
              <a:spcBef>
                <a:spcPts val="0"/>
              </a:spcBef>
              <a:spcAft>
                <a:spcPts val="0"/>
              </a:spcAft>
              <a:buNone/>
            </a:pPr>
            <a:endParaRPr sz="1500">
              <a:latin typeface="Trebuchet MS"/>
              <a:ea typeface="Trebuchet MS"/>
              <a:cs typeface="Trebuchet MS"/>
              <a:sym typeface="Trebuchet MS"/>
            </a:endParaRPr>
          </a:p>
        </p:txBody>
      </p:sp>
      <p:sp>
        <p:nvSpPr>
          <p:cNvPr id="539" name="Google Shape;539;p83"/>
          <p:cNvSpPr txBox="1"/>
          <p:nvPr/>
        </p:nvSpPr>
        <p:spPr>
          <a:xfrm>
            <a:off x="764250" y="4513450"/>
            <a:ext cx="63009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i="1" dirty="0">
                <a:latin typeface="Trebuchet MS" panose="020B0603020202020204" pitchFamily="34" charset="0"/>
              </a:rPr>
              <a:t>*VDOE considers Family Day Home settings as classrooms as they intentionally support learning and development of young children.</a:t>
            </a:r>
            <a:endParaRPr sz="3200" i="1" dirty="0">
              <a:latin typeface="Trebuchet MS" panose="020B0603020202020204" pitchFamily="34" charset="0"/>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5"/>
          <p:cNvSpPr txBox="1">
            <a:spLocks noGrp="1"/>
          </p:cNvSpPr>
          <p:nvPr>
            <p:ph type="title"/>
          </p:nvPr>
        </p:nvSpPr>
        <p:spPr>
          <a:xfrm>
            <a:off x="628650" y="273843"/>
            <a:ext cx="7886700" cy="994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1400"/>
              <a:buNone/>
            </a:pPr>
            <a:r>
              <a:rPr lang="en" dirty="0"/>
              <a:t>Agenda</a:t>
            </a:r>
            <a:endParaRPr dirty="0"/>
          </a:p>
        </p:txBody>
      </p:sp>
      <p:sp>
        <p:nvSpPr>
          <p:cNvPr id="387" name="Google Shape;387;p6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539750" lvl="0" indent="-438150" algn="l" rtl="0">
              <a:lnSpc>
                <a:spcPct val="90000"/>
              </a:lnSpc>
              <a:spcBef>
                <a:spcPts val="800"/>
              </a:spcBef>
              <a:spcAft>
                <a:spcPts val="0"/>
              </a:spcAft>
              <a:buSzPts val="2000"/>
              <a:buFont typeface="Arial"/>
              <a:buAutoNum type="romanUcPeriod"/>
            </a:pPr>
            <a:r>
              <a:rPr lang="en" sz="2000" dirty="0" smtClean="0"/>
              <a:t>Full advisory committee convenes</a:t>
            </a:r>
            <a:endParaRPr sz="1100" dirty="0" smtClean="0"/>
          </a:p>
          <a:p>
            <a:pPr marL="914400" lvl="1" indent="-317500" algn="l" rtl="0">
              <a:lnSpc>
                <a:spcPct val="90000"/>
              </a:lnSpc>
              <a:spcBef>
                <a:spcPts val="400"/>
              </a:spcBef>
              <a:spcAft>
                <a:spcPts val="0"/>
              </a:spcAft>
              <a:buSzPts val="1400"/>
              <a:buChar char="•"/>
            </a:pPr>
            <a:r>
              <a:rPr lang="en" sz="1600" dirty="0" smtClean="0"/>
              <a:t>Introducing Dr. Bweikia Steen</a:t>
            </a:r>
          </a:p>
          <a:p>
            <a:pPr marL="914400" lvl="1" indent="-317500" algn="l" rtl="0">
              <a:lnSpc>
                <a:spcPct val="90000"/>
              </a:lnSpc>
              <a:spcBef>
                <a:spcPts val="400"/>
              </a:spcBef>
              <a:spcAft>
                <a:spcPts val="0"/>
              </a:spcAft>
              <a:buSzPts val="1400"/>
              <a:buChar char="•"/>
            </a:pPr>
            <a:r>
              <a:rPr lang="en" sz="1600" dirty="0" smtClean="0"/>
              <a:t>Announcing ECAC Chair</a:t>
            </a:r>
          </a:p>
          <a:p>
            <a:pPr lvl="2"/>
            <a:r>
              <a:rPr lang="en" sz="1200" dirty="0" smtClean="0"/>
              <a:t>Welcome and opening remarks</a:t>
            </a:r>
          </a:p>
          <a:p>
            <a:pPr lvl="1"/>
            <a:r>
              <a:rPr lang="en" sz="1500" dirty="0" smtClean="0"/>
              <a:t>Approval of agenda</a:t>
            </a:r>
            <a:endParaRPr sz="1500" dirty="0" smtClean="0"/>
          </a:p>
          <a:p>
            <a:pPr marL="539750" lvl="0" indent="-438150" algn="l" rtl="0">
              <a:lnSpc>
                <a:spcPct val="90000"/>
              </a:lnSpc>
              <a:spcBef>
                <a:spcPts val="800"/>
              </a:spcBef>
              <a:spcAft>
                <a:spcPts val="0"/>
              </a:spcAft>
              <a:buSzPts val="2000"/>
              <a:buFont typeface="Arial"/>
              <a:buAutoNum type="romanUcPeriod"/>
            </a:pPr>
            <a:r>
              <a:rPr lang="en" sz="2000" dirty="0" smtClean="0"/>
              <a:t>Presentation</a:t>
            </a:r>
            <a:r>
              <a:rPr lang="en" sz="2000" dirty="0"/>
              <a:t>: Proposed Unified Measurement and Improvement System</a:t>
            </a:r>
            <a:endParaRPr sz="2000" dirty="0"/>
          </a:p>
          <a:p>
            <a:pPr marL="539750" lvl="0" indent="-438150" algn="l" rtl="0">
              <a:lnSpc>
                <a:spcPct val="90000"/>
              </a:lnSpc>
              <a:spcBef>
                <a:spcPts val="800"/>
              </a:spcBef>
              <a:spcAft>
                <a:spcPts val="0"/>
              </a:spcAft>
              <a:buSzPts val="2000"/>
              <a:buFont typeface="Arial"/>
              <a:buAutoNum type="romanUcPeriod"/>
            </a:pPr>
            <a:r>
              <a:rPr lang="en" sz="2000" dirty="0"/>
              <a:t>Review public comments</a:t>
            </a:r>
            <a:endParaRPr sz="2000" dirty="0"/>
          </a:p>
          <a:p>
            <a:pPr marL="539750" lvl="0" indent="-438150" algn="l" rtl="0">
              <a:lnSpc>
                <a:spcPct val="90000"/>
              </a:lnSpc>
              <a:spcBef>
                <a:spcPts val="800"/>
              </a:spcBef>
              <a:spcAft>
                <a:spcPts val="0"/>
              </a:spcAft>
              <a:buSzPts val="2000"/>
              <a:buFont typeface="Arial"/>
              <a:buAutoNum type="romanUcPeriod"/>
            </a:pPr>
            <a:r>
              <a:rPr lang="en" sz="2000" dirty="0"/>
              <a:t>Questions and discussion</a:t>
            </a:r>
            <a:endParaRPr sz="2400" dirty="0"/>
          </a:p>
          <a:p>
            <a:pPr marL="457200" lvl="0" indent="-228600" algn="l" rtl="0">
              <a:lnSpc>
                <a:spcPct val="90000"/>
              </a:lnSpc>
              <a:spcBef>
                <a:spcPts val="800"/>
              </a:spcBef>
              <a:spcAft>
                <a:spcPts val="0"/>
              </a:spcAft>
              <a:buClr>
                <a:schemeClr val="dk1"/>
              </a:buClr>
              <a:buSzPts val="1400"/>
              <a:buNone/>
            </a:pPr>
            <a:endParaRPr dirty="0"/>
          </a:p>
          <a:p>
            <a:pPr marL="457200" lvl="0" indent="-228600" algn="l" rtl="0">
              <a:lnSpc>
                <a:spcPct val="90000"/>
              </a:lnSpc>
              <a:spcBef>
                <a:spcPts val="800"/>
              </a:spcBef>
              <a:spcAft>
                <a:spcPts val="0"/>
              </a:spcAft>
              <a:buSzPts val="1400"/>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84"/>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Who Will Conduct the CLASS Observations? </a:t>
            </a:r>
            <a:endParaRPr sz="3000"/>
          </a:p>
        </p:txBody>
      </p:sp>
      <p:sp>
        <p:nvSpPr>
          <p:cNvPr id="545" name="Google Shape;545;p84"/>
          <p:cNvSpPr txBox="1">
            <a:spLocks noGrp="1"/>
          </p:cNvSpPr>
          <p:nvPr>
            <p:ph type="body" idx="1"/>
          </p:nvPr>
        </p:nvSpPr>
        <p:spPr>
          <a:xfrm>
            <a:off x="628650" y="108541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The PDG Communities will receive funding to coordinate, complete and record results of CLASS observations.  </a:t>
            </a:r>
            <a:endParaRPr sz="1700" b="1">
              <a:solidFill>
                <a:srgbClr val="000000"/>
              </a:solidFill>
            </a:endParaRPr>
          </a:p>
          <a:p>
            <a:pPr marL="0" lvl="0" indent="0" algn="l" rtl="0">
              <a:lnSpc>
                <a:spcPct val="100000"/>
              </a:lnSpc>
              <a:spcBef>
                <a:spcPts val="0"/>
              </a:spcBef>
              <a:spcAft>
                <a:spcPts val="0"/>
              </a:spcAft>
              <a:buNone/>
            </a:pPr>
            <a:endParaRPr sz="1500" b="1">
              <a:solidFill>
                <a:srgbClr val="000000"/>
              </a:solidFill>
            </a:endParaRPr>
          </a:p>
          <a:p>
            <a:pPr marL="0" lvl="0" indent="0" algn="l" rtl="0">
              <a:lnSpc>
                <a:spcPct val="100000"/>
              </a:lnSpc>
              <a:spcBef>
                <a:spcPts val="0"/>
              </a:spcBef>
              <a:spcAft>
                <a:spcPts val="0"/>
              </a:spcAft>
              <a:buNone/>
            </a:pPr>
            <a:r>
              <a:rPr lang="en" sz="1500" b="1">
                <a:solidFill>
                  <a:srgbClr val="000000"/>
                </a:solidFill>
              </a:rPr>
              <a:t>Local CLASS observations (all classrooms): </a:t>
            </a:r>
            <a:endParaRPr sz="1500" b="1">
              <a:solidFill>
                <a:srgbClr val="000000"/>
              </a:solidFill>
            </a:endParaRPr>
          </a:p>
          <a:p>
            <a:pPr marL="457200" lvl="0" indent="-323850" algn="l" rtl="0">
              <a:lnSpc>
                <a:spcPct val="100000"/>
              </a:lnSpc>
              <a:spcBef>
                <a:spcPts val="0"/>
              </a:spcBef>
              <a:spcAft>
                <a:spcPts val="0"/>
              </a:spcAft>
              <a:buClr>
                <a:srgbClr val="000000"/>
              </a:buClr>
              <a:buSzPts val="1500"/>
              <a:buChar char="•"/>
            </a:pPr>
            <a:r>
              <a:rPr lang="en" sz="1500">
                <a:solidFill>
                  <a:srgbClr val="000000"/>
                </a:solidFill>
              </a:rPr>
              <a:t>All classrooms receive a fall and spring observation coordinated locally, these are called </a:t>
            </a:r>
            <a:r>
              <a:rPr lang="en" sz="1500" i="1">
                <a:solidFill>
                  <a:srgbClr val="000000"/>
                </a:solidFill>
              </a:rPr>
              <a:t>Local CLASS Observations</a:t>
            </a:r>
            <a:r>
              <a:rPr lang="en" sz="1500">
                <a:solidFill>
                  <a:srgbClr val="000000"/>
                </a:solidFill>
              </a:rPr>
              <a:t>. </a:t>
            </a:r>
            <a:endParaRPr sz="1500">
              <a:solidFill>
                <a:srgbClr val="000000"/>
              </a:solidFill>
            </a:endParaRPr>
          </a:p>
          <a:p>
            <a:pPr marL="457200" lvl="0" indent="-323850" algn="l" rtl="0">
              <a:lnSpc>
                <a:spcPct val="100000"/>
              </a:lnSpc>
              <a:spcBef>
                <a:spcPts val="0"/>
              </a:spcBef>
              <a:spcAft>
                <a:spcPts val="0"/>
              </a:spcAft>
              <a:buClr>
                <a:srgbClr val="000000"/>
              </a:buClr>
              <a:buSzPts val="1500"/>
              <a:buChar char="•"/>
            </a:pPr>
            <a:r>
              <a:rPr lang="en" sz="1500">
                <a:solidFill>
                  <a:srgbClr val="000000"/>
                </a:solidFill>
              </a:rPr>
              <a:t>Certified observers (such as coaches, early childhood coordinators, etc.) follow </a:t>
            </a:r>
            <a:r>
              <a:rPr lang="en" sz="1500" u="sng">
                <a:solidFill>
                  <a:schemeClr val="hlink"/>
                </a:solidFill>
                <a:hlinkClick r:id="rId3"/>
              </a:rPr>
              <a:t>observation protocols</a:t>
            </a:r>
            <a:r>
              <a:rPr lang="en" sz="1500">
                <a:solidFill>
                  <a:srgbClr val="000000"/>
                </a:solidFill>
              </a:rPr>
              <a:t> and ensure teacher receives feedback. </a:t>
            </a:r>
            <a:endParaRPr sz="1500">
              <a:solidFill>
                <a:srgbClr val="000000"/>
              </a:solidFill>
            </a:endParaRPr>
          </a:p>
          <a:p>
            <a:pPr marL="0" lvl="0" indent="0" algn="l" rtl="0">
              <a:lnSpc>
                <a:spcPct val="100000"/>
              </a:lnSpc>
              <a:spcBef>
                <a:spcPts val="0"/>
              </a:spcBef>
              <a:spcAft>
                <a:spcPts val="0"/>
              </a:spcAft>
              <a:buNone/>
            </a:pPr>
            <a:endParaRPr sz="1500" b="1">
              <a:solidFill>
                <a:srgbClr val="000000"/>
              </a:solidFill>
            </a:endParaRPr>
          </a:p>
          <a:p>
            <a:pPr marL="0" lvl="0" indent="0" algn="l" rtl="0">
              <a:lnSpc>
                <a:spcPct val="100000"/>
              </a:lnSpc>
              <a:spcBef>
                <a:spcPts val="0"/>
              </a:spcBef>
              <a:spcAft>
                <a:spcPts val="0"/>
              </a:spcAft>
              <a:buNone/>
            </a:pPr>
            <a:r>
              <a:rPr lang="en" sz="1500" b="1">
                <a:solidFill>
                  <a:srgbClr val="000000"/>
                </a:solidFill>
              </a:rPr>
              <a:t>In addition, the VDOE will complete CLASS observations in select classrooms to evaluate the accuracy of the system: </a:t>
            </a:r>
            <a:endParaRPr sz="1500" b="1">
              <a:solidFill>
                <a:srgbClr val="000000"/>
              </a:solidFill>
            </a:endParaRPr>
          </a:p>
          <a:p>
            <a:pPr marL="457200" lvl="0" indent="-323850" algn="l" rtl="0">
              <a:lnSpc>
                <a:spcPct val="100000"/>
              </a:lnSpc>
              <a:spcBef>
                <a:spcPts val="0"/>
              </a:spcBef>
              <a:spcAft>
                <a:spcPts val="0"/>
              </a:spcAft>
              <a:buClr>
                <a:srgbClr val="000000"/>
              </a:buClr>
              <a:buSzPts val="1500"/>
              <a:buChar char="•"/>
            </a:pPr>
            <a:r>
              <a:rPr lang="en" sz="1500">
                <a:solidFill>
                  <a:srgbClr val="000000"/>
                </a:solidFill>
              </a:rPr>
              <a:t>Some classrooms will receive </a:t>
            </a:r>
            <a:r>
              <a:rPr lang="en" sz="1500" i="1">
                <a:solidFill>
                  <a:srgbClr val="000000"/>
                </a:solidFill>
              </a:rPr>
              <a:t>External CLASS Observations</a:t>
            </a:r>
            <a:r>
              <a:rPr lang="en" sz="1500">
                <a:solidFill>
                  <a:srgbClr val="000000"/>
                </a:solidFill>
              </a:rPr>
              <a:t>, coordinated through the VDOE and contracted partners. These are in addition to the two local observations. </a:t>
            </a:r>
            <a:endParaRPr sz="1500">
              <a:solidFill>
                <a:srgbClr val="000000"/>
              </a:solidFill>
            </a:endParaRPr>
          </a:p>
          <a:p>
            <a:pPr marL="457200" lvl="0" indent="-323850" algn="l" rtl="0">
              <a:lnSpc>
                <a:spcPct val="100000"/>
              </a:lnSpc>
              <a:spcBef>
                <a:spcPts val="0"/>
              </a:spcBef>
              <a:spcAft>
                <a:spcPts val="0"/>
              </a:spcAft>
              <a:buClr>
                <a:srgbClr val="000000"/>
              </a:buClr>
              <a:buSzPts val="1500"/>
              <a:buChar char="•"/>
            </a:pPr>
            <a:r>
              <a:rPr lang="en" sz="1500">
                <a:solidFill>
                  <a:srgbClr val="000000"/>
                </a:solidFill>
              </a:rPr>
              <a:t>External observations will provide additional feedback to teachers.</a:t>
            </a:r>
            <a:endParaRPr sz="1500">
              <a:solidFill>
                <a:srgbClr val="000000"/>
              </a:solidFill>
            </a:endParaRPr>
          </a:p>
          <a:p>
            <a:pPr marL="457200" lvl="0" indent="-323850" algn="l" rtl="0">
              <a:lnSpc>
                <a:spcPct val="100000"/>
              </a:lnSpc>
              <a:spcBef>
                <a:spcPts val="0"/>
              </a:spcBef>
              <a:spcAft>
                <a:spcPts val="0"/>
              </a:spcAft>
              <a:buClr>
                <a:srgbClr val="000000"/>
              </a:buClr>
              <a:buSzPts val="1500"/>
              <a:buChar char="•"/>
            </a:pPr>
            <a:r>
              <a:rPr lang="en" sz="1500">
                <a:solidFill>
                  <a:srgbClr val="000000"/>
                </a:solidFill>
              </a:rPr>
              <a:t>External observations will be used to check the accuracy of local observation scores.</a:t>
            </a:r>
            <a:endParaRPr sz="1500">
              <a:solidFill>
                <a:srgbClr val="000000"/>
              </a:solidFill>
            </a:endParaRPr>
          </a:p>
          <a:p>
            <a:pPr marL="0" lvl="0" indent="0" algn="l" rtl="0">
              <a:lnSpc>
                <a:spcPct val="100000"/>
              </a:lnSpc>
              <a:spcBef>
                <a:spcPts val="0"/>
              </a:spcBef>
              <a:spcAft>
                <a:spcPts val="0"/>
              </a:spcAft>
              <a:buNone/>
            </a:pPr>
            <a:endParaRPr sz="23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85"/>
          <p:cNvSpPr txBox="1">
            <a:spLocks noGrp="1"/>
          </p:cNvSpPr>
          <p:nvPr>
            <p:ph type="title"/>
          </p:nvPr>
        </p:nvSpPr>
        <p:spPr>
          <a:xfrm>
            <a:off x="560800" y="11686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Using CLASS to Increase Equity</a:t>
            </a:r>
            <a:endParaRPr sz="3000"/>
          </a:p>
        </p:txBody>
      </p:sp>
      <p:sp>
        <p:nvSpPr>
          <p:cNvPr id="551" name="Google Shape;551;p85"/>
          <p:cNvSpPr txBox="1">
            <a:spLocks noGrp="1"/>
          </p:cNvSpPr>
          <p:nvPr>
            <p:ph type="body" idx="1"/>
          </p:nvPr>
        </p:nvSpPr>
        <p:spPr>
          <a:xfrm>
            <a:off x="560800" y="940050"/>
            <a:ext cx="82506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700" b="1">
                <a:solidFill>
                  <a:srgbClr val="000000"/>
                </a:solidFill>
              </a:rPr>
              <a:t>Virginia must ensure that CLASS is used intentionally to strengthen interactions in classrooms and family day homes with diverse populations: Dual Language Learners, children from migrant families, tribal communities, children with special needs and children from diverse cultural backgrounds.</a:t>
            </a:r>
            <a:endParaRPr sz="1700" b="1">
              <a:solidFill>
                <a:srgbClr val="000000"/>
              </a:solidFill>
            </a:endParaRPr>
          </a:p>
          <a:p>
            <a:pPr marL="0" lvl="0" indent="0" algn="l" rtl="0">
              <a:lnSpc>
                <a:spcPct val="100000"/>
              </a:lnSpc>
              <a:spcBef>
                <a:spcPts val="0"/>
              </a:spcBef>
              <a:spcAft>
                <a:spcPts val="0"/>
              </a:spcAft>
              <a:buNone/>
            </a:pPr>
            <a:endParaRPr sz="1100">
              <a:solidFill>
                <a:srgbClr val="000000"/>
              </a:solidFill>
            </a:endParaRPr>
          </a:p>
          <a:p>
            <a:pPr marL="0" lvl="0" indent="0" algn="l" rtl="0">
              <a:lnSpc>
                <a:spcPct val="100000"/>
              </a:lnSpc>
              <a:spcBef>
                <a:spcPts val="0"/>
              </a:spcBef>
              <a:spcAft>
                <a:spcPts val="0"/>
              </a:spcAft>
              <a:buNone/>
            </a:pPr>
            <a:r>
              <a:rPr lang="en" sz="1600" u="sng">
                <a:solidFill>
                  <a:schemeClr val="hlink"/>
                </a:solidFill>
                <a:hlinkClick r:id="rId3"/>
              </a:rPr>
              <a:t>Studies</a:t>
            </a:r>
            <a:r>
              <a:rPr lang="en" sz="1600">
                <a:solidFill>
                  <a:schemeClr val="hlink"/>
                </a:solidFill>
                <a:uFill>
                  <a:noFill/>
                </a:uFill>
                <a:hlinkClick r:id="rId3"/>
              </a:rPr>
              <a:t> </a:t>
            </a:r>
            <a:r>
              <a:rPr lang="en" sz="1600">
                <a:solidFill>
                  <a:srgbClr val="000000"/>
                </a:solidFill>
              </a:rPr>
              <a:t>suggest that CLASS can reliably assess the quality of teacher-child interactions in a wide variety of settings serving diverse populations of children.</a:t>
            </a:r>
            <a:endParaRPr sz="1600">
              <a:solidFill>
                <a:srgbClr val="FF00FF"/>
              </a:solidFill>
            </a:endParaRPr>
          </a:p>
          <a:p>
            <a:pPr marL="0" lvl="0" indent="0" algn="l" rtl="0">
              <a:lnSpc>
                <a:spcPct val="100000"/>
              </a:lnSpc>
              <a:spcBef>
                <a:spcPts val="1200"/>
              </a:spcBef>
              <a:spcAft>
                <a:spcPts val="0"/>
              </a:spcAft>
              <a:buNone/>
            </a:pPr>
            <a:r>
              <a:rPr lang="en" sz="1600">
                <a:solidFill>
                  <a:srgbClr val="000000"/>
                </a:solidFill>
              </a:rPr>
              <a:t>Using CLASS provides equitable opportunities for educators to improve their practice, regardless of background, educational preparation or setting in which they work.  </a:t>
            </a:r>
            <a:endParaRPr sz="1800">
              <a:solidFill>
                <a:srgbClr val="000000"/>
              </a:solidFill>
            </a:endParaRPr>
          </a:p>
          <a:p>
            <a:pPr marL="0" lvl="0" indent="0" algn="l" rtl="0">
              <a:lnSpc>
                <a:spcPct val="100000"/>
              </a:lnSpc>
              <a:spcBef>
                <a:spcPts val="1200"/>
              </a:spcBef>
              <a:spcAft>
                <a:spcPts val="0"/>
              </a:spcAft>
              <a:buNone/>
            </a:pPr>
            <a:r>
              <a:rPr lang="en" sz="1600"/>
              <a:t>To ensure CLASS is used to increase equity in Practice Year 1, PDG communities will follow this guidance as they plan to train observers and schedule local observations</a:t>
            </a:r>
            <a:r>
              <a:rPr lang="en" sz="1600">
                <a:solidFill>
                  <a:srgbClr val="000000"/>
                </a:solidFill>
              </a:rPr>
              <a:t>:</a:t>
            </a:r>
            <a:endParaRPr sz="1600">
              <a:solidFill>
                <a:srgbClr val="000000"/>
              </a:solidFill>
            </a:endParaRPr>
          </a:p>
          <a:p>
            <a:pPr marL="457200" lvl="0" indent="-330200" algn="l" rtl="0">
              <a:lnSpc>
                <a:spcPct val="100000"/>
              </a:lnSpc>
              <a:spcBef>
                <a:spcPts val="800"/>
              </a:spcBef>
              <a:spcAft>
                <a:spcPts val="0"/>
              </a:spcAft>
              <a:buSzPts val="1600"/>
              <a:buFont typeface="Trebuchet MS"/>
              <a:buChar char="•"/>
            </a:pPr>
            <a:r>
              <a:rPr lang="en" sz="1600" u="sng">
                <a:solidFill>
                  <a:schemeClr val="hlink"/>
                </a:solidFill>
                <a:hlinkClick r:id="rId4"/>
              </a:rPr>
              <a:t>Culturally and Linguistically Diverse Settings</a:t>
            </a:r>
            <a:endParaRPr sz="1600"/>
          </a:p>
          <a:p>
            <a:pPr marL="457200" lvl="0" indent="-330200" algn="l" rtl="0">
              <a:lnSpc>
                <a:spcPct val="100000"/>
              </a:lnSpc>
              <a:spcBef>
                <a:spcPts val="0"/>
              </a:spcBef>
              <a:spcAft>
                <a:spcPts val="0"/>
              </a:spcAft>
              <a:buSzPts val="1600"/>
              <a:buFont typeface="Trebuchet MS"/>
              <a:buChar char="•"/>
            </a:pPr>
            <a:r>
              <a:rPr lang="en" sz="1600" u="sng">
                <a:solidFill>
                  <a:schemeClr val="hlink"/>
                </a:solidFill>
                <a:hlinkClick r:id="rId5"/>
              </a:rPr>
              <a:t>Special Education/Inclusive settings</a:t>
            </a:r>
            <a:endParaRPr sz="1600"/>
          </a:p>
          <a:p>
            <a:pPr marL="457200" lvl="0" indent="-330200" algn="l" rtl="0">
              <a:lnSpc>
                <a:spcPct val="100000"/>
              </a:lnSpc>
              <a:spcBef>
                <a:spcPts val="0"/>
              </a:spcBef>
              <a:spcAft>
                <a:spcPts val="0"/>
              </a:spcAft>
              <a:buSzPts val="1600"/>
              <a:buFont typeface="Trebuchet MS"/>
              <a:buChar char="•"/>
            </a:pPr>
            <a:r>
              <a:rPr lang="en" sz="1600" u="sng">
                <a:solidFill>
                  <a:schemeClr val="hlink"/>
                </a:solidFill>
                <a:hlinkClick r:id="rId6"/>
              </a:rPr>
              <a:t>Family Child Care Homes</a:t>
            </a:r>
            <a:endParaRPr sz="1600"/>
          </a:p>
          <a:p>
            <a:pPr marL="0" lvl="0" indent="0" algn="l" rtl="0">
              <a:lnSpc>
                <a:spcPct val="100000"/>
              </a:lnSpc>
              <a:spcBef>
                <a:spcPts val="1000"/>
              </a:spcBef>
              <a:spcAft>
                <a:spcPts val="0"/>
              </a:spcAft>
              <a:buNone/>
            </a:pPr>
            <a:endParaRPr sz="16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86"/>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i="1">
                <a:solidFill>
                  <a:srgbClr val="666666"/>
                </a:solidFill>
              </a:rPr>
              <a:t>Measuring Curriculum</a:t>
            </a:r>
            <a:endParaRPr i="1">
              <a:solidFill>
                <a:srgbClr val="666666"/>
              </a:solidFill>
            </a:endParaRPr>
          </a:p>
        </p:txBody>
      </p:sp>
      <p:sp>
        <p:nvSpPr>
          <p:cNvPr id="557" name="Google Shape;557;p86"/>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100" i="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87"/>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Why Measure Curriculum Use?</a:t>
            </a:r>
            <a:endParaRPr sz="3000">
              <a:solidFill>
                <a:srgbClr val="C22536"/>
              </a:solidFill>
            </a:endParaRPr>
          </a:p>
        </p:txBody>
      </p:sp>
      <p:sp>
        <p:nvSpPr>
          <p:cNvPr id="563" name="Google Shape;563;p87"/>
          <p:cNvSpPr txBox="1">
            <a:spLocks noGrp="1"/>
          </p:cNvSpPr>
          <p:nvPr>
            <p:ph type="body" idx="1"/>
          </p:nvPr>
        </p:nvSpPr>
        <p:spPr>
          <a:xfrm>
            <a:off x="628650" y="11921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700" b="1">
                <a:solidFill>
                  <a:srgbClr val="CC4125"/>
                </a:solidFill>
                <a:latin typeface="Trebuchet MS"/>
                <a:ea typeface="Trebuchet MS"/>
                <a:cs typeface="Trebuchet MS"/>
                <a:sym typeface="Trebuchet MS"/>
              </a:rPr>
              <a:t>✔</a:t>
            </a:r>
            <a:r>
              <a:rPr lang="en" sz="1700">
                <a:solidFill>
                  <a:schemeClr val="dk1"/>
                </a:solidFill>
                <a:latin typeface="Trebuchet MS"/>
                <a:ea typeface="Trebuchet MS"/>
                <a:cs typeface="Trebuchet MS"/>
                <a:sym typeface="Trebuchet MS"/>
              </a:rPr>
              <a:t> Using effective curricula helps support learning and development of critical school readiness skills in all early childhood programs and settings.</a:t>
            </a:r>
            <a:endParaRPr sz="17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r>
              <a:rPr lang="en" sz="1700" b="1">
                <a:solidFill>
                  <a:srgbClr val="CC4125"/>
                </a:solidFill>
                <a:latin typeface="Trebuchet MS"/>
                <a:ea typeface="Trebuchet MS"/>
                <a:cs typeface="Trebuchet MS"/>
                <a:sym typeface="Trebuchet MS"/>
              </a:rPr>
              <a:t>✔</a:t>
            </a:r>
            <a:r>
              <a:rPr lang="en" sz="1700">
                <a:solidFill>
                  <a:schemeClr val="dk1"/>
                </a:solidFill>
                <a:latin typeface="Trebuchet MS"/>
                <a:ea typeface="Trebuchet MS"/>
                <a:cs typeface="Trebuchet MS"/>
                <a:sym typeface="Trebuchet MS"/>
              </a:rPr>
              <a:t> </a:t>
            </a:r>
            <a:r>
              <a:rPr lang="en" sz="1700">
                <a:solidFill>
                  <a:srgbClr val="222222"/>
                </a:solidFill>
                <a:highlight>
                  <a:schemeClr val="lt1"/>
                </a:highlight>
                <a:latin typeface="Trebuchet MS"/>
                <a:ea typeface="Trebuchet MS"/>
                <a:cs typeface="Trebuchet MS"/>
                <a:sym typeface="Trebuchet MS"/>
              </a:rPr>
              <a:t>Curricula that are aligned with Virginia’s Early Learning Standards help ensure educators address all areas of children's learning and development. </a:t>
            </a:r>
            <a:endParaRPr sz="1700">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endParaRPr sz="1100">
              <a:solidFill>
                <a:srgbClr val="222222"/>
              </a:solidFill>
              <a:highlight>
                <a:schemeClr val="lt1"/>
              </a:highlight>
              <a:latin typeface="Trebuchet MS"/>
              <a:ea typeface="Trebuchet MS"/>
              <a:cs typeface="Trebuchet MS"/>
              <a:sym typeface="Trebuchet MS"/>
            </a:endParaRPr>
          </a:p>
          <a:p>
            <a:pPr marL="0" lvl="0" indent="0" algn="l" rtl="0">
              <a:lnSpc>
                <a:spcPct val="100000"/>
              </a:lnSpc>
              <a:spcBef>
                <a:spcPts val="0"/>
              </a:spcBef>
              <a:spcAft>
                <a:spcPts val="0"/>
              </a:spcAft>
              <a:buNone/>
            </a:pPr>
            <a:r>
              <a:rPr lang="en" sz="1700" b="1">
                <a:solidFill>
                  <a:srgbClr val="CC4125"/>
                </a:solidFill>
                <a:latin typeface="Trebuchet MS"/>
                <a:ea typeface="Trebuchet MS"/>
                <a:cs typeface="Trebuchet MS"/>
                <a:sym typeface="Trebuchet MS"/>
              </a:rPr>
              <a:t>✔ </a:t>
            </a:r>
            <a:r>
              <a:rPr lang="en" sz="1700">
                <a:solidFill>
                  <a:schemeClr val="dk1"/>
                </a:solidFill>
                <a:latin typeface="Trebuchet MS"/>
                <a:ea typeface="Trebuchet MS"/>
                <a:cs typeface="Trebuchet MS"/>
                <a:sym typeface="Trebuchet MS"/>
              </a:rPr>
              <a:t>Quality curricula support cultural and linguistic diversity, and help educators individualize instruction based on children’s needs</a:t>
            </a:r>
            <a:r>
              <a:rPr lang="en" sz="1700">
                <a:solidFill>
                  <a:srgbClr val="222222"/>
                </a:solidFill>
                <a:highlight>
                  <a:srgbClr val="FFFFFF"/>
                </a:highlight>
                <a:latin typeface="Trebuchet MS"/>
                <a:ea typeface="Trebuchet MS"/>
                <a:cs typeface="Trebuchet MS"/>
                <a:sym typeface="Trebuchet MS"/>
              </a:rPr>
              <a:t>.</a:t>
            </a:r>
            <a:endParaRPr sz="1700">
              <a:solidFill>
                <a:srgbClr val="222222"/>
              </a:solidFill>
              <a:highlight>
                <a:srgbClr val="FFFFFF"/>
              </a:highlight>
              <a:latin typeface="Trebuchet MS"/>
              <a:ea typeface="Trebuchet MS"/>
              <a:cs typeface="Trebuchet MS"/>
              <a:sym typeface="Trebuchet MS"/>
            </a:endParaRPr>
          </a:p>
          <a:p>
            <a:pPr marL="0" lvl="0" indent="0" algn="l" rtl="0">
              <a:lnSpc>
                <a:spcPct val="100000"/>
              </a:lnSpc>
              <a:spcBef>
                <a:spcPts val="0"/>
              </a:spcBef>
              <a:spcAft>
                <a:spcPts val="0"/>
              </a:spcAft>
              <a:buNone/>
            </a:pPr>
            <a:endParaRPr sz="1100">
              <a:solidFill>
                <a:srgbClr val="222222"/>
              </a:solidFill>
              <a:highlight>
                <a:srgbClr val="FFFFFF"/>
              </a:highlight>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r>
              <a:rPr lang="en" sz="1700" b="1">
                <a:solidFill>
                  <a:srgbClr val="CC4125"/>
                </a:solidFill>
                <a:latin typeface="Trebuchet MS"/>
                <a:ea typeface="Trebuchet MS"/>
                <a:cs typeface="Trebuchet MS"/>
                <a:sym typeface="Trebuchet MS"/>
              </a:rPr>
              <a:t>✔</a:t>
            </a:r>
            <a:r>
              <a:rPr lang="en" sz="1700">
                <a:solidFill>
                  <a:schemeClr val="dk1"/>
                </a:solidFill>
                <a:latin typeface="Trebuchet MS"/>
                <a:ea typeface="Trebuchet MS"/>
                <a:cs typeface="Trebuchet MS"/>
                <a:sym typeface="Trebuchet MS"/>
              </a:rPr>
              <a:t> Some studies suggest that “intensive, developmentally-focused curricula with integrated professional development and monitoring of children’s progress offer the strongest hope for improving classroom quality and child outcomes.” </a:t>
            </a:r>
            <a:endParaRPr sz="1700">
              <a:solidFill>
                <a:schemeClr val="dk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endParaRPr sz="1600">
              <a:solidFill>
                <a:schemeClr val="dk1"/>
              </a:solidFill>
              <a:latin typeface="Trebuchet MS"/>
              <a:ea typeface="Trebuchet MS"/>
              <a:cs typeface="Trebuchet MS"/>
              <a:sym typeface="Trebuchet MS"/>
            </a:endParaRPr>
          </a:p>
          <a:p>
            <a:pPr marL="0" lvl="0" indent="0" algn="l" rtl="0">
              <a:spcBef>
                <a:spcPts val="800"/>
              </a:spcBef>
              <a:spcAft>
                <a:spcPts val="0"/>
              </a:spcAft>
              <a:buNone/>
            </a:pPr>
            <a:endParaRPr sz="1600">
              <a:latin typeface="Trebuchet MS"/>
              <a:ea typeface="Trebuchet MS"/>
              <a:cs typeface="Trebuchet MS"/>
              <a:sym typeface="Trebuchet MS"/>
            </a:endParaRPr>
          </a:p>
        </p:txBody>
      </p:sp>
      <p:sp>
        <p:nvSpPr>
          <p:cNvPr id="564" name="Google Shape;564;p87"/>
          <p:cNvSpPr/>
          <p:nvPr/>
        </p:nvSpPr>
        <p:spPr>
          <a:xfrm>
            <a:off x="922475" y="4178000"/>
            <a:ext cx="6624300" cy="534900"/>
          </a:xfrm>
          <a:prstGeom prst="flowChartAlternateProcess">
            <a:avLst/>
          </a:prstGeom>
          <a:solidFill>
            <a:srgbClr val="FFFFFF"/>
          </a:solidFill>
          <a:ln w="38100" cap="flat" cmpd="sng">
            <a:solidFill>
              <a:srgbClr val="C225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300" u="sng">
                <a:solidFill>
                  <a:srgbClr val="C22536"/>
                </a:solidFill>
                <a:latin typeface="Trebuchet MS"/>
                <a:ea typeface="Trebuchet MS"/>
                <a:cs typeface="Trebuchet MS"/>
                <a:sym typeface="Trebuchet MS"/>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Investing in Our Future: Evidence Base on Preschool</a:t>
            </a:r>
            <a:r>
              <a:rPr lang="en" sz="1300">
                <a:solidFill>
                  <a:srgbClr val="C22536"/>
                </a:solidFill>
                <a:latin typeface="Trebuchet MS"/>
                <a:ea typeface="Trebuchet MS"/>
                <a:cs typeface="Trebuchet MS"/>
                <a:sym typeface="Trebuchet MS"/>
              </a:rPr>
              <a:t>; </a:t>
            </a:r>
            <a:r>
              <a:rPr lang="en" sz="1300" u="sng">
                <a:solidFill>
                  <a:srgbClr val="C22536"/>
                </a:solidFill>
                <a:latin typeface="Trebuchet MS"/>
                <a:ea typeface="Trebuchet MS"/>
                <a:cs typeface="Trebuchet MS"/>
                <a:sym typeface="Trebuchet MS"/>
                <a:hlinkClick r:id="rId4">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NCQTL/HS Criteria for Effective Curricula </a:t>
            </a:r>
            <a:r>
              <a:rPr lang="en" sz="1300">
                <a:solidFill>
                  <a:srgbClr val="C22536"/>
                </a:solidFill>
                <a:latin typeface="Trebuchet MS"/>
                <a:ea typeface="Trebuchet MS"/>
                <a:cs typeface="Trebuchet MS"/>
                <a:sym typeface="Trebuchet MS"/>
              </a:rPr>
              <a:t>; </a:t>
            </a:r>
            <a:r>
              <a:rPr lang="en" sz="1300" u="sng">
                <a:solidFill>
                  <a:srgbClr val="C22536"/>
                </a:solidFill>
                <a:latin typeface="Trebuchet MS"/>
                <a:ea typeface="Trebuchet MS"/>
                <a:cs typeface="Trebuchet MS"/>
                <a:sym typeface="Trebuchet MS"/>
                <a:hlinkClick r:id="rId5">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Curriculum Policies and Guidelines of the Preschool Development Grant </a:t>
            </a:r>
            <a:endParaRPr sz="1300">
              <a:solidFill>
                <a:srgbClr val="C22536"/>
              </a:solidFill>
              <a:latin typeface="Trebuchet MS"/>
              <a:ea typeface="Trebuchet MS"/>
              <a:cs typeface="Trebuchet MS"/>
              <a:sym typeface="Trebuchet M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88"/>
          <p:cNvSpPr txBox="1">
            <a:spLocks noGrp="1"/>
          </p:cNvSpPr>
          <p:nvPr>
            <p:ph type="title"/>
          </p:nvPr>
        </p:nvSpPr>
        <p:spPr>
          <a:xfrm>
            <a:off x="620475" y="1589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Measuring Curriculum in Practice Year 1</a:t>
            </a:r>
            <a:endParaRPr sz="3000">
              <a:solidFill>
                <a:srgbClr val="C22536"/>
              </a:solidFill>
            </a:endParaRPr>
          </a:p>
        </p:txBody>
      </p:sp>
      <p:sp>
        <p:nvSpPr>
          <p:cNvPr id="570" name="Google Shape;570;p88"/>
          <p:cNvSpPr txBox="1">
            <a:spLocks noGrp="1"/>
          </p:cNvSpPr>
          <p:nvPr>
            <p:ph type="body" idx="1"/>
          </p:nvPr>
        </p:nvSpPr>
        <p:spPr>
          <a:xfrm>
            <a:off x="628650" y="103989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The new system will recognize sites that use an approved curricula during Practice Year 1. </a:t>
            </a:r>
            <a:endParaRPr sz="1700" b="1">
              <a:solidFill>
                <a:srgbClr val="000000"/>
              </a:solidFill>
            </a:endParaRPr>
          </a:p>
          <a:p>
            <a:pPr marL="0" lvl="0" indent="0" algn="l" rtl="0">
              <a:lnSpc>
                <a:spcPct val="100000"/>
              </a:lnSpc>
              <a:spcBef>
                <a:spcPts val="0"/>
              </a:spcBef>
              <a:spcAft>
                <a:spcPts val="0"/>
              </a:spcAft>
              <a:buNone/>
            </a:pPr>
            <a:endParaRPr sz="700" b="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As a first step to supporting curriculum use in all settings, the new system will recognize sites that use an approved curriculum in at least one classroom during Practice Year 1.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Sites will report this data as of May 31, 2022, allowing time to access and implement an approved curriculum. This will also allow time for curriculum to be reviewed as necessary.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Curriculum use data will be entered into the LinkB5 data portal. </a:t>
            </a:r>
            <a:endParaRPr sz="1600">
              <a:solidFill>
                <a:srgbClr val="000000"/>
              </a:solidFill>
            </a:endParaRPr>
          </a:p>
          <a:p>
            <a:pPr marL="0" lvl="0" indent="0" algn="l" rtl="0">
              <a:lnSpc>
                <a:spcPct val="100000"/>
              </a:lnSpc>
              <a:spcBef>
                <a:spcPts val="0"/>
              </a:spcBef>
              <a:spcAft>
                <a:spcPts val="0"/>
              </a:spcAft>
              <a:buNone/>
            </a:pPr>
            <a:endParaRPr sz="1600">
              <a:solidFill>
                <a:srgbClr val="000000"/>
              </a:solidFill>
            </a:endParaRPr>
          </a:p>
          <a:p>
            <a:pPr marL="0" lvl="0" indent="0" algn="l" rtl="0">
              <a:lnSpc>
                <a:spcPct val="100000"/>
              </a:lnSpc>
              <a:spcBef>
                <a:spcPts val="0"/>
              </a:spcBef>
              <a:spcAft>
                <a:spcPts val="0"/>
              </a:spcAft>
              <a:buNone/>
            </a:pPr>
            <a:r>
              <a:rPr lang="en" sz="1600" b="1">
                <a:solidFill>
                  <a:srgbClr val="000000"/>
                </a:solidFill>
              </a:rPr>
              <a:t>What does this mean for educators? </a:t>
            </a:r>
            <a:endParaRPr sz="1600" b="1">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More educators and site leaders will be supported to have access to a quality curriculum, providing the foundational tool needed to support classroom learning. </a:t>
            </a:r>
            <a:endParaRPr sz="1600">
              <a:solidFill>
                <a:srgbClr val="000000"/>
              </a:solidFill>
            </a:endParaRPr>
          </a:p>
          <a:p>
            <a:pPr marL="0" lvl="0" indent="0" algn="l" rtl="0">
              <a:lnSpc>
                <a:spcPct val="100000"/>
              </a:lnSpc>
              <a:spcBef>
                <a:spcPts val="0"/>
              </a:spcBef>
              <a:spcAft>
                <a:spcPts val="0"/>
              </a:spcAft>
              <a:buNone/>
            </a:pPr>
            <a:endParaRPr sz="1500">
              <a:latin typeface="Trebuchet MS"/>
              <a:ea typeface="Trebuchet MS"/>
              <a:cs typeface="Trebuchet MS"/>
              <a:sym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89"/>
          <p:cNvSpPr txBox="1">
            <a:spLocks noGrp="1"/>
          </p:cNvSpPr>
          <p:nvPr>
            <p:ph type="title"/>
          </p:nvPr>
        </p:nvSpPr>
        <p:spPr>
          <a:xfrm>
            <a:off x="525800" y="857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Curriculum Review Process</a:t>
            </a:r>
            <a:endParaRPr sz="3000"/>
          </a:p>
        </p:txBody>
      </p:sp>
      <p:sp>
        <p:nvSpPr>
          <p:cNvPr id="576" name="Google Shape;576;p89"/>
          <p:cNvSpPr txBox="1">
            <a:spLocks noGrp="1"/>
          </p:cNvSpPr>
          <p:nvPr>
            <p:ph type="body" idx="1"/>
          </p:nvPr>
        </p:nvSpPr>
        <p:spPr>
          <a:xfrm>
            <a:off x="628650" y="102266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Virginia has been reviewing curriculum at the state level to encourage more programs to use quality instructional tools*.</a:t>
            </a:r>
            <a:endParaRPr sz="1700" b="1">
              <a:solidFill>
                <a:srgbClr val="000000"/>
              </a:solidFill>
            </a:endParaRPr>
          </a:p>
          <a:p>
            <a:pPr marL="0" lvl="0" indent="0" algn="l" rtl="0">
              <a:lnSpc>
                <a:spcPct val="100000"/>
              </a:lnSpc>
              <a:spcBef>
                <a:spcPts val="0"/>
              </a:spcBef>
              <a:spcAft>
                <a:spcPts val="0"/>
              </a:spcAft>
              <a:buNone/>
            </a:pPr>
            <a:endParaRPr sz="1600">
              <a:solidFill>
                <a:srgbClr val="000000"/>
              </a:solidFill>
            </a:endParaRPr>
          </a:p>
          <a:p>
            <a:pPr marL="0" lvl="0" indent="0" algn="l" rtl="0">
              <a:lnSpc>
                <a:spcPct val="100000"/>
              </a:lnSpc>
              <a:spcBef>
                <a:spcPts val="0"/>
              </a:spcBef>
              <a:spcAft>
                <a:spcPts val="0"/>
              </a:spcAft>
              <a:buNone/>
            </a:pPr>
            <a:r>
              <a:rPr lang="en" sz="1600">
                <a:solidFill>
                  <a:srgbClr val="000000"/>
                </a:solidFill>
              </a:rPr>
              <a:t>Review process helps sites to identify and implement curricula to best support the learning and development of their children. </a:t>
            </a:r>
            <a:endParaRPr sz="1600">
              <a:solidFill>
                <a:srgbClr val="000000"/>
              </a:solidFill>
            </a:endParaRPr>
          </a:p>
          <a:p>
            <a:pPr marL="0" lvl="0" indent="0" algn="l" rtl="0">
              <a:lnSpc>
                <a:spcPct val="100000"/>
              </a:lnSpc>
              <a:spcBef>
                <a:spcPts val="0"/>
              </a:spcBef>
              <a:spcAft>
                <a:spcPts val="0"/>
              </a:spcAft>
              <a:buNone/>
            </a:pPr>
            <a:endParaRPr sz="1600">
              <a:solidFill>
                <a:srgbClr val="000000"/>
              </a:solidFill>
            </a:endParaRPr>
          </a:p>
          <a:p>
            <a:pPr marL="0" lvl="0" indent="0" algn="l" rtl="0">
              <a:lnSpc>
                <a:spcPct val="100000"/>
              </a:lnSpc>
              <a:spcBef>
                <a:spcPts val="0"/>
              </a:spcBef>
              <a:spcAft>
                <a:spcPts val="0"/>
              </a:spcAft>
              <a:buNone/>
            </a:pPr>
            <a:r>
              <a:rPr lang="en" sz="1600">
                <a:solidFill>
                  <a:srgbClr val="000000"/>
                </a:solidFill>
              </a:rPr>
              <a:t>Up until now, the VDOE has focused on preschool curriculum, working with UVA to formally review instructional tools used in Virginia Preschool Initiative classrooms.</a:t>
            </a:r>
            <a:endParaRPr sz="1600">
              <a:solidFill>
                <a:srgbClr val="000000"/>
              </a:solidFill>
            </a:endParaRPr>
          </a:p>
          <a:p>
            <a:pPr marL="457200" lvl="0" indent="-317500" algn="l" rtl="0">
              <a:lnSpc>
                <a:spcPct val="100000"/>
              </a:lnSpc>
              <a:spcBef>
                <a:spcPts val="0"/>
              </a:spcBef>
              <a:spcAft>
                <a:spcPts val="0"/>
              </a:spcAft>
              <a:buClr>
                <a:srgbClr val="000000"/>
              </a:buClr>
              <a:buSzPts val="1400"/>
              <a:buChar char="•"/>
            </a:pPr>
            <a:r>
              <a:rPr lang="en" sz="1400">
                <a:solidFill>
                  <a:srgbClr val="000000"/>
                </a:solidFill>
              </a:rPr>
              <a:t>Many Head Start and Mixed Delivery classrooms use approved preschool curriculum.</a:t>
            </a:r>
            <a:r>
              <a:rPr lang="en" sz="1600">
                <a:solidFill>
                  <a:srgbClr val="000000"/>
                </a:solidFill>
              </a:rPr>
              <a:t> </a:t>
            </a:r>
            <a:endParaRPr sz="1600">
              <a:solidFill>
                <a:srgbClr val="000000"/>
              </a:solidFill>
            </a:endParaRPr>
          </a:p>
          <a:p>
            <a:pPr marL="457200" lvl="0" indent="-317500" algn="l" rtl="0">
              <a:lnSpc>
                <a:spcPct val="100000"/>
              </a:lnSpc>
              <a:spcBef>
                <a:spcPts val="0"/>
              </a:spcBef>
              <a:spcAft>
                <a:spcPts val="0"/>
              </a:spcAft>
              <a:buClr>
                <a:srgbClr val="000000"/>
              </a:buClr>
              <a:buSzPts val="1400"/>
              <a:buChar char="•"/>
            </a:pPr>
            <a:r>
              <a:rPr lang="en" sz="1400">
                <a:solidFill>
                  <a:srgbClr val="000000"/>
                </a:solidFill>
              </a:rPr>
              <a:t>Virginia Quality reviews curriculum practices when programs apply for Level 3.</a:t>
            </a:r>
            <a:endParaRPr sz="1400">
              <a:solidFill>
                <a:srgbClr val="000000"/>
              </a:solidFill>
            </a:endParaRPr>
          </a:p>
          <a:p>
            <a:pPr marL="0" lvl="0" indent="0" algn="l" rtl="0">
              <a:lnSpc>
                <a:spcPct val="100000"/>
              </a:lnSpc>
              <a:spcBef>
                <a:spcPts val="0"/>
              </a:spcBef>
              <a:spcAft>
                <a:spcPts val="0"/>
              </a:spcAft>
              <a:buNone/>
            </a:pPr>
            <a:endParaRPr sz="1400">
              <a:solidFill>
                <a:srgbClr val="000000"/>
              </a:solidFill>
            </a:endParaRPr>
          </a:p>
          <a:p>
            <a:pPr marL="0" lvl="0" indent="0" algn="l" rtl="0">
              <a:lnSpc>
                <a:spcPct val="100000"/>
              </a:lnSpc>
              <a:spcBef>
                <a:spcPts val="0"/>
              </a:spcBef>
              <a:spcAft>
                <a:spcPts val="0"/>
              </a:spcAft>
              <a:buNone/>
            </a:pPr>
            <a:r>
              <a:rPr lang="en" sz="1600">
                <a:solidFill>
                  <a:srgbClr val="000000"/>
                </a:solidFill>
              </a:rPr>
              <a:t>For Practice Year 1, the VDOE will update the curriculum review process to include birth-five curriculum and align with the new Birth-Five Early Learning Standards. </a:t>
            </a:r>
            <a:endParaRPr sz="1600">
              <a:solidFill>
                <a:srgbClr val="000000"/>
              </a:solidFill>
            </a:endParaRPr>
          </a:p>
          <a:p>
            <a:pPr marL="457200" lvl="0" indent="0" algn="l" rtl="0">
              <a:lnSpc>
                <a:spcPct val="100000"/>
              </a:lnSpc>
              <a:spcBef>
                <a:spcPts val="0"/>
              </a:spcBef>
              <a:spcAft>
                <a:spcPts val="0"/>
              </a:spcAft>
              <a:buNone/>
            </a:pPr>
            <a:endParaRPr sz="1400" b="1">
              <a:solidFill>
                <a:srgbClr val="000000"/>
              </a:solidFill>
            </a:endParaRPr>
          </a:p>
          <a:p>
            <a:pPr marL="0" lvl="0" indent="0" algn="l" rtl="0">
              <a:spcBef>
                <a:spcPts val="800"/>
              </a:spcBef>
              <a:spcAft>
                <a:spcPts val="0"/>
              </a:spcAft>
              <a:buNone/>
            </a:pPr>
            <a:endParaRPr sz="1600"/>
          </a:p>
        </p:txBody>
      </p:sp>
      <p:sp>
        <p:nvSpPr>
          <p:cNvPr id="577" name="Google Shape;577;p89"/>
          <p:cNvSpPr txBox="1"/>
          <p:nvPr/>
        </p:nvSpPr>
        <p:spPr>
          <a:xfrm>
            <a:off x="781050" y="4548625"/>
            <a:ext cx="64056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i="1">
                <a:latin typeface="Trebuchet MS"/>
                <a:ea typeface="Trebuchet MS"/>
                <a:cs typeface="Trebuchet MS"/>
                <a:sym typeface="Trebuchet MS"/>
              </a:rPr>
              <a:t>*Current processes used to review curriculum in Virginia are based early education research for </a:t>
            </a:r>
            <a:r>
              <a:rPr lang="en" sz="1200" i="1" u="sng">
                <a:latin typeface="Trebuchet MS"/>
                <a:ea typeface="Trebuchet MS"/>
                <a:cs typeface="Trebuchet MS"/>
                <a:sym typeface="Trebuchet MS"/>
                <a:hlinkClick r:id="rId3"/>
              </a:rPr>
              <a:t>effective, comprehensive curricula </a:t>
            </a:r>
            <a:endParaRPr sz="1200" i="1">
              <a:latin typeface="Trebuchet MS"/>
              <a:ea typeface="Trebuchet MS"/>
              <a:cs typeface="Trebuchet MS"/>
              <a:sym typeface="Trebuchet MS"/>
            </a:endParaRPr>
          </a:p>
          <a:p>
            <a:pPr marL="0" lvl="0" indent="0" algn="l" rtl="0">
              <a:spcBef>
                <a:spcPts val="0"/>
              </a:spcBef>
              <a:spcAft>
                <a:spcPts val="0"/>
              </a:spcAft>
              <a:buNone/>
            </a:pPr>
            <a:endParaRPr sz="900" i="1">
              <a:latin typeface="Trebuchet MS"/>
              <a:ea typeface="Trebuchet MS"/>
              <a:cs typeface="Trebuchet MS"/>
              <a:sym typeface="Trebuchet M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90"/>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Culturally Responsive Curriculum</a:t>
            </a:r>
            <a:endParaRPr sz="3000"/>
          </a:p>
        </p:txBody>
      </p:sp>
      <p:sp>
        <p:nvSpPr>
          <p:cNvPr id="583" name="Google Shape;583;p90"/>
          <p:cNvSpPr txBox="1">
            <a:spLocks noGrp="1"/>
          </p:cNvSpPr>
          <p:nvPr>
            <p:ph type="body" idx="1"/>
          </p:nvPr>
        </p:nvSpPr>
        <p:spPr>
          <a:xfrm>
            <a:off x="628650" y="117921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222222"/>
                </a:solidFill>
              </a:rPr>
              <a:t>Virginia must ensure that educators have access and are supported to use </a:t>
            </a:r>
            <a:r>
              <a:rPr lang="en" sz="1700" b="1" u="sng">
                <a:solidFill>
                  <a:schemeClr val="accent2"/>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culturally responsive curriculum</a:t>
            </a:r>
            <a:r>
              <a:rPr lang="en" sz="1700" b="1">
                <a:solidFill>
                  <a:srgbClr val="222222"/>
                </a:solidFill>
              </a:rPr>
              <a:t>.</a:t>
            </a:r>
            <a:endParaRPr sz="1700" b="1">
              <a:solidFill>
                <a:srgbClr val="222222"/>
              </a:solidFill>
            </a:endParaRPr>
          </a:p>
          <a:p>
            <a:pPr marL="0" lvl="0" indent="0" algn="l" rtl="0">
              <a:lnSpc>
                <a:spcPct val="100000"/>
              </a:lnSpc>
              <a:spcBef>
                <a:spcPts val="1200"/>
              </a:spcBef>
              <a:spcAft>
                <a:spcPts val="0"/>
              </a:spcAft>
              <a:buNone/>
            </a:pPr>
            <a:r>
              <a:rPr lang="en" sz="1600">
                <a:solidFill>
                  <a:srgbClr val="222222"/>
                </a:solidFill>
              </a:rPr>
              <a:t>Culturally responsive curriculum prompt educators to learn about each child's strengths, abilities, experiences, and interests as developed within the child's family and culture. Here are key aspects of culturally responsive curriculum: </a:t>
            </a:r>
            <a:endParaRPr sz="1600">
              <a:solidFill>
                <a:srgbClr val="222222"/>
              </a:solidFill>
            </a:endParaRPr>
          </a:p>
          <a:p>
            <a:pPr marL="457200" lvl="0" indent="-330200" algn="l" rtl="0">
              <a:lnSpc>
                <a:spcPct val="100000"/>
              </a:lnSpc>
              <a:spcBef>
                <a:spcPts val="0"/>
              </a:spcBef>
              <a:spcAft>
                <a:spcPts val="0"/>
              </a:spcAft>
              <a:buClr>
                <a:srgbClr val="222222"/>
              </a:buClr>
              <a:buSzPts val="1600"/>
              <a:buChar char="●"/>
            </a:pPr>
            <a:r>
              <a:rPr lang="en" sz="1600" b="1">
                <a:solidFill>
                  <a:srgbClr val="222222"/>
                </a:solidFill>
              </a:rPr>
              <a:t>Interactions:</a:t>
            </a:r>
            <a:r>
              <a:rPr lang="en" sz="1600">
                <a:solidFill>
                  <a:srgbClr val="222222"/>
                </a:solidFill>
              </a:rPr>
              <a:t> Supports culturally responsive ways of interacting with diverse children and families.</a:t>
            </a:r>
            <a:endParaRPr sz="1600">
              <a:solidFill>
                <a:srgbClr val="222222"/>
              </a:solidFill>
            </a:endParaRPr>
          </a:p>
          <a:p>
            <a:pPr marL="457200" lvl="0" indent="-330200" algn="l" rtl="0">
              <a:lnSpc>
                <a:spcPct val="100000"/>
              </a:lnSpc>
              <a:spcBef>
                <a:spcPts val="0"/>
              </a:spcBef>
              <a:spcAft>
                <a:spcPts val="0"/>
              </a:spcAft>
              <a:buClr>
                <a:srgbClr val="222222"/>
              </a:buClr>
              <a:buSzPts val="1600"/>
              <a:buChar char="●"/>
            </a:pPr>
            <a:r>
              <a:rPr lang="en" sz="1600" b="1">
                <a:solidFill>
                  <a:srgbClr val="222222"/>
                </a:solidFill>
              </a:rPr>
              <a:t>Learning experiences: </a:t>
            </a:r>
            <a:r>
              <a:rPr lang="en" sz="1600">
                <a:solidFill>
                  <a:srgbClr val="222222"/>
                </a:solidFill>
              </a:rPr>
              <a:t>Encourages learning experiences for children that build on their families’ traditions, culture, values, and beliefs.</a:t>
            </a:r>
            <a:endParaRPr sz="1600">
              <a:solidFill>
                <a:srgbClr val="222222"/>
              </a:solidFill>
            </a:endParaRPr>
          </a:p>
          <a:p>
            <a:pPr marL="457200" lvl="0" indent="-330200" algn="l" rtl="0">
              <a:lnSpc>
                <a:spcPct val="100000"/>
              </a:lnSpc>
              <a:spcBef>
                <a:spcPts val="0"/>
              </a:spcBef>
              <a:spcAft>
                <a:spcPts val="0"/>
              </a:spcAft>
              <a:buClr>
                <a:srgbClr val="222222"/>
              </a:buClr>
              <a:buSzPts val="1600"/>
              <a:buChar char="●"/>
            </a:pPr>
            <a:r>
              <a:rPr lang="en" sz="1600" b="1">
                <a:solidFill>
                  <a:srgbClr val="222222"/>
                </a:solidFill>
              </a:rPr>
              <a:t>Learning materials: </a:t>
            </a:r>
            <a:r>
              <a:rPr lang="en" sz="1600">
                <a:solidFill>
                  <a:srgbClr val="222222"/>
                </a:solidFill>
              </a:rPr>
              <a:t>Suggests how to use learning materials that authentically represent the cultures and ethnicities of children and families.</a:t>
            </a:r>
            <a:endParaRPr sz="1600">
              <a:solidFill>
                <a:srgbClr val="222222"/>
              </a:solidFill>
            </a:endParaRPr>
          </a:p>
          <a:p>
            <a:pPr marL="0" lvl="0" indent="0" algn="l" rtl="0">
              <a:lnSpc>
                <a:spcPct val="100000"/>
              </a:lnSpc>
              <a:spcBef>
                <a:spcPts val="0"/>
              </a:spcBef>
              <a:spcAft>
                <a:spcPts val="0"/>
              </a:spcAft>
              <a:buNone/>
            </a:pPr>
            <a:endParaRPr sz="1300">
              <a:solidFill>
                <a:srgbClr val="222222"/>
              </a:solidFill>
            </a:endParaRPr>
          </a:p>
          <a:p>
            <a:pPr marL="0" lvl="0" indent="0" algn="l" rtl="0">
              <a:lnSpc>
                <a:spcPct val="100000"/>
              </a:lnSpc>
              <a:spcBef>
                <a:spcPts val="0"/>
              </a:spcBef>
              <a:spcAft>
                <a:spcPts val="0"/>
              </a:spcAft>
              <a:buNone/>
            </a:pPr>
            <a:r>
              <a:rPr lang="en" sz="1600">
                <a:solidFill>
                  <a:srgbClr val="222222"/>
                </a:solidFill>
              </a:rPr>
              <a:t>Identifying and promoting use of these curriculum help ensure more equitable experiences for Virginia's diverse early learner population. </a:t>
            </a:r>
            <a:endParaRPr sz="1600">
              <a:solidFill>
                <a:srgbClr val="222222"/>
              </a:solidFill>
            </a:endParaRPr>
          </a:p>
          <a:p>
            <a:pPr marL="0" lvl="0" indent="0" algn="l" rtl="0">
              <a:spcBef>
                <a:spcPts val="800"/>
              </a:spcBef>
              <a:spcAft>
                <a:spcPts val="0"/>
              </a:spcAft>
              <a:buNone/>
            </a:pPr>
            <a:endParaRPr sz="23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91"/>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None/>
            </a:pPr>
            <a:r>
              <a:rPr lang="en" sz="3000"/>
              <a:t>Using Curriculum to Increase Equity</a:t>
            </a:r>
            <a:endParaRPr sz="3000"/>
          </a:p>
          <a:p>
            <a:pPr marL="0" lvl="0" indent="0" algn="l" rtl="0">
              <a:spcBef>
                <a:spcPts val="0"/>
              </a:spcBef>
              <a:spcAft>
                <a:spcPts val="0"/>
              </a:spcAft>
              <a:buNone/>
            </a:pPr>
            <a:endParaRPr sz="3000"/>
          </a:p>
        </p:txBody>
      </p:sp>
      <p:sp>
        <p:nvSpPr>
          <p:cNvPr id="589" name="Google Shape;589;p91"/>
          <p:cNvSpPr txBox="1">
            <a:spLocks noGrp="1"/>
          </p:cNvSpPr>
          <p:nvPr>
            <p:ph type="body" idx="1"/>
          </p:nvPr>
        </p:nvSpPr>
        <p:spPr>
          <a:xfrm>
            <a:off x="650975" y="1092444"/>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To increase equity, Virginia must ensure that more educators have access to and are supported to use an approved curriculum in Practice Year 1. </a:t>
            </a:r>
            <a:endParaRPr sz="1700" b="1">
              <a:solidFill>
                <a:srgbClr val="000000"/>
              </a:solidFill>
            </a:endParaRPr>
          </a:p>
          <a:p>
            <a:pPr marL="0" lvl="0" indent="0" algn="l" rtl="0">
              <a:lnSpc>
                <a:spcPct val="100000"/>
              </a:lnSpc>
              <a:spcBef>
                <a:spcPts val="0"/>
              </a:spcBef>
              <a:spcAft>
                <a:spcPts val="0"/>
              </a:spcAft>
              <a:buNone/>
            </a:pPr>
            <a:endParaRPr sz="1700">
              <a:solidFill>
                <a:srgbClr val="000000"/>
              </a:solidFill>
            </a:endParaRPr>
          </a:p>
          <a:p>
            <a:pPr marL="0" lvl="0" indent="0" algn="l" rtl="0">
              <a:lnSpc>
                <a:spcPct val="100000"/>
              </a:lnSpc>
              <a:spcBef>
                <a:spcPts val="0"/>
              </a:spcBef>
              <a:spcAft>
                <a:spcPts val="0"/>
              </a:spcAft>
              <a:buNone/>
            </a:pPr>
            <a:r>
              <a:rPr lang="en" sz="1700">
                <a:solidFill>
                  <a:srgbClr val="000000"/>
                </a:solidFill>
              </a:rPr>
              <a:t>Currently, access and familiarity with quality curriculum tools is inequitable across program types. </a:t>
            </a:r>
            <a:endParaRPr sz="1700">
              <a:solidFill>
                <a:srgbClr val="000000"/>
              </a:solidFill>
            </a:endParaRPr>
          </a:p>
          <a:p>
            <a:pPr marL="457200" lvl="0" indent="-336550" algn="l" rtl="0">
              <a:lnSpc>
                <a:spcPct val="100000"/>
              </a:lnSpc>
              <a:spcBef>
                <a:spcPts val="0"/>
              </a:spcBef>
              <a:spcAft>
                <a:spcPts val="0"/>
              </a:spcAft>
              <a:buClr>
                <a:srgbClr val="000000"/>
              </a:buClr>
              <a:buSzPts val="1700"/>
              <a:buChar char="•"/>
            </a:pPr>
            <a:r>
              <a:rPr lang="en" sz="1700">
                <a:solidFill>
                  <a:srgbClr val="000000"/>
                </a:solidFill>
              </a:rPr>
              <a:t>Nearly all school-based and Head Start programs already use an approved tool. </a:t>
            </a:r>
            <a:endParaRPr sz="1700">
              <a:solidFill>
                <a:srgbClr val="000000"/>
              </a:solidFill>
            </a:endParaRPr>
          </a:p>
          <a:p>
            <a:pPr marL="457200" lvl="0" indent="-336550" algn="l" rtl="0">
              <a:lnSpc>
                <a:spcPct val="100000"/>
              </a:lnSpc>
              <a:spcBef>
                <a:spcPts val="0"/>
              </a:spcBef>
              <a:spcAft>
                <a:spcPts val="0"/>
              </a:spcAft>
              <a:buClr>
                <a:srgbClr val="000000"/>
              </a:buClr>
              <a:buSzPts val="1700"/>
              <a:buChar char="•"/>
            </a:pPr>
            <a:r>
              <a:rPr lang="en" sz="1700">
                <a:solidFill>
                  <a:srgbClr val="000000"/>
                </a:solidFill>
              </a:rPr>
              <a:t>Family day homes and small child care centers are significantly less likely to have a curriculum in place, or to be participating in ongoing training and assistance in implementing this important resource*. </a:t>
            </a:r>
            <a:endParaRPr sz="1700">
              <a:solidFill>
                <a:srgbClr val="000000"/>
              </a:solidFill>
            </a:endParaRPr>
          </a:p>
          <a:p>
            <a:pPr marL="0" lvl="0" indent="0" algn="l" rtl="0">
              <a:lnSpc>
                <a:spcPct val="100000"/>
              </a:lnSpc>
              <a:spcBef>
                <a:spcPts val="0"/>
              </a:spcBef>
              <a:spcAft>
                <a:spcPts val="0"/>
              </a:spcAft>
              <a:buNone/>
            </a:pPr>
            <a:endParaRPr sz="1700">
              <a:solidFill>
                <a:srgbClr val="000000"/>
              </a:solidFill>
            </a:endParaRPr>
          </a:p>
          <a:p>
            <a:pPr marL="0" lvl="0" indent="0" algn="l" rtl="0">
              <a:lnSpc>
                <a:spcPct val="100000"/>
              </a:lnSpc>
              <a:spcBef>
                <a:spcPts val="0"/>
              </a:spcBef>
              <a:spcAft>
                <a:spcPts val="0"/>
              </a:spcAft>
              <a:buNone/>
            </a:pPr>
            <a:r>
              <a:rPr lang="en" sz="1700">
                <a:solidFill>
                  <a:srgbClr val="000000"/>
                </a:solidFill>
              </a:rPr>
              <a:t>For this reason, VDOE will ensure resources to purchase and support quality curriculum implementation will be targeted at those site types who need it most. </a:t>
            </a:r>
            <a:endParaRPr sz="1700">
              <a:solidFill>
                <a:srgbClr val="000000"/>
              </a:solidFill>
            </a:endParaRPr>
          </a:p>
          <a:p>
            <a:pPr marL="0" lvl="0" indent="0" algn="l" rtl="0">
              <a:lnSpc>
                <a:spcPct val="100000"/>
              </a:lnSpc>
              <a:spcBef>
                <a:spcPts val="0"/>
              </a:spcBef>
              <a:spcAft>
                <a:spcPts val="1200"/>
              </a:spcAft>
              <a:buNone/>
            </a:pPr>
            <a:endParaRPr sz="1700">
              <a:solidFill>
                <a:srgbClr val="222222"/>
              </a:solidFill>
            </a:endParaRPr>
          </a:p>
        </p:txBody>
      </p:sp>
      <p:sp>
        <p:nvSpPr>
          <p:cNvPr id="590" name="Google Shape;590;p91"/>
          <p:cNvSpPr txBox="1"/>
          <p:nvPr/>
        </p:nvSpPr>
        <p:spPr>
          <a:xfrm>
            <a:off x="3009275" y="4774200"/>
            <a:ext cx="4140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i="1">
                <a:latin typeface="Trebuchet MS"/>
                <a:ea typeface="Trebuchet MS"/>
                <a:cs typeface="Trebuchet MS"/>
                <a:sym typeface="Trebuchet MS"/>
              </a:rPr>
              <a:t>*Based on VQ and PDG curriculum data from 2019-2020</a:t>
            </a:r>
            <a:endParaRPr sz="1200" i="1">
              <a:latin typeface="Trebuchet MS"/>
              <a:ea typeface="Trebuchet MS"/>
              <a:cs typeface="Trebuchet MS"/>
              <a:sym typeface="Trebuchet M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92"/>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Implementation</a:t>
            </a:r>
            <a:endParaRPr i="1"/>
          </a:p>
        </p:txBody>
      </p:sp>
      <p:sp>
        <p:nvSpPr>
          <p:cNvPr id="596" name="Google Shape;596;p92"/>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How will this work for Practice Year 1? </a:t>
            </a:r>
            <a:endParaRPr sz="2100" i="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cxnSp>
        <p:nvCxnSpPr>
          <p:cNvPr id="601" name="Google Shape;601;p93" descr="arrow"/>
          <p:cNvCxnSpPr/>
          <p:nvPr/>
        </p:nvCxnSpPr>
        <p:spPr>
          <a:xfrm>
            <a:off x="662900" y="1942525"/>
            <a:ext cx="8286000" cy="0"/>
          </a:xfrm>
          <a:prstGeom prst="straightConnector1">
            <a:avLst/>
          </a:prstGeom>
          <a:noFill/>
          <a:ln w="38100" cap="flat" cmpd="sng">
            <a:solidFill>
              <a:schemeClr val="dk2"/>
            </a:solidFill>
            <a:prstDash val="solid"/>
            <a:round/>
            <a:headEnd type="none" w="med" len="med"/>
            <a:tailEnd type="triangle" w="med" len="med"/>
          </a:ln>
        </p:spPr>
      </p:cxnSp>
      <p:cxnSp>
        <p:nvCxnSpPr>
          <p:cNvPr id="602" name="Google Shape;602;p93" descr="line"/>
          <p:cNvCxnSpPr/>
          <p:nvPr/>
        </p:nvCxnSpPr>
        <p:spPr>
          <a:xfrm>
            <a:off x="1158000" y="1961350"/>
            <a:ext cx="3000" cy="220500"/>
          </a:xfrm>
          <a:prstGeom prst="straightConnector1">
            <a:avLst/>
          </a:prstGeom>
          <a:noFill/>
          <a:ln w="9525" cap="flat" cmpd="sng">
            <a:solidFill>
              <a:schemeClr val="dk2"/>
            </a:solidFill>
            <a:prstDash val="solid"/>
            <a:round/>
            <a:headEnd type="none" w="med" len="med"/>
            <a:tailEnd type="none" w="med" len="med"/>
          </a:ln>
        </p:spPr>
      </p:cxnSp>
      <p:sp>
        <p:nvSpPr>
          <p:cNvPr id="603" name="Google Shape;603;p93"/>
          <p:cNvSpPr txBox="1"/>
          <p:nvPr/>
        </p:nvSpPr>
        <p:spPr>
          <a:xfrm>
            <a:off x="751375" y="2209350"/>
            <a:ext cx="957300" cy="1639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July 2021 </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Practice Year 1 Begins </a:t>
            </a:r>
            <a:endParaRPr sz="1500">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p:txBody>
      </p:sp>
      <p:sp>
        <p:nvSpPr>
          <p:cNvPr id="604" name="Google Shape;604;p93"/>
          <p:cNvSpPr txBox="1"/>
          <p:nvPr/>
        </p:nvSpPr>
        <p:spPr>
          <a:xfrm>
            <a:off x="1825975" y="2201350"/>
            <a:ext cx="1769100" cy="1770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Fall 2021</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Local </a:t>
            </a:r>
            <a:r>
              <a:rPr lang="en" sz="1500" b="1">
                <a:latin typeface="Trebuchet MS"/>
                <a:ea typeface="Trebuchet MS"/>
                <a:cs typeface="Trebuchet MS"/>
                <a:sym typeface="Trebuchet MS"/>
              </a:rPr>
              <a:t>CLASS Observations</a:t>
            </a:r>
            <a:r>
              <a:rPr lang="en" sz="1500">
                <a:latin typeface="Trebuchet MS"/>
                <a:ea typeface="Trebuchet MS"/>
                <a:cs typeface="Trebuchet MS"/>
                <a:sym typeface="Trebuchet MS"/>
              </a:rPr>
              <a:t> and </a:t>
            </a:r>
            <a:r>
              <a:rPr lang="en" sz="1500" b="1">
                <a:latin typeface="Trebuchet MS"/>
                <a:ea typeface="Trebuchet MS"/>
                <a:cs typeface="Trebuchet MS"/>
                <a:sym typeface="Trebuchet MS"/>
              </a:rPr>
              <a:t>curriculum </a:t>
            </a:r>
            <a:r>
              <a:rPr lang="en" sz="1500">
                <a:latin typeface="Trebuchet MS"/>
                <a:ea typeface="Trebuchet MS"/>
                <a:cs typeface="Trebuchet MS"/>
                <a:sym typeface="Trebuchet MS"/>
              </a:rPr>
              <a:t>use entered in </a:t>
            </a:r>
            <a:r>
              <a:rPr lang="en" sz="1500" b="1">
                <a:latin typeface="Trebuchet MS"/>
                <a:ea typeface="Trebuchet MS"/>
                <a:cs typeface="Trebuchet MS"/>
                <a:sym typeface="Trebuchet MS"/>
              </a:rPr>
              <a:t>LinkB5</a:t>
            </a:r>
            <a:r>
              <a:rPr lang="en" sz="1500">
                <a:latin typeface="Trebuchet MS"/>
                <a:ea typeface="Trebuchet MS"/>
                <a:cs typeface="Trebuchet MS"/>
                <a:sym typeface="Trebuchet MS"/>
              </a:rPr>
              <a:t>  </a:t>
            </a:r>
            <a:endParaRPr sz="1500">
              <a:latin typeface="Trebuchet MS"/>
              <a:ea typeface="Trebuchet MS"/>
              <a:cs typeface="Trebuchet MS"/>
              <a:sym typeface="Trebuchet MS"/>
            </a:endParaRPr>
          </a:p>
        </p:txBody>
      </p:sp>
      <p:sp>
        <p:nvSpPr>
          <p:cNvPr id="605" name="Google Shape;605;p93"/>
          <p:cNvSpPr txBox="1"/>
          <p:nvPr/>
        </p:nvSpPr>
        <p:spPr>
          <a:xfrm>
            <a:off x="3751175" y="2209300"/>
            <a:ext cx="1769100" cy="1770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Spring 2022</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solidFill>
                  <a:schemeClr val="dk1"/>
                </a:solidFill>
                <a:latin typeface="Trebuchet MS"/>
                <a:ea typeface="Trebuchet MS"/>
                <a:cs typeface="Trebuchet MS"/>
                <a:sym typeface="Trebuchet MS"/>
              </a:rPr>
              <a:t>Local </a:t>
            </a:r>
            <a:r>
              <a:rPr lang="en" sz="1500" b="1">
                <a:solidFill>
                  <a:schemeClr val="dk1"/>
                </a:solidFill>
                <a:latin typeface="Trebuchet MS"/>
                <a:ea typeface="Trebuchet MS"/>
                <a:cs typeface="Trebuchet MS"/>
                <a:sym typeface="Trebuchet MS"/>
              </a:rPr>
              <a:t>CLASS Observations</a:t>
            </a:r>
            <a:r>
              <a:rPr lang="en" sz="1500">
                <a:solidFill>
                  <a:schemeClr val="dk1"/>
                </a:solidFill>
                <a:latin typeface="Trebuchet MS"/>
                <a:ea typeface="Trebuchet MS"/>
                <a:cs typeface="Trebuchet MS"/>
                <a:sym typeface="Trebuchet MS"/>
              </a:rPr>
              <a:t> and updates to </a:t>
            </a:r>
            <a:r>
              <a:rPr lang="en" sz="1500" b="1">
                <a:solidFill>
                  <a:schemeClr val="dk1"/>
                </a:solidFill>
                <a:latin typeface="Trebuchet MS"/>
                <a:ea typeface="Trebuchet MS"/>
                <a:cs typeface="Trebuchet MS"/>
                <a:sym typeface="Trebuchet MS"/>
              </a:rPr>
              <a:t>curriculum </a:t>
            </a:r>
            <a:r>
              <a:rPr lang="en" sz="1500">
                <a:solidFill>
                  <a:schemeClr val="dk1"/>
                </a:solidFill>
                <a:latin typeface="Trebuchet MS"/>
                <a:ea typeface="Trebuchet MS"/>
                <a:cs typeface="Trebuchet MS"/>
                <a:sym typeface="Trebuchet MS"/>
              </a:rPr>
              <a:t>use entered in </a:t>
            </a:r>
            <a:r>
              <a:rPr lang="en" sz="1500" b="1">
                <a:solidFill>
                  <a:schemeClr val="dk1"/>
                </a:solidFill>
                <a:latin typeface="Trebuchet MS"/>
                <a:ea typeface="Trebuchet MS"/>
                <a:cs typeface="Trebuchet MS"/>
                <a:sym typeface="Trebuchet MS"/>
              </a:rPr>
              <a:t>LinkB5</a:t>
            </a:r>
            <a:r>
              <a:rPr lang="en" sz="1500">
                <a:solidFill>
                  <a:schemeClr val="dk1"/>
                </a:solidFill>
                <a:latin typeface="Trebuchet MS"/>
                <a:ea typeface="Trebuchet MS"/>
                <a:cs typeface="Trebuchet MS"/>
                <a:sym typeface="Trebuchet MS"/>
              </a:rPr>
              <a:t>   </a:t>
            </a:r>
            <a:endParaRPr sz="1500">
              <a:latin typeface="Trebuchet MS"/>
              <a:ea typeface="Trebuchet MS"/>
              <a:cs typeface="Trebuchet MS"/>
              <a:sym typeface="Trebuchet MS"/>
            </a:endParaRPr>
          </a:p>
        </p:txBody>
      </p:sp>
      <p:sp>
        <p:nvSpPr>
          <p:cNvPr id="606" name="Google Shape;606;p93"/>
          <p:cNvSpPr txBox="1"/>
          <p:nvPr/>
        </p:nvSpPr>
        <p:spPr>
          <a:xfrm>
            <a:off x="5659525" y="2209300"/>
            <a:ext cx="1696800" cy="1748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dirty="0">
                <a:latin typeface="Trebuchet MS"/>
                <a:ea typeface="Trebuchet MS"/>
                <a:cs typeface="Trebuchet MS"/>
                <a:sym typeface="Trebuchet MS"/>
              </a:rPr>
              <a:t>Summer 2022</a:t>
            </a:r>
            <a:endParaRPr sz="1500" b="1" dirty="0">
              <a:latin typeface="Trebuchet MS"/>
              <a:ea typeface="Trebuchet MS"/>
              <a:cs typeface="Trebuchet MS"/>
              <a:sym typeface="Trebuchet MS"/>
            </a:endParaRPr>
          </a:p>
          <a:p>
            <a:pPr marL="0" lvl="0" indent="0" algn="l" rtl="0">
              <a:spcBef>
                <a:spcPts val="0"/>
              </a:spcBef>
              <a:spcAft>
                <a:spcPts val="0"/>
              </a:spcAft>
              <a:buNone/>
            </a:pPr>
            <a:endParaRPr sz="1100" dirty="0">
              <a:latin typeface="Trebuchet MS"/>
              <a:ea typeface="Trebuchet MS"/>
              <a:cs typeface="Trebuchet MS"/>
              <a:sym typeface="Trebuchet MS"/>
            </a:endParaRPr>
          </a:p>
          <a:p>
            <a:pPr marL="0" lvl="0" indent="0" algn="l" rtl="0">
              <a:spcBef>
                <a:spcPts val="0"/>
              </a:spcBef>
              <a:spcAft>
                <a:spcPts val="0"/>
              </a:spcAft>
              <a:buNone/>
            </a:pPr>
            <a:r>
              <a:rPr lang="en" sz="1500" dirty="0">
                <a:latin typeface="Trebuchet MS"/>
                <a:ea typeface="Trebuchet MS"/>
                <a:cs typeface="Trebuchet MS"/>
                <a:sym typeface="Trebuchet MS"/>
              </a:rPr>
              <a:t>VDOE uses </a:t>
            </a:r>
            <a:r>
              <a:rPr lang="en" sz="1500" b="1" dirty="0">
                <a:latin typeface="Trebuchet MS"/>
                <a:ea typeface="Trebuchet MS"/>
                <a:cs typeface="Trebuchet MS"/>
                <a:sym typeface="Trebuchet MS"/>
              </a:rPr>
              <a:t>LinkB5 </a:t>
            </a:r>
            <a:r>
              <a:rPr lang="en" sz="1500" dirty="0">
                <a:latin typeface="Trebuchet MS"/>
                <a:ea typeface="Trebuchet MS"/>
                <a:cs typeface="Trebuchet MS"/>
                <a:sym typeface="Trebuchet MS"/>
              </a:rPr>
              <a:t>data from Practice Year 1 to calculate practice ratings</a:t>
            </a:r>
            <a:endParaRPr sz="1500" dirty="0">
              <a:latin typeface="Trebuchet MS"/>
              <a:ea typeface="Trebuchet MS"/>
              <a:cs typeface="Trebuchet MS"/>
              <a:sym typeface="Trebuchet MS"/>
            </a:endParaRPr>
          </a:p>
        </p:txBody>
      </p:sp>
      <p:sp>
        <p:nvSpPr>
          <p:cNvPr id="607" name="Google Shape;607;p93"/>
          <p:cNvSpPr txBox="1"/>
          <p:nvPr/>
        </p:nvSpPr>
        <p:spPr>
          <a:xfrm>
            <a:off x="7642200" y="2209350"/>
            <a:ext cx="1321800" cy="1748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Fall 2022</a:t>
            </a:r>
            <a:endParaRPr sz="1500" b="1">
              <a:latin typeface="Trebuchet MS"/>
              <a:ea typeface="Trebuchet MS"/>
              <a:cs typeface="Trebuchet MS"/>
              <a:sym typeface="Trebuchet MS"/>
            </a:endParaRPr>
          </a:p>
          <a:p>
            <a:pPr marL="0" lvl="0" indent="0" algn="l" rtl="0">
              <a:spcBef>
                <a:spcPts val="0"/>
              </a:spcBef>
              <a:spcAft>
                <a:spcPts val="0"/>
              </a:spcAft>
              <a:buNone/>
            </a:pPr>
            <a:endParaRPr sz="1500">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Programs receive their practice rating results</a:t>
            </a:r>
            <a:endParaRPr sz="1500">
              <a:latin typeface="Trebuchet MS"/>
              <a:ea typeface="Trebuchet MS"/>
              <a:cs typeface="Trebuchet MS"/>
              <a:sym typeface="Trebuchet MS"/>
            </a:endParaRPr>
          </a:p>
        </p:txBody>
      </p:sp>
      <p:sp>
        <p:nvSpPr>
          <p:cNvPr id="608" name="Google Shape;608;p93"/>
          <p:cNvSpPr txBox="1"/>
          <p:nvPr/>
        </p:nvSpPr>
        <p:spPr>
          <a:xfrm>
            <a:off x="6497625" y="4016225"/>
            <a:ext cx="2188200" cy="585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Trebuchet MS"/>
                <a:ea typeface="Trebuchet MS"/>
                <a:cs typeface="Trebuchet MS"/>
                <a:sym typeface="Trebuchet MS"/>
              </a:rPr>
              <a:t>July 2022</a:t>
            </a:r>
            <a:endParaRPr sz="1500" b="1">
              <a:latin typeface="Trebuchet MS"/>
              <a:ea typeface="Trebuchet MS"/>
              <a:cs typeface="Trebuchet MS"/>
              <a:sym typeface="Trebuchet MS"/>
            </a:endParaRPr>
          </a:p>
          <a:p>
            <a:pPr marL="0" lvl="0" indent="0" algn="l" rtl="0">
              <a:spcBef>
                <a:spcPts val="0"/>
              </a:spcBef>
              <a:spcAft>
                <a:spcPts val="0"/>
              </a:spcAft>
              <a:buNone/>
            </a:pPr>
            <a:r>
              <a:rPr lang="en" sz="1500">
                <a:latin typeface="Trebuchet MS"/>
                <a:ea typeface="Trebuchet MS"/>
                <a:cs typeface="Trebuchet MS"/>
                <a:sym typeface="Trebuchet MS"/>
              </a:rPr>
              <a:t>Practice Year 2 Begins</a:t>
            </a:r>
            <a:endParaRPr sz="1500">
              <a:latin typeface="Trebuchet MS"/>
              <a:ea typeface="Trebuchet MS"/>
              <a:cs typeface="Trebuchet MS"/>
              <a:sym typeface="Trebuchet MS"/>
            </a:endParaRPr>
          </a:p>
        </p:txBody>
      </p:sp>
      <p:cxnSp>
        <p:nvCxnSpPr>
          <p:cNvPr id="609" name="Google Shape;609;p93" descr="dotted line"/>
          <p:cNvCxnSpPr/>
          <p:nvPr/>
        </p:nvCxnSpPr>
        <p:spPr>
          <a:xfrm rot="10800000">
            <a:off x="7494913" y="1913650"/>
            <a:ext cx="8700" cy="2086500"/>
          </a:xfrm>
          <a:prstGeom prst="straightConnector1">
            <a:avLst/>
          </a:prstGeom>
          <a:noFill/>
          <a:ln w="9525" cap="flat" cmpd="sng">
            <a:solidFill>
              <a:schemeClr val="dk2"/>
            </a:solidFill>
            <a:prstDash val="dashDot"/>
            <a:round/>
            <a:headEnd type="none" w="med" len="med"/>
            <a:tailEnd type="none" w="med" len="med"/>
          </a:ln>
        </p:spPr>
      </p:cxnSp>
      <p:sp>
        <p:nvSpPr>
          <p:cNvPr id="610" name="Google Shape;610;p93"/>
          <p:cNvSpPr txBox="1"/>
          <p:nvPr/>
        </p:nvSpPr>
        <p:spPr>
          <a:xfrm>
            <a:off x="662900" y="1262225"/>
            <a:ext cx="8286000" cy="4341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1800" b="1">
                <a:solidFill>
                  <a:schemeClr val="dk1"/>
                </a:solidFill>
                <a:latin typeface="Trebuchet MS"/>
                <a:ea typeface="Trebuchet MS"/>
                <a:cs typeface="Trebuchet MS"/>
                <a:sym typeface="Trebuchet MS"/>
              </a:rPr>
              <a:t>Here is the timeline for Practice Year 1 for participating PDG communities. </a:t>
            </a:r>
            <a:endParaRPr sz="1400">
              <a:latin typeface="Trebuchet MS"/>
              <a:ea typeface="Trebuchet MS"/>
              <a:cs typeface="Trebuchet MS"/>
              <a:sym typeface="Trebuchet MS"/>
            </a:endParaRPr>
          </a:p>
        </p:txBody>
      </p:sp>
      <p:sp>
        <p:nvSpPr>
          <p:cNvPr id="611" name="Google Shape;611;p93"/>
          <p:cNvSpPr txBox="1">
            <a:spLocks noGrp="1"/>
          </p:cNvSpPr>
          <p:nvPr>
            <p:ph type="title"/>
          </p:nvPr>
        </p:nvSpPr>
        <p:spPr>
          <a:xfrm>
            <a:off x="545244" y="-12939"/>
            <a:ext cx="10515600" cy="1326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Practice Year 1 Timeline </a:t>
            </a:r>
            <a:endParaRPr sz="3000">
              <a:solidFill>
                <a:srgbClr val="C22536"/>
              </a:solidFill>
            </a:endParaRPr>
          </a:p>
        </p:txBody>
      </p:sp>
      <p:cxnSp>
        <p:nvCxnSpPr>
          <p:cNvPr id="612" name="Google Shape;612;p93" descr="line"/>
          <p:cNvCxnSpPr/>
          <p:nvPr/>
        </p:nvCxnSpPr>
        <p:spPr>
          <a:xfrm>
            <a:off x="2682000" y="1961350"/>
            <a:ext cx="3000" cy="220500"/>
          </a:xfrm>
          <a:prstGeom prst="straightConnector1">
            <a:avLst/>
          </a:prstGeom>
          <a:noFill/>
          <a:ln w="9525" cap="flat" cmpd="sng">
            <a:solidFill>
              <a:schemeClr val="dk2"/>
            </a:solidFill>
            <a:prstDash val="solid"/>
            <a:round/>
            <a:headEnd type="none" w="med" len="med"/>
            <a:tailEnd type="none" w="med" len="med"/>
          </a:ln>
        </p:spPr>
      </p:cxnSp>
      <p:cxnSp>
        <p:nvCxnSpPr>
          <p:cNvPr id="613" name="Google Shape;613;p93" descr="line"/>
          <p:cNvCxnSpPr/>
          <p:nvPr/>
        </p:nvCxnSpPr>
        <p:spPr>
          <a:xfrm>
            <a:off x="4510800" y="1961350"/>
            <a:ext cx="3000" cy="220500"/>
          </a:xfrm>
          <a:prstGeom prst="straightConnector1">
            <a:avLst/>
          </a:prstGeom>
          <a:noFill/>
          <a:ln w="9525" cap="flat" cmpd="sng">
            <a:solidFill>
              <a:schemeClr val="dk2"/>
            </a:solidFill>
            <a:prstDash val="solid"/>
            <a:round/>
            <a:headEnd type="none" w="med" len="med"/>
            <a:tailEnd type="none" w="med" len="med"/>
          </a:ln>
        </p:spPr>
      </p:cxnSp>
      <p:cxnSp>
        <p:nvCxnSpPr>
          <p:cNvPr id="614" name="Google Shape;614;p93" descr="line"/>
          <p:cNvCxnSpPr/>
          <p:nvPr/>
        </p:nvCxnSpPr>
        <p:spPr>
          <a:xfrm>
            <a:off x="6339600" y="1961350"/>
            <a:ext cx="3000" cy="220500"/>
          </a:xfrm>
          <a:prstGeom prst="straightConnector1">
            <a:avLst/>
          </a:prstGeom>
          <a:noFill/>
          <a:ln w="9525" cap="flat" cmpd="sng">
            <a:solidFill>
              <a:schemeClr val="dk2"/>
            </a:solidFill>
            <a:prstDash val="solid"/>
            <a:round/>
            <a:headEnd type="none" w="med" len="med"/>
            <a:tailEnd type="none" w="med" len="med"/>
          </a:ln>
        </p:spPr>
      </p:cxnSp>
      <p:cxnSp>
        <p:nvCxnSpPr>
          <p:cNvPr id="615" name="Google Shape;615;p93" descr="timeline for practice year 1 participation PDG communities"/>
          <p:cNvCxnSpPr/>
          <p:nvPr/>
        </p:nvCxnSpPr>
        <p:spPr>
          <a:xfrm>
            <a:off x="8320800" y="1961350"/>
            <a:ext cx="3000" cy="220500"/>
          </a:xfrm>
          <a:prstGeom prst="straightConnector1">
            <a:avLst/>
          </a:prstGeom>
          <a:noFill/>
          <a:ln w="9525" cap="flat" cmpd="sng">
            <a:solidFill>
              <a:schemeClr val="dk2"/>
            </a:solidFill>
            <a:prstDash val="solid"/>
            <a:round/>
            <a:headEnd type="none" w="med" len="med"/>
            <a:tailEnd type="none" w="med" len="med"/>
          </a:ln>
        </p:spPr>
      </p:cxnSp>
      <p:sp>
        <p:nvSpPr>
          <p:cNvPr id="616" name="Google Shape;616;p93"/>
          <p:cNvSpPr txBox="1"/>
          <p:nvPr/>
        </p:nvSpPr>
        <p:spPr>
          <a:xfrm>
            <a:off x="1825975" y="4049625"/>
            <a:ext cx="3627900" cy="585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300" b="1" i="1">
                <a:latin typeface="Trebuchet MS"/>
                <a:ea typeface="Trebuchet MS"/>
                <a:cs typeface="Trebuchet MS"/>
                <a:sym typeface="Trebuchet MS"/>
              </a:rPr>
              <a:t>Fall 2021 - Spring 2022 - </a:t>
            </a:r>
            <a:r>
              <a:rPr lang="en" sz="1300" i="1">
                <a:latin typeface="Trebuchet MS"/>
                <a:ea typeface="Trebuchet MS"/>
                <a:cs typeface="Trebuchet MS"/>
                <a:sym typeface="Trebuchet MS"/>
              </a:rPr>
              <a:t>External CLASS observations also occur for </a:t>
            </a:r>
            <a:r>
              <a:rPr lang="en" sz="1300" b="1" i="1">
                <a:latin typeface="Trebuchet MS"/>
                <a:ea typeface="Trebuchet MS"/>
                <a:cs typeface="Trebuchet MS"/>
                <a:sym typeface="Trebuchet MS"/>
              </a:rPr>
              <a:t>some </a:t>
            </a:r>
            <a:r>
              <a:rPr lang="en" sz="1300" i="1">
                <a:latin typeface="Trebuchet MS"/>
                <a:ea typeface="Trebuchet MS"/>
                <a:cs typeface="Trebuchet MS"/>
                <a:sym typeface="Trebuchet MS"/>
              </a:rPr>
              <a:t>sites</a:t>
            </a:r>
            <a:endParaRPr sz="1300" i="1">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6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SzPts val="3800"/>
              <a:buNone/>
            </a:pPr>
            <a:r>
              <a:rPr lang="en" sz="3500" b="1"/>
              <a:t>Proposed Unified Measurement and Improvement System</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94"/>
          <p:cNvSpPr txBox="1">
            <a:spLocks noGrp="1"/>
          </p:cNvSpPr>
          <p:nvPr>
            <p:ph type="title"/>
          </p:nvPr>
        </p:nvSpPr>
        <p:spPr>
          <a:xfrm>
            <a:off x="628675" y="170774"/>
            <a:ext cx="10515600" cy="13260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000">
                <a:solidFill>
                  <a:srgbClr val="C22536"/>
                </a:solidFill>
              </a:rPr>
              <a:t>Program Level Results for Practice Year 1 </a:t>
            </a:r>
            <a:endParaRPr sz="3000">
              <a:solidFill>
                <a:srgbClr val="C22536"/>
              </a:solidFill>
            </a:endParaRPr>
          </a:p>
          <a:p>
            <a:pPr marL="0" lvl="0" indent="0" algn="l" rtl="0">
              <a:spcBef>
                <a:spcPts val="0"/>
              </a:spcBef>
              <a:spcAft>
                <a:spcPts val="0"/>
              </a:spcAft>
              <a:buNone/>
            </a:pPr>
            <a:endParaRPr sz="3000">
              <a:solidFill>
                <a:srgbClr val="CC0000"/>
              </a:solidFill>
            </a:endParaRPr>
          </a:p>
        </p:txBody>
      </p:sp>
      <p:sp>
        <p:nvSpPr>
          <p:cNvPr id="622" name="Google Shape;622;p94"/>
          <p:cNvSpPr txBox="1">
            <a:spLocks noGrp="1"/>
          </p:cNvSpPr>
          <p:nvPr>
            <p:ph type="body" idx="1"/>
          </p:nvPr>
        </p:nvSpPr>
        <p:spPr>
          <a:xfrm>
            <a:off x="628663" y="995125"/>
            <a:ext cx="84006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b="1">
                <a:solidFill>
                  <a:schemeClr val="dk1"/>
                </a:solidFill>
                <a:latin typeface="Trebuchet MS"/>
                <a:ea typeface="Trebuchet MS"/>
                <a:cs typeface="Trebuchet MS"/>
                <a:sym typeface="Trebuchet MS"/>
              </a:rPr>
              <a:t>Practice Year 1 results will be private and will </a:t>
            </a:r>
            <a:r>
              <a:rPr lang="en" sz="1800" b="1" u="sng">
                <a:solidFill>
                  <a:schemeClr val="dk1"/>
                </a:solidFill>
                <a:latin typeface="Trebuchet MS"/>
                <a:ea typeface="Trebuchet MS"/>
                <a:cs typeface="Trebuchet MS"/>
                <a:sym typeface="Trebuchet MS"/>
              </a:rPr>
              <a:t>not</a:t>
            </a:r>
            <a:r>
              <a:rPr lang="en" sz="1800" b="1">
                <a:solidFill>
                  <a:schemeClr val="dk1"/>
                </a:solidFill>
                <a:latin typeface="Trebuchet MS"/>
                <a:ea typeface="Trebuchet MS"/>
                <a:cs typeface="Trebuchet MS"/>
                <a:sym typeface="Trebuchet MS"/>
              </a:rPr>
              <a:t> have any consequences.</a:t>
            </a:r>
            <a:endParaRPr sz="1800" b="1">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a:t>R</a:t>
            </a:r>
            <a:r>
              <a:rPr lang="en" sz="1600">
                <a:solidFill>
                  <a:schemeClr val="dk1"/>
                </a:solidFill>
                <a:latin typeface="Trebuchet MS"/>
                <a:ea typeface="Trebuchet MS"/>
                <a:cs typeface="Trebuchet MS"/>
                <a:sym typeface="Trebuchet MS"/>
              </a:rPr>
              <a:t>esults will be shared with program leaders.</a:t>
            </a:r>
            <a:endParaRPr sz="160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a:solidFill>
                  <a:schemeClr val="dk1"/>
                </a:solidFill>
                <a:latin typeface="Trebuchet MS"/>
                <a:ea typeface="Trebuchet MS"/>
                <a:cs typeface="Trebuchet MS"/>
                <a:sym typeface="Trebuchet MS"/>
              </a:rPr>
              <a:t>State level results will be used to analyze equity impact and improve the system. </a:t>
            </a:r>
            <a:endParaRPr sz="1900"/>
          </a:p>
        </p:txBody>
      </p:sp>
      <p:graphicFrame>
        <p:nvGraphicFramePr>
          <p:cNvPr id="623" name="Google Shape;623;p94" descr="table describing interaction/curriculum and scoring"/>
          <p:cNvGraphicFramePr/>
          <p:nvPr>
            <p:extLst>
              <p:ext uri="{D42A27DB-BD31-4B8C-83A1-F6EECF244321}">
                <p14:modId xmlns:p14="http://schemas.microsoft.com/office/powerpoint/2010/main" val="4175432204"/>
              </p:ext>
            </p:extLst>
          </p:nvPr>
        </p:nvGraphicFramePr>
        <p:xfrm>
          <a:off x="769200" y="1879088"/>
          <a:ext cx="7993025" cy="2895495"/>
        </p:xfrm>
        <a:graphic>
          <a:graphicData uri="http://schemas.openxmlformats.org/drawingml/2006/table">
            <a:tbl>
              <a:tblPr firstRow="1">
                <a:noFill/>
                <a:tableStyleId>{7AC66BFB-3F62-4392-B8A4-9AB83D7DF303}</a:tableStyleId>
              </a:tblPr>
              <a:tblGrid>
                <a:gridCol w="1947475">
                  <a:extLst>
                    <a:ext uri="{9D8B030D-6E8A-4147-A177-3AD203B41FA5}">
                      <a16:colId xmlns:a16="http://schemas.microsoft.com/office/drawing/2014/main" val="20000"/>
                    </a:ext>
                  </a:extLst>
                </a:gridCol>
                <a:gridCol w="6045550">
                  <a:extLst>
                    <a:ext uri="{9D8B030D-6E8A-4147-A177-3AD203B41FA5}">
                      <a16:colId xmlns:a16="http://schemas.microsoft.com/office/drawing/2014/main" val="20001"/>
                    </a:ext>
                  </a:extLst>
                </a:gridCol>
              </a:tblGrid>
              <a:tr h="332375">
                <a:tc>
                  <a:txBody>
                    <a:bodyPr/>
                    <a:lstStyle/>
                    <a:p>
                      <a:pPr marL="0" lvl="0" indent="0" algn="l" rtl="0">
                        <a:spcBef>
                          <a:spcPts val="0"/>
                        </a:spcBef>
                        <a:spcAft>
                          <a:spcPts val="0"/>
                        </a:spcAft>
                        <a:buNone/>
                      </a:pPr>
                      <a:r>
                        <a:rPr lang="en" sz="1600" b="1">
                          <a:latin typeface="Trebuchet MS"/>
                          <a:ea typeface="Trebuchet MS"/>
                          <a:cs typeface="Trebuchet MS"/>
                          <a:sym typeface="Trebuchet MS"/>
                        </a:rPr>
                        <a:t>Interactions Points</a:t>
                      </a:r>
                      <a:endParaRPr sz="1600" b="1">
                        <a:latin typeface="Trebuchet MS"/>
                        <a:ea typeface="Trebuchet MS"/>
                        <a:cs typeface="Trebuchet MS"/>
                        <a:sym typeface="Trebuchet MS"/>
                      </a:endParaRPr>
                    </a:p>
                    <a:p>
                      <a:pPr marL="0" lvl="0" indent="0" algn="l" rtl="0">
                        <a:spcBef>
                          <a:spcPts val="0"/>
                        </a:spcBef>
                        <a:spcAft>
                          <a:spcPts val="0"/>
                        </a:spcAft>
                        <a:buNone/>
                      </a:pPr>
                      <a:r>
                        <a:rPr lang="en" sz="1200" b="1" i="1">
                          <a:latin typeface="Trebuchet MS"/>
                          <a:ea typeface="Trebuchet MS"/>
                          <a:cs typeface="Trebuchet MS"/>
                          <a:sym typeface="Trebuchet MS"/>
                        </a:rPr>
                        <a:t>(700 total points)</a:t>
                      </a:r>
                      <a:r>
                        <a:rPr lang="en" sz="1400" b="1" i="1">
                          <a:latin typeface="Trebuchet MS"/>
                          <a:ea typeface="Trebuchet MS"/>
                          <a:cs typeface="Trebuchet MS"/>
                          <a:sym typeface="Trebuchet MS"/>
                        </a:rPr>
                        <a:t> </a:t>
                      </a:r>
                      <a:endParaRPr sz="1400" b="1" i="1">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4CCCC"/>
                    </a:solidFill>
                  </a:tcPr>
                </a:tc>
                <a:tc>
                  <a:txBody>
                    <a:bodyPr/>
                    <a:lstStyle/>
                    <a:p>
                      <a:pPr marL="457200" lvl="0" indent="-330200" algn="l" rtl="0">
                        <a:lnSpc>
                          <a:spcPct val="100000"/>
                        </a:lnSpc>
                        <a:spcBef>
                          <a:spcPts val="0"/>
                        </a:spcBef>
                        <a:spcAft>
                          <a:spcPts val="0"/>
                        </a:spcAft>
                        <a:buClr>
                          <a:schemeClr val="dk1"/>
                        </a:buClr>
                        <a:buSzPts val="1600"/>
                        <a:buFont typeface="Trebuchet MS"/>
                        <a:buChar char="●"/>
                      </a:pPr>
                      <a:r>
                        <a:rPr lang="en" sz="1600" dirty="0">
                          <a:solidFill>
                            <a:schemeClr val="dk1"/>
                          </a:solidFill>
                          <a:latin typeface="Trebuchet MS"/>
                          <a:ea typeface="Trebuchet MS"/>
                          <a:cs typeface="Trebuchet MS"/>
                          <a:sym typeface="Trebuchet MS"/>
                        </a:rPr>
                        <a:t>Average of all CLASS scores (</a:t>
                      </a:r>
                      <a:r>
                        <a:rPr lang="en" sz="1600" i="1" dirty="0">
                          <a:solidFill>
                            <a:schemeClr val="dk1"/>
                          </a:solidFill>
                          <a:latin typeface="Trebuchet MS"/>
                          <a:ea typeface="Trebuchet MS"/>
                          <a:cs typeface="Trebuchet MS"/>
                          <a:sym typeface="Trebuchet MS"/>
                        </a:rPr>
                        <a:t>all classrooms</a:t>
                      </a:r>
                      <a:r>
                        <a:rPr lang="en" sz="1600" dirty="0">
                          <a:solidFill>
                            <a:schemeClr val="dk1"/>
                          </a:solidFill>
                          <a:latin typeface="Trebuchet MS"/>
                          <a:ea typeface="Trebuchet MS"/>
                          <a:cs typeface="Trebuchet MS"/>
                          <a:sym typeface="Trebuchet MS"/>
                        </a:rPr>
                        <a:t> at a site) x 100 </a:t>
                      </a:r>
                      <a:endParaRPr sz="1600" dirty="0">
                        <a:latin typeface="Trebuchet MS"/>
                        <a:ea typeface="Trebuchet MS"/>
                        <a:cs typeface="Trebuchet MS"/>
                        <a:sym typeface="Trebuchet MS"/>
                      </a:endParaRPr>
                    </a:p>
                  </a:txBody>
                  <a:tcPr marL="91425" marR="91425" marT="91425" marB="91425" anchor="ctr">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0"/>
                  </a:ext>
                </a:extLst>
              </a:tr>
              <a:tr h="670525">
                <a:tc>
                  <a:txBody>
                    <a:bodyPr/>
                    <a:lstStyle/>
                    <a:p>
                      <a:pPr marL="0" lvl="0" indent="0" algn="l" rtl="0">
                        <a:spcBef>
                          <a:spcPts val="0"/>
                        </a:spcBef>
                        <a:spcAft>
                          <a:spcPts val="0"/>
                        </a:spcAft>
                        <a:buNone/>
                      </a:pPr>
                      <a:r>
                        <a:rPr lang="en" sz="1600" b="1">
                          <a:latin typeface="Trebuchet MS"/>
                          <a:ea typeface="Trebuchet MS"/>
                          <a:cs typeface="Trebuchet MS"/>
                          <a:sym typeface="Trebuchet MS"/>
                        </a:rPr>
                        <a:t>Curriculum Points</a:t>
                      </a:r>
                      <a:endParaRPr sz="1600" b="1">
                        <a:latin typeface="Trebuchet MS"/>
                        <a:ea typeface="Trebuchet MS"/>
                        <a:cs typeface="Trebuchet MS"/>
                        <a:sym typeface="Trebuchet MS"/>
                      </a:endParaRPr>
                    </a:p>
                    <a:p>
                      <a:pPr marL="0" lvl="0" indent="0" algn="l" rtl="0">
                        <a:spcBef>
                          <a:spcPts val="0"/>
                        </a:spcBef>
                        <a:spcAft>
                          <a:spcPts val="0"/>
                        </a:spcAft>
                        <a:buNone/>
                      </a:pPr>
                      <a:r>
                        <a:rPr lang="en" sz="1200" b="1" i="1">
                          <a:latin typeface="Trebuchet MS"/>
                          <a:ea typeface="Trebuchet MS"/>
                          <a:cs typeface="Trebuchet MS"/>
                          <a:sym typeface="Trebuchet MS"/>
                        </a:rPr>
                        <a:t>(100 total points)</a:t>
                      </a:r>
                      <a:r>
                        <a:rPr lang="en" sz="1400" b="1" i="1">
                          <a:latin typeface="Trebuchet MS"/>
                          <a:ea typeface="Trebuchet MS"/>
                          <a:cs typeface="Trebuchet MS"/>
                          <a:sym typeface="Trebuchet MS"/>
                        </a:rPr>
                        <a:t> </a:t>
                      </a:r>
                      <a:endParaRPr sz="1400" b="1" i="1">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4CCCC"/>
                    </a:solidFill>
                  </a:tcPr>
                </a:tc>
                <a:tc>
                  <a:txBody>
                    <a:bodyPr/>
                    <a:lstStyle/>
                    <a:p>
                      <a:pPr marL="457200" lvl="0" indent="-330200" algn="l" rtl="0">
                        <a:lnSpc>
                          <a:spcPct val="100000"/>
                        </a:lnSpc>
                        <a:spcBef>
                          <a:spcPts val="0"/>
                        </a:spcBef>
                        <a:spcAft>
                          <a:spcPts val="0"/>
                        </a:spcAft>
                        <a:buSzPts val="1600"/>
                        <a:buFont typeface="Trebuchet MS"/>
                        <a:buChar char="●"/>
                      </a:pPr>
                      <a:r>
                        <a:rPr lang="en" sz="1600">
                          <a:solidFill>
                            <a:schemeClr val="dk1"/>
                          </a:solidFill>
                          <a:latin typeface="Trebuchet MS"/>
                          <a:ea typeface="Trebuchet MS"/>
                          <a:cs typeface="Trebuchet MS"/>
                          <a:sym typeface="Trebuchet MS"/>
                        </a:rPr>
                        <a:t>Programs using an approved curriculum in </a:t>
                      </a:r>
                      <a:r>
                        <a:rPr lang="en" sz="1600" i="1">
                          <a:solidFill>
                            <a:schemeClr val="dk1"/>
                          </a:solidFill>
                          <a:latin typeface="Trebuchet MS"/>
                          <a:ea typeface="Trebuchet MS"/>
                          <a:cs typeface="Trebuchet MS"/>
                          <a:sym typeface="Trebuchet MS"/>
                        </a:rPr>
                        <a:t>at least one classroom </a:t>
                      </a:r>
                      <a:r>
                        <a:rPr lang="en" sz="1600">
                          <a:solidFill>
                            <a:schemeClr val="dk1"/>
                          </a:solidFill>
                          <a:latin typeface="Trebuchet MS"/>
                          <a:ea typeface="Trebuchet MS"/>
                          <a:cs typeface="Trebuchet MS"/>
                          <a:sym typeface="Trebuchet MS"/>
                        </a:rPr>
                        <a:t>will receive</a:t>
                      </a:r>
                      <a:r>
                        <a:rPr lang="en" sz="1600">
                          <a:latin typeface="Trebuchet MS"/>
                          <a:ea typeface="Trebuchet MS"/>
                          <a:cs typeface="Trebuchet MS"/>
                          <a:sym typeface="Trebuchet MS"/>
                        </a:rPr>
                        <a:t> 100 points a</a:t>
                      </a:r>
                      <a:r>
                        <a:rPr lang="en" sz="1600">
                          <a:solidFill>
                            <a:schemeClr val="dk1"/>
                          </a:solidFill>
                          <a:latin typeface="Trebuchet MS"/>
                          <a:ea typeface="Trebuchet MS"/>
                          <a:cs typeface="Trebuchet MS"/>
                          <a:sym typeface="Trebuchet MS"/>
                        </a:rPr>
                        <a:t>dded to their score</a:t>
                      </a:r>
                      <a:endParaRPr sz="1600">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1"/>
                  </a:ext>
                </a:extLst>
              </a:tr>
              <a:tr h="426700">
                <a:tc>
                  <a:txBody>
                    <a:bodyPr/>
                    <a:lstStyle/>
                    <a:p>
                      <a:pPr marL="0" lvl="0" indent="0" algn="l" rtl="0">
                        <a:spcBef>
                          <a:spcPts val="0"/>
                        </a:spcBef>
                        <a:spcAft>
                          <a:spcPts val="0"/>
                        </a:spcAft>
                        <a:buNone/>
                      </a:pPr>
                      <a:r>
                        <a:rPr lang="en" sz="1600" b="1">
                          <a:solidFill>
                            <a:schemeClr val="lt1"/>
                          </a:solidFill>
                          <a:latin typeface="Trebuchet MS"/>
                          <a:ea typeface="Trebuchet MS"/>
                          <a:cs typeface="Trebuchet MS"/>
                          <a:sym typeface="Trebuchet MS"/>
                        </a:rPr>
                        <a:t>Total Points</a:t>
                      </a:r>
                      <a:endParaRPr sz="1600" b="1">
                        <a:solidFill>
                          <a:schemeClr val="lt1"/>
                        </a:solidFill>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DD7E6B"/>
                    </a:solidFill>
                  </a:tcPr>
                </a:tc>
                <a:tc>
                  <a:txBody>
                    <a:bodyPr/>
                    <a:lstStyle/>
                    <a:p>
                      <a:pPr marL="457200" lvl="0" indent="-330200" algn="l" rtl="0">
                        <a:lnSpc>
                          <a:spcPct val="100000"/>
                        </a:lnSpc>
                        <a:spcBef>
                          <a:spcPts val="1200"/>
                        </a:spcBef>
                        <a:spcAft>
                          <a:spcPts val="0"/>
                        </a:spcAft>
                        <a:buClr>
                          <a:schemeClr val="dk1"/>
                        </a:buClr>
                        <a:buSzPts val="1600"/>
                        <a:buFont typeface="Trebuchet MS"/>
                        <a:buChar char="●"/>
                      </a:pPr>
                      <a:r>
                        <a:rPr lang="en" sz="1600">
                          <a:solidFill>
                            <a:schemeClr val="dk1"/>
                          </a:solidFill>
                          <a:latin typeface="Trebuchet MS"/>
                          <a:ea typeface="Trebuchet MS"/>
                          <a:cs typeface="Trebuchet MS"/>
                          <a:sym typeface="Trebuchet MS"/>
                        </a:rPr>
                        <a:t>Interactions Points + Curriculum Points = Total Points</a:t>
                      </a:r>
                      <a:endParaRPr sz="1600">
                        <a:latin typeface="Trebuchet MS"/>
                        <a:ea typeface="Trebuchet MS"/>
                        <a:cs typeface="Trebuchet MS"/>
                        <a:sym typeface="Trebuchet MS"/>
                      </a:endParaRPr>
                    </a:p>
                  </a:txBody>
                  <a:tcPr marL="91425" marR="91425" marT="91425" marB="91425">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tcPr>
                </a:tc>
                <a:extLst>
                  <a:ext uri="{0D108BD9-81ED-4DB2-BD59-A6C34878D82A}">
                    <a16:rowId xmlns:a16="http://schemas.microsoft.com/office/drawing/2014/main" val="10002"/>
                  </a:ext>
                </a:extLst>
              </a:tr>
              <a:tr h="914375">
                <a:tc>
                  <a:txBody>
                    <a:bodyPr/>
                    <a:lstStyle/>
                    <a:p>
                      <a:pPr marL="0" lvl="0" indent="0" algn="l" rtl="0">
                        <a:spcBef>
                          <a:spcPts val="0"/>
                        </a:spcBef>
                        <a:spcAft>
                          <a:spcPts val="0"/>
                        </a:spcAft>
                        <a:buNone/>
                      </a:pPr>
                      <a:r>
                        <a:rPr lang="en" sz="1600" b="1">
                          <a:solidFill>
                            <a:srgbClr val="FFFFFF"/>
                          </a:solidFill>
                          <a:latin typeface="Trebuchet MS"/>
                          <a:ea typeface="Trebuchet MS"/>
                          <a:cs typeface="Trebuchet MS"/>
                          <a:sym typeface="Trebuchet MS"/>
                        </a:rPr>
                        <a:t>Practice Year Rating</a:t>
                      </a:r>
                      <a:endParaRPr sz="1600" b="1">
                        <a:solidFill>
                          <a:srgbClr val="FFFFFF"/>
                        </a:solidFill>
                        <a:latin typeface="Trebuchet MS"/>
                        <a:ea typeface="Trebuchet MS"/>
                        <a:cs typeface="Trebuchet MS"/>
                        <a:sym typeface="Trebuchet MS"/>
                      </a:endParaRPr>
                    </a:p>
                  </a:txBody>
                  <a:tcPr marL="91425" marR="91425" marT="91425" marB="91425">
                    <a:lnL w="19050" cap="flat" cmpd="sng">
                      <a:solidFill>
                        <a:srgbClr val="666666"/>
                      </a:solidFill>
                      <a:prstDash val="solid"/>
                      <a:round/>
                      <a:headEnd type="none" w="sm" len="sm"/>
                      <a:tailEnd type="none" w="sm" len="sm"/>
                    </a:lnL>
                    <a:lnR w="19050" cap="flat" cmpd="sng">
                      <a:solidFill>
                        <a:srgbClr val="666666"/>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666666"/>
                      </a:solidFill>
                      <a:prstDash val="solid"/>
                      <a:round/>
                      <a:headEnd type="none" w="sm" len="sm"/>
                      <a:tailEnd type="none" w="sm" len="sm"/>
                    </a:lnB>
                    <a:solidFill>
                      <a:srgbClr val="C22536"/>
                    </a:solidFill>
                  </a:tcPr>
                </a:tc>
                <a:tc>
                  <a:txBody>
                    <a:bodyPr/>
                    <a:lstStyle/>
                    <a:p>
                      <a:pPr marL="457200" lvl="0" indent="-330200" algn="l" rtl="0">
                        <a:lnSpc>
                          <a:spcPct val="100000"/>
                        </a:lnSpc>
                        <a:spcBef>
                          <a:spcPts val="0"/>
                        </a:spcBef>
                        <a:spcAft>
                          <a:spcPts val="0"/>
                        </a:spcAft>
                        <a:buSzPts val="1600"/>
                        <a:buFont typeface="Trebuchet MS"/>
                        <a:buChar char="●"/>
                      </a:pPr>
                      <a:r>
                        <a:rPr lang="en" sz="1600" dirty="0">
                          <a:solidFill>
                            <a:schemeClr val="dk1"/>
                          </a:solidFill>
                          <a:latin typeface="Trebuchet MS"/>
                          <a:ea typeface="Trebuchet MS"/>
                          <a:cs typeface="Trebuchet MS"/>
                          <a:sym typeface="Trebuchet MS"/>
                        </a:rPr>
                        <a:t>Exemplary = </a:t>
                      </a:r>
                      <a:r>
                        <a:rPr lang="en" sz="1600" dirty="0">
                          <a:latin typeface="Trebuchet MS"/>
                          <a:ea typeface="Trebuchet MS"/>
                          <a:cs typeface="Trebuchet MS"/>
                          <a:sym typeface="Trebuchet MS"/>
                        </a:rPr>
                        <a:t>700 - 800 points </a:t>
                      </a:r>
                      <a:endParaRPr sz="1600" dirty="0">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dirty="0">
                          <a:latin typeface="Trebuchet MS"/>
                          <a:ea typeface="Trebuchet MS"/>
                          <a:cs typeface="Trebuchet MS"/>
                          <a:sym typeface="Trebuchet MS"/>
                        </a:rPr>
                        <a:t>Satisfactory </a:t>
                      </a:r>
                      <a:r>
                        <a:rPr lang="en" sz="1600" dirty="0">
                          <a:solidFill>
                            <a:schemeClr val="dk1"/>
                          </a:solidFill>
                          <a:latin typeface="Trebuchet MS"/>
                          <a:ea typeface="Trebuchet MS"/>
                          <a:cs typeface="Trebuchet MS"/>
                          <a:sym typeface="Trebuchet MS"/>
                        </a:rPr>
                        <a:t>= 400 - 699 points</a:t>
                      </a:r>
                      <a:endParaRPr sz="1600" dirty="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dirty="0">
                          <a:solidFill>
                            <a:schemeClr val="dk1"/>
                          </a:solidFill>
                          <a:latin typeface="Trebuchet MS"/>
                          <a:ea typeface="Trebuchet MS"/>
                          <a:cs typeface="Trebuchet MS"/>
                          <a:sym typeface="Trebuchet MS"/>
                        </a:rPr>
                        <a:t>Needs Improvement = 100 - 399 points</a:t>
                      </a:r>
                      <a:endParaRPr sz="1600" dirty="0">
                        <a:latin typeface="Trebuchet MS"/>
                        <a:ea typeface="Trebuchet MS"/>
                        <a:cs typeface="Trebuchet MS"/>
                        <a:sym typeface="Trebuchet MS"/>
                      </a:endParaRPr>
                    </a:p>
                  </a:txBody>
                  <a:tcPr marL="91425" marR="91425" marT="91425" marB="91425">
                    <a:lnL w="19050" cap="flat" cmpd="sng">
                      <a:solidFill>
                        <a:srgbClr val="666666"/>
                      </a:solidFill>
                      <a:prstDash val="solid"/>
                      <a:round/>
                      <a:headEnd type="none" w="sm" len="sm"/>
                      <a:tailEnd type="none" w="sm" len="sm"/>
                    </a:lnL>
                    <a:lnR w="19050" cap="flat" cmpd="sng">
                      <a:solidFill>
                        <a:srgbClr val="666666"/>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666666"/>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95"/>
          <p:cNvSpPr txBox="1">
            <a:spLocks noGrp="1"/>
          </p:cNvSpPr>
          <p:nvPr>
            <p:ph type="title"/>
          </p:nvPr>
        </p:nvSpPr>
        <p:spPr>
          <a:xfrm>
            <a:off x="536350" y="100299"/>
            <a:ext cx="10515600" cy="1326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solidFill>
                  <a:srgbClr val="C22536"/>
                </a:solidFill>
              </a:rPr>
              <a:t>Rationale for Emphasis on CLASS</a:t>
            </a:r>
            <a:r>
              <a:rPr lang="en" sz="3000" baseline="30000">
                <a:solidFill>
                  <a:srgbClr val="C22536"/>
                </a:solidFill>
              </a:rPr>
              <a:t>®</a:t>
            </a:r>
            <a:endParaRPr sz="3000">
              <a:solidFill>
                <a:srgbClr val="C22536"/>
              </a:solidFill>
            </a:endParaRPr>
          </a:p>
        </p:txBody>
      </p:sp>
      <p:sp>
        <p:nvSpPr>
          <p:cNvPr id="629" name="Google Shape;629;p95"/>
          <p:cNvSpPr txBox="1">
            <a:spLocks noGrp="1"/>
          </p:cNvSpPr>
          <p:nvPr>
            <p:ph type="body" idx="1"/>
          </p:nvPr>
        </p:nvSpPr>
        <p:spPr>
          <a:xfrm>
            <a:off x="743400" y="1173125"/>
            <a:ext cx="82359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700" b="1">
                <a:solidFill>
                  <a:schemeClr val="dk1"/>
                </a:solidFill>
                <a:latin typeface="Trebuchet MS"/>
                <a:ea typeface="Trebuchet MS"/>
                <a:cs typeface="Trebuchet MS"/>
                <a:sym typeface="Trebuchet MS"/>
              </a:rPr>
              <a:t>Practice Year 1 proposal </a:t>
            </a:r>
            <a:r>
              <a:rPr lang="en" sz="1700" b="1"/>
              <a:t>emphasizes</a:t>
            </a:r>
            <a:r>
              <a:rPr lang="en" sz="1700" b="1">
                <a:solidFill>
                  <a:schemeClr val="dk1"/>
                </a:solidFill>
                <a:latin typeface="Trebuchet MS"/>
                <a:ea typeface="Trebuchet MS"/>
                <a:cs typeface="Trebuchet MS"/>
                <a:sym typeface="Trebuchet MS"/>
              </a:rPr>
              <a:t> interactions</a:t>
            </a:r>
            <a:r>
              <a:rPr lang="en" sz="1700" b="1"/>
              <a:t> </a:t>
            </a:r>
            <a:r>
              <a:rPr lang="en" sz="1700" b="1">
                <a:solidFill>
                  <a:schemeClr val="dk1"/>
                </a:solidFill>
                <a:latin typeface="Trebuchet MS"/>
                <a:ea typeface="Trebuchet MS"/>
                <a:cs typeface="Trebuchet MS"/>
                <a:sym typeface="Trebuchet MS"/>
              </a:rPr>
              <a:t>because: </a:t>
            </a:r>
            <a:endParaRPr sz="1700" b="1">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endParaRPr sz="600" b="1">
              <a:solidFill>
                <a:schemeClr val="dk1"/>
              </a:solidFill>
              <a:latin typeface="Trebuchet MS"/>
              <a:ea typeface="Trebuchet MS"/>
              <a:cs typeface="Trebuchet MS"/>
              <a:sym typeface="Trebuchet MS"/>
            </a:endParaRPr>
          </a:p>
          <a:p>
            <a:pPr marL="457200" lvl="0" indent="-336550" algn="l" rtl="0">
              <a:lnSpc>
                <a:spcPct val="100000"/>
              </a:lnSpc>
              <a:spcBef>
                <a:spcPts val="0"/>
              </a:spcBef>
              <a:spcAft>
                <a:spcPts val="0"/>
              </a:spcAft>
              <a:buClr>
                <a:schemeClr val="dk1"/>
              </a:buClr>
              <a:buSzPts val="1700"/>
              <a:buFont typeface="Trebuchet MS"/>
              <a:buAutoNum type="arabicPeriod"/>
            </a:pPr>
            <a:r>
              <a:rPr lang="en" sz="1700">
                <a:solidFill>
                  <a:schemeClr val="dk1"/>
                </a:solidFill>
                <a:latin typeface="Trebuchet MS"/>
                <a:ea typeface="Trebuchet MS"/>
                <a:cs typeface="Trebuchet MS"/>
                <a:sym typeface="Trebuchet MS"/>
              </a:rPr>
              <a:t>Interactions, when measured by CLASS, promote incremental improvement that </a:t>
            </a:r>
            <a:r>
              <a:rPr lang="en" sz="1700">
                <a:solidFill>
                  <a:srgbClr val="000000"/>
                </a:solidFill>
                <a:latin typeface="Trebuchet MS"/>
                <a:ea typeface="Trebuchet MS"/>
                <a:cs typeface="Trebuchet MS"/>
                <a:sym typeface="Trebuchet MS"/>
              </a:rPr>
              <a:t>motivates educators at every level in the system. </a:t>
            </a:r>
            <a:endParaRPr sz="1700">
              <a:solidFill>
                <a:srgbClr val="000000"/>
              </a:solidFill>
              <a:latin typeface="Trebuchet MS"/>
              <a:ea typeface="Trebuchet MS"/>
              <a:cs typeface="Trebuchet MS"/>
              <a:sym typeface="Trebuchet MS"/>
            </a:endParaRPr>
          </a:p>
          <a:p>
            <a:pPr marL="914400" lvl="1" indent="-336550" algn="l" rtl="0">
              <a:lnSpc>
                <a:spcPct val="100000"/>
              </a:lnSpc>
              <a:spcBef>
                <a:spcPts val="0"/>
              </a:spcBef>
              <a:spcAft>
                <a:spcPts val="0"/>
              </a:spcAft>
              <a:buClr>
                <a:srgbClr val="000000"/>
              </a:buClr>
              <a:buSzPts val="1700"/>
              <a:buFont typeface="Trebuchet MS"/>
              <a:buChar char="•"/>
            </a:pPr>
            <a:r>
              <a:rPr lang="en" sz="1700">
                <a:solidFill>
                  <a:srgbClr val="000000"/>
                </a:solidFill>
                <a:latin typeface="Trebuchet MS"/>
                <a:ea typeface="Trebuchet MS"/>
                <a:cs typeface="Trebuchet MS"/>
                <a:sym typeface="Trebuchet MS"/>
              </a:rPr>
              <a:t>CLASS provides actionable feedback for every classroom. </a:t>
            </a:r>
            <a:endParaRPr sz="1700">
              <a:solidFill>
                <a:srgbClr val="000000"/>
              </a:solidFill>
              <a:latin typeface="Trebuchet MS"/>
              <a:ea typeface="Trebuchet MS"/>
              <a:cs typeface="Trebuchet MS"/>
              <a:sym typeface="Trebuchet MS"/>
            </a:endParaRPr>
          </a:p>
          <a:p>
            <a:pPr marL="457200" lvl="0" indent="-336550" algn="l" rtl="0">
              <a:lnSpc>
                <a:spcPct val="100000"/>
              </a:lnSpc>
              <a:spcBef>
                <a:spcPts val="0"/>
              </a:spcBef>
              <a:spcAft>
                <a:spcPts val="0"/>
              </a:spcAft>
              <a:buClr>
                <a:srgbClr val="000000"/>
              </a:buClr>
              <a:buSzPts val="1700"/>
              <a:buFont typeface="Trebuchet MS"/>
              <a:buAutoNum type="arabicPeriod"/>
            </a:pPr>
            <a:r>
              <a:rPr lang="en" sz="1700">
                <a:solidFill>
                  <a:srgbClr val="000000"/>
                </a:solidFill>
              </a:rPr>
              <a:t>Current research suggests that improving interactions has greater impact on child outcomes.  </a:t>
            </a:r>
            <a:endParaRPr sz="1700">
              <a:solidFill>
                <a:srgbClr val="000000"/>
              </a:solidFill>
            </a:endParaRPr>
          </a:p>
          <a:p>
            <a:pPr marL="457200" lvl="0" indent="-336550" algn="l" rtl="0">
              <a:lnSpc>
                <a:spcPct val="100000"/>
              </a:lnSpc>
              <a:spcBef>
                <a:spcPts val="0"/>
              </a:spcBef>
              <a:spcAft>
                <a:spcPts val="0"/>
              </a:spcAft>
              <a:buClr>
                <a:srgbClr val="000000"/>
              </a:buClr>
              <a:buSzPts val="1700"/>
              <a:buFont typeface="Trebuchet MS"/>
              <a:buAutoNum type="arabicPeriod"/>
            </a:pPr>
            <a:r>
              <a:rPr lang="en" sz="1700">
                <a:solidFill>
                  <a:srgbClr val="000000"/>
                </a:solidFill>
                <a:latin typeface="Trebuchet MS"/>
                <a:ea typeface="Trebuchet MS"/>
                <a:cs typeface="Trebuchet MS"/>
                <a:sym typeface="Trebuchet MS"/>
              </a:rPr>
              <a:t>Virginia is better prepared to ensure that every publicly-funded infant, toddler and preschool classroom receives CLASS observations and has equitable opportunity to demonstrate strengths and make improvements. In contrast, there are disparities in which classrooms currently have access to and can afford </a:t>
            </a:r>
            <a:r>
              <a:rPr lang="en" sz="1700">
                <a:solidFill>
                  <a:srgbClr val="000000"/>
                </a:solidFill>
              </a:rPr>
              <a:t>approved</a:t>
            </a:r>
            <a:r>
              <a:rPr lang="en" sz="1700">
                <a:solidFill>
                  <a:srgbClr val="000000"/>
                </a:solidFill>
                <a:latin typeface="Trebuchet MS"/>
                <a:ea typeface="Trebuchet MS"/>
                <a:cs typeface="Trebuchet MS"/>
                <a:sym typeface="Trebuchet MS"/>
              </a:rPr>
              <a:t> curriculum. Once all publicly-funded classrooms have affordable access, Virginia </a:t>
            </a:r>
            <a:r>
              <a:rPr lang="en" sz="1700">
                <a:solidFill>
                  <a:srgbClr val="000000"/>
                </a:solidFill>
              </a:rPr>
              <a:t>can</a:t>
            </a:r>
            <a:r>
              <a:rPr lang="en" sz="1700">
                <a:solidFill>
                  <a:srgbClr val="000000"/>
                </a:solidFill>
                <a:latin typeface="Trebuchet MS"/>
                <a:ea typeface="Trebuchet MS"/>
                <a:cs typeface="Trebuchet MS"/>
                <a:sym typeface="Trebuchet MS"/>
              </a:rPr>
              <a:t> consider how to better measure and support effective use of </a:t>
            </a:r>
            <a:r>
              <a:rPr lang="en" sz="1700">
                <a:solidFill>
                  <a:srgbClr val="000000"/>
                </a:solidFill>
              </a:rPr>
              <a:t>approved</a:t>
            </a:r>
            <a:r>
              <a:rPr lang="en" sz="1700">
                <a:solidFill>
                  <a:srgbClr val="000000"/>
                </a:solidFill>
                <a:latin typeface="Trebuchet MS"/>
                <a:ea typeface="Trebuchet MS"/>
                <a:cs typeface="Trebuchet MS"/>
                <a:sym typeface="Trebuchet MS"/>
              </a:rPr>
              <a:t> curriculum.  </a:t>
            </a:r>
            <a:endParaRPr sz="1700">
              <a:solidFill>
                <a:srgbClr val="000000"/>
              </a:solidFill>
              <a:latin typeface="Trebuchet MS"/>
              <a:ea typeface="Trebuchet MS"/>
              <a:cs typeface="Trebuchet MS"/>
              <a:sym typeface="Trebuchet M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96"/>
          <p:cNvSpPr txBox="1">
            <a:spLocks noGrp="1"/>
          </p:cNvSpPr>
          <p:nvPr>
            <p:ph type="title"/>
          </p:nvPr>
        </p:nvSpPr>
        <p:spPr>
          <a:xfrm>
            <a:off x="509006" y="33586"/>
            <a:ext cx="10515600" cy="1326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solidFill>
                  <a:srgbClr val="C22536"/>
                </a:solidFill>
              </a:rPr>
              <a:t>Practice Year 1 Rating Example</a:t>
            </a:r>
            <a:endParaRPr sz="3000">
              <a:solidFill>
                <a:srgbClr val="C22536"/>
              </a:solidFill>
            </a:endParaRPr>
          </a:p>
          <a:p>
            <a:pPr marL="0" lvl="0" indent="0" algn="l" rtl="0">
              <a:spcBef>
                <a:spcPts val="0"/>
              </a:spcBef>
              <a:spcAft>
                <a:spcPts val="0"/>
              </a:spcAft>
              <a:buNone/>
            </a:pPr>
            <a:endParaRPr sz="3000">
              <a:solidFill>
                <a:srgbClr val="CC0000"/>
              </a:solidFill>
            </a:endParaRPr>
          </a:p>
        </p:txBody>
      </p:sp>
      <p:graphicFrame>
        <p:nvGraphicFramePr>
          <p:cNvPr id="635" name="Google Shape;635;p96" descr="table of Interaction/Curriculum rating system"/>
          <p:cNvGraphicFramePr/>
          <p:nvPr>
            <p:extLst>
              <p:ext uri="{D42A27DB-BD31-4B8C-83A1-F6EECF244321}">
                <p14:modId xmlns:p14="http://schemas.microsoft.com/office/powerpoint/2010/main" val="3907989516"/>
              </p:ext>
            </p:extLst>
          </p:nvPr>
        </p:nvGraphicFramePr>
        <p:xfrm>
          <a:off x="805063" y="1233025"/>
          <a:ext cx="7533850" cy="2028175"/>
        </p:xfrm>
        <a:graphic>
          <a:graphicData uri="http://schemas.openxmlformats.org/drawingml/2006/table">
            <a:tbl>
              <a:tblPr firstRow="1">
                <a:noFill/>
                <a:tableStyleId>{7AC66BFB-3F62-4392-B8A4-9AB83D7DF303}</a:tableStyleId>
              </a:tblPr>
              <a:tblGrid>
                <a:gridCol w="1738275">
                  <a:extLst>
                    <a:ext uri="{9D8B030D-6E8A-4147-A177-3AD203B41FA5}">
                      <a16:colId xmlns:a16="http://schemas.microsoft.com/office/drawing/2014/main" val="20000"/>
                    </a:ext>
                  </a:extLst>
                </a:gridCol>
                <a:gridCol w="1385425">
                  <a:extLst>
                    <a:ext uri="{9D8B030D-6E8A-4147-A177-3AD203B41FA5}">
                      <a16:colId xmlns:a16="http://schemas.microsoft.com/office/drawing/2014/main" val="20001"/>
                    </a:ext>
                  </a:extLst>
                </a:gridCol>
                <a:gridCol w="1562700">
                  <a:extLst>
                    <a:ext uri="{9D8B030D-6E8A-4147-A177-3AD203B41FA5}">
                      <a16:colId xmlns:a16="http://schemas.microsoft.com/office/drawing/2014/main" val="20002"/>
                    </a:ext>
                  </a:extLst>
                </a:gridCol>
                <a:gridCol w="1247050">
                  <a:extLst>
                    <a:ext uri="{9D8B030D-6E8A-4147-A177-3AD203B41FA5}">
                      <a16:colId xmlns:a16="http://schemas.microsoft.com/office/drawing/2014/main" val="20003"/>
                    </a:ext>
                  </a:extLst>
                </a:gridCol>
                <a:gridCol w="1600400">
                  <a:extLst>
                    <a:ext uri="{9D8B030D-6E8A-4147-A177-3AD203B41FA5}">
                      <a16:colId xmlns:a16="http://schemas.microsoft.com/office/drawing/2014/main" val="20004"/>
                    </a:ext>
                  </a:extLst>
                </a:gridCol>
              </a:tblGrid>
              <a:tr h="526925">
                <a:tc>
                  <a:txBody>
                    <a:bodyPr/>
                    <a:lstStyle/>
                    <a:p>
                      <a:pPr marL="0" marR="0" lvl="0" indent="0" algn="l" rtl="0">
                        <a:spcBef>
                          <a:spcPts val="0"/>
                        </a:spcBef>
                        <a:spcAft>
                          <a:spcPts val="0"/>
                        </a:spcAft>
                        <a:buNone/>
                      </a:pPr>
                      <a:r>
                        <a:rPr lang="en" sz="1400" b="1">
                          <a:solidFill>
                            <a:srgbClr val="FFFFFF"/>
                          </a:solidFill>
                          <a:latin typeface="Trebuchet MS"/>
                          <a:ea typeface="Trebuchet MS"/>
                          <a:cs typeface="Trebuchet MS"/>
                          <a:sym typeface="Trebuchet MS"/>
                        </a:rPr>
                        <a:t>ABC Child Care Center</a:t>
                      </a:r>
                      <a:endParaRPr sz="1400" b="1">
                        <a:solidFill>
                          <a:srgbClr val="FFFFFF"/>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r>
                        <a:rPr lang="en" sz="1400" b="1">
                          <a:solidFill>
                            <a:srgbClr val="FFFFFF"/>
                          </a:solidFill>
                          <a:latin typeface="Trebuchet MS"/>
                          <a:ea typeface="Trebuchet MS"/>
                          <a:cs typeface="Trebuchet MS"/>
                          <a:sym typeface="Trebuchet MS"/>
                        </a:rPr>
                        <a:t>Fall CLASS Avg</a:t>
                      </a:r>
                      <a:endParaRPr sz="1400" b="1">
                        <a:solidFill>
                          <a:srgbClr val="FFFFFF"/>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r>
                        <a:rPr lang="en" sz="1400" b="1">
                          <a:solidFill>
                            <a:srgbClr val="FFFFFF"/>
                          </a:solidFill>
                          <a:latin typeface="Trebuchet MS"/>
                          <a:ea typeface="Trebuchet MS"/>
                          <a:cs typeface="Trebuchet MS"/>
                          <a:sym typeface="Trebuchet MS"/>
                        </a:rPr>
                        <a:t>Spring CLASS Avg</a:t>
                      </a:r>
                      <a:endParaRPr sz="1400" b="1">
                        <a:solidFill>
                          <a:srgbClr val="FFFFFF"/>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r>
                        <a:rPr lang="en" sz="1400" b="1" dirty="0">
                          <a:solidFill>
                            <a:srgbClr val="FFFFFF"/>
                          </a:solidFill>
                          <a:latin typeface="Trebuchet MS"/>
                          <a:ea typeface="Trebuchet MS"/>
                          <a:cs typeface="Trebuchet MS"/>
                          <a:sym typeface="Trebuchet MS"/>
                        </a:rPr>
                        <a:t>Overall Avg </a:t>
                      </a:r>
                      <a:endParaRPr sz="1400" b="1" dirty="0">
                        <a:solidFill>
                          <a:srgbClr val="FFFFFF"/>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r>
                        <a:rPr lang="en" sz="1400" b="1" dirty="0">
                          <a:solidFill>
                            <a:srgbClr val="FFFFFF"/>
                          </a:solidFill>
                          <a:latin typeface="Trebuchet MS"/>
                          <a:ea typeface="Trebuchet MS"/>
                          <a:cs typeface="Trebuchet MS"/>
                          <a:sym typeface="Trebuchet MS"/>
                        </a:rPr>
                        <a:t>Approved Curriculum Used?</a:t>
                      </a:r>
                      <a:endParaRPr sz="1400" b="1" dirty="0">
                        <a:solidFill>
                          <a:srgbClr val="FFFFFF"/>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extLst>
                  <a:ext uri="{0D108BD9-81ED-4DB2-BD59-A6C34878D82A}">
                    <a16:rowId xmlns:a16="http://schemas.microsoft.com/office/drawing/2014/main" val="10000"/>
                  </a:ext>
                </a:extLst>
              </a:tr>
              <a:tr h="281950">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1 Infant Classroom</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4.25</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4.75</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4.5</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No</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281950">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1 Toddler Classroom</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4.10</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4.17</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4.14</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Yes</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81950">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1 PreK Classroom</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3.82</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4.35</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solidFill>
                            <a:srgbClr val="000000"/>
                          </a:solidFill>
                          <a:latin typeface="Trebuchet MS"/>
                          <a:ea typeface="Trebuchet MS"/>
                          <a:cs typeface="Trebuchet MS"/>
                          <a:sym typeface="Trebuchet MS"/>
                        </a:rPr>
                        <a:t>4.09</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dirty="0">
                          <a:solidFill>
                            <a:srgbClr val="000000"/>
                          </a:solidFill>
                          <a:latin typeface="Trebuchet MS"/>
                          <a:ea typeface="Trebuchet MS"/>
                          <a:cs typeface="Trebuchet MS"/>
                          <a:sym typeface="Trebuchet MS"/>
                        </a:rPr>
                        <a:t>Yes</a:t>
                      </a:r>
                      <a:endParaRPr sz="1400" dirty="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160050">
                <a:tc>
                  <a:txBody>
                    <a:bodyPr/>
                    <a:lstStyle/>
                    <a:p>
                      <a:pPr marL="0" marR="0" lvl="0" indent="0" algn="l" rtl="0">
                        <a:spcBef>
                          <a:spcPts val="0"/>
                        </a:spcBef>
                        <a:spcAft>
                          <a:spcPts val="0"/>
                        </a:spcAft>
                        <a:buNone/>
                      </a:pPr>
                      <a:endParaRPr sz="600">
                        <a:solidFill>
                          <a:srgbClr val="C22536"/>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endParaRPr sz="600">
                        <a:solidFill>
                          <a:srgbClr val="C22536"/>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endParaRPr sz="600">
                        <a:solidFill>
                          <a:srgbClr val="C22536"/>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endParaRPr sz="600">
                        <a:solidFill>
                          <a:srgbClr val="C22536"/>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tc>
                  <a:txBody>
                    <a:bodyPr/>
                    <a:lstStyle/>
                    <a:p>
                      <a:pPr marL="0" marR="0" lvl="0" indent="0" algn="l" rtl="0">
                        <a:spcBef>
                          <a:spcPts val="0"/>
                        </a:spcBef>
                        <a:spcAft>
                          <a:spcPts val="0"/>
                        </a:spcAft>
                        <a:buNone/>
                      </a:pPr>
                      <a:endParaRPr sz="600">
                        <a:solidFill>
                          <a:srgbClr val="C22536"/>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C22536"/>
                    </a:solidFill>
                  </a:tcPr>
                </a:tc>
                <a:extLst>
                  <a:ext uri="{0D108BD9-81ED-4DB2-BD59-A6C34878D82A}">
                    <a16:rowId xmlns:a16="http://schemas.microsoft.com/office/drawing/2014/main" val="10004"/>
                  </a:ext>
                </a:extLst>
              </a:tr>
              <a:tr h="281950">
                <a:tc>
                  <a:txBody>
                    <a:bodyPr/>
                    <a:lstStyle/>
                    <a:p>
                      <a:pPr marL="0" marR="0" lvl="0" indent="0" algn="l" rtl="0">
                        <a:spcBef>
                          <a:spcPts val="0"/>
                        </a:spcBef>
                        <a:spcAft>
                          <a:spcPts val="0"/>
                        </a:spcAft>
                        <a:buNone/>
                      </a:pPr>
                      <a:r>
                        <a:rPr lang="en" sz="1400" b="1">
                          <a:solidFill>
                            <a:srgbClr val="000000"/>
                          </a:solidFill>
                          <a:latin typeface="Trebuchet MS"/>
                          <a:ea typeface="Trebuchet MS"/>
                          <a:cs typeface="Trebuchet MS"/>
                          <a:sym typeface="Trebuchet MS"/>
                        </a:rPr>
                        <a:t>Site Total</a:t>
                      </a:r>
                      <a:endParaRPr sz="1400" b="1">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a:latin typeface="Trebuchet MS"/>
                          <a:ea typeface="Trebuchet MS"/>
                          <a:cs typeface="Trebuchet MS"/>
                          <a:sym typeface="Trebuchet MS"/>
                        </a:rPr>
                        <a:t>----</a:t>
                      </a:r>
                      <a:endParaRPr sz="140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dirty="0">
                          <a:latin typeface="Trebuchet MS"/>
                          <a:ea typeface="Trebuchet MS"/>
                          <a:cs typeface="Trebuchet MS"/>
                          <a:sym typeface="Trebuchet MS"/>
                        </a:rPr>
                        <a:t>----</a:t>
                      </a:r>
                      <a:endParaRPr sz="1400" dirty="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b="1">
                          <a:solidFill>
                            <a:srgbClr val="000000"/>
                          </a:solidFill>
                          <a:latin typeface="Trebuchet MS"/>
                          <a:ea typeface="Trebuchet MS"/>
                          <a:cs typeface="Trebuchet MS"/>
                          <a:sym typeface="Trebuchet MS"/>
                        </a:rPr>
                        <a:t>4.24</a:t>
                      </a:r>
                      <a:endParaRPr sz="1400" b="1">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 sz="1400" b="1" dirty="0">
                          <a:solidFill>
                            <a:srgbClr val="000000"/>
                          </a:solidFill>
                          <a:latin typeface="Trebuchet MS"/>
                          <a:ea typeface="Trebuchet MS"/>
                          <a:cs typeface="Trebuchet MS"/>
                          <a:sym typeface="Trebuchet MS"/>
                        </a:rPr>
                        <a:t>Yes</a:t>
                      </a:r>
                      <a:endParaRPr sz="1400" b="1" dirty="0">
                        <a:solidFill>
                          <a:srgbClr val="000000"/>
                        </a:solidFill>
                        <a:latin typeface="Trebuchet MS"/>
                        <a:ea typeface="Trebuchet MS"/>
                        <a:cs typeface="Trebuchet MS"/>
                        <a:sym typeface="Trebuchet MS"/>
                      </a:endParaRPr>
                    </a:p>
                  </a:txBody>
                  <a:tcPr marL="68600" marR="68600" marT="34300" marB="34300">
                    <a:lnL w="19050" cap="flat" cmpd="sng">
                      <a:solidFill>
                        <a:srgbClr val="999999"/>
                      </a:solidFill>
                      <a:prstDash val="solid"/>
                      <a:round/>
                      <a:headEnd type="none" w="sm" len="sm"/>
                      <a:tailEnd type="none" w="sm" len="sm"/>
                    </a:lnL>
                    <a:lnR w="19050" cap="flat" cmpd="sng">
                      <a:solidFill>
                        <a:srgbClr val="999999"/>
                      </a:solidFill>
                      <a:prstDash val="solid"/>
                      <a:round/>
                      <a:headEnd type="none" w="sm" len="sm"/>
                      <a:tailEnd type="none" w="sm" len="sm"/>
                    </a:lnR>
                    <a:lnT w="19050" cap="flat" cmpd="sng">
                      <a:solidFill>
                        <a:srgbClr val="999999"/>
                      </a:solidFill>
                      <a:prstDash val="solid"/>
                      <a:round/>
                      <a:headEnd type="none" w="sm" len="sm"/>
                      <a:tailEnd type="none" w="sm" len="sm"/>
                    </a:lnT>
                    <a:lnB w="19050" cap="flat" cmpd="sng">
                      <a:solidFill>
                        <a:srgbClr val="999999"/>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
        <p:nvSpPr>
          <p:cNvPr id="636" name="Google Shape;636;p96"/>
          <p:cNvSpPr txBox="1"/>
          <p:nvPr/>
        </p:nvSpPr>
        <p:spPr>
          <a:xfrm>
            <a:off x="2158575" y="3261575"/>
            <a:ext cx="50277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u="sng">
                <a:solidFill>
                  <a:schemeClr val="dk1"/>
                </a:solidFill>
                <a:latin typeface="Trebuchet MS"/>
                <a:ea typeface="Trebuchet MS"/>
                <a:cs typeface="Trebuchet MS"/>
                <a:sym typeface="Trebuchet MS"/>
              </a:rPr>
              <a:t>Overall Practice Year 1 Rating </a:t>
            </a:r>
            <a:endParaRPr sz="1800">
              <a:solidFill>
                <a:schemeClr val="dk1"/>
              </a:solidFill>
              <a:latin typeface="Trebuchet MS"/>
              <a:ea typeface="Trebuchet MS"/>
              <a:cs typeface="Trebuchet MS"/>
              <a:sym typeface="Trebuchet MS"/>
            </a:endParaRPr>
          </a:p>
          <a:p>
            <a:pPr marL="0" lvl="0" indent="0" algn="l" rtl="0">
              <a:spcBef>
                <a:spcPts val="0"/>
              </a:spcBef>
              <a:spcAft>
                <a:spcPts val="0"/>
              </a:spcAft>
              <a:buNone/>
            </a:pPr>
            <a:r>
              <a:rPr lang="en" sz="1800">
                <a:solidFill>
                  <a:schemeClr val="dk1"/>
                </a:solidFill>
                <a:latin typeface="Trebuchet MS"/>
                <a:ea typeface="Trebuchet MS"/>
                <a:cs typeface="Trebuchet MS"/>
                <a:sym typeface="Trebuchet MS"/>
              </a:rPr>
              <a:t>Interactions Points = 4.24 x 100 = 424 points</a:t>
            </a:r>
            <a:endParaRPr sz="1800">
              <a:solidFill>
                <a:schemeClr val="dk1"/>
              </a:solidFill>
              <a:latin typeface="Trebuchet MS"/>
              <a:ea typeface="Trebuchet MS"/>
              <a:cs typeface="Trebuchet MS"/>
              <a:sym typeface="Trebuchet MS"/>
            </a:endParaRPr>
          </a:p>
          <a:p>
            <a:pPr marL="0" lvl="0" indent="0" algn="l" rtl="0">
              <a:spcBef>
                <a:spcPts val="0"/>
              </a:spcBef>
              <a:spcAft>
                <a:spcPts val="0"/>
              </a:spcAft>
              <a:buNone/>
            </a:pPr>
            <a:r>
              <a:rPr lang="en" sz="1800">
                <a:solidFill>
                  <a:schemeClr val="dk1"/>
                </a:solidFill>
                <a:latin typeface="Trebuchet MS"/>
                <a:ea typeface="Trebuchet MS"/>
                <a:cs typeface="Trebuchet MS"/>
                <a:sym typeface="Trebuchet MS"/>
              </a:rPr>
              <a:t>Curriculum Points = 100</a:t>
            </a:r>
            <a:endParaRPr sz="1800">
              <a:solidFill>
                <a:srgbClr val="FF0000"/>
              </a:solidFill>
              <a:latin typeface="Trebuchet MS"/>
              <a:ea typeface="Trebuchet MS"/>
              <a:cs typeface="Trebuchet MS"/>
              <a:sym typeface="Trebuchet MS"/>
            </a:endParaRPr>
          </a:p>
          <a:p>
            <a:pPr marL="0" lvl="0" indent="0" algn="l" rtl="0">
              <a:spcBef>
                <a:spcPts val="0"/>
              </a:spcBef>
              <a:spcAft>
                <a:spcPts val="0"/>
              </a:spcAft>
              <a:buNone/>
            </a:pPr>
            <a:r>
              <a:rPr lang="en" sz="1800">
                <a:solidFill>
                  <a:schemeClr val="dk1"/>
                </a:solidFill>
                <a:latin typeface="Trebuchet MS"/>
                <a:ea typeface="Trebuchet MS"/>
                <a:cs typeface="Trebuchet MS"/>
                <a:sym typeface="Trebuchet MS"/>
              </a:rPr>
              <a:t>Total Points = 524 Satisfactory</a:t>
            </a:r>
            <a:endParaRPr sz="1800">
              <a:solidFill>
                <a:schemeClr val="dk1"/>
              </a:solidFill>
              <a:latin typeface="Trebuchet MS"/>
              <a:ea typeface="Trebuchet MS"/>
              <a:cs typeface="Trebuchet MS"/>
              <a:sym typeface="Trebuchet MS"/>
            </a:endParaRPr>
          </a:p>
        </p:txBody>
      </p:sp>
      <p:sp>
        <p:nvSpPr>
          <p:cNvPr id="637" name="Google Shape;637;p96"/>
          <p:cNvSpPr txBox="1"/>
          <p:nvPr/>
        </p:nvSpPr>
        <p:spPr>
          <a:xfrm>
            <a:off x="761250" y="4530881"/>
            <a:ext cx="63333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i="1">
                <a:solidFill>
                  <a:schemeClr val="dk1"/>
                </a:solidFill>
                <a:latin typeface="Trebuchet MS"/>
                <a:ea typeface="Trebuchet MS"/>
                <a:cs typeface="Trebuchet MS"/>
                <a:sym typeface="Trebuchet MS"/>
              </a:rPr>
              <a:t>Notes: All classrooms weighted equally.  Averaging at the dimensions level gives a more accurate reflection of what is happening in the classrooms.</a:t>
            </a:r>
            <a:endParaRPr sz="1000" i="1">
              <a:solidFill>
                <a:schemeClr val="dk1"/>
              </a:solidFill>
              <a:latin typeface="Trebuchet MS"/>
              <a:ea typeface="Trebuchet MS"/>
              <a:cs typeface="Trebuchet MS"/>
              <a:sym typeface="Trebuchet MS"/>
            </a:endParaRPr>
          </a:p>
        </p:txBody>
      </p:sp>
      <p:sp>
        <p:nvSpPr>
          <p:cNvPr id="638" name="Google Shape;638;p96"/>
          <p:cNvSpPr txBox="1"/>
          <p:nvPr/>
        </p:nvSpPr>
        <p:spPr>
          <a:xfrm>
            <a:off x="484612" y="719488"/>
            <a:ext cx="7321241"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dirty="0">
                <a:solidFill>
                  <a:schemeClr val="dk1"/>
                </a:solidFill>
                <a:latin typeface="Trebuchet MS"/>
                <a:ea typeface="Trebuchet MS"/>
                <a:cs typeface="Trebuchet MS"/>
                <a:sym typeface="Trebuchet MS"/>
              </a:rPr>
              <a:t>Here is an example to illustrate how a program is measured:</a:t>
            </a:r>
            <a:endParaRPr sz="1800" b="1" dirty="0">
              <a:solidFill>
                <a:schemeClr val="dk1"/>
              </a:solidFill>
              <a:latin typeface="Trebuchet MS"/>
              <a:ea typeface="Trebuchet MS"/>
              <a:cs typeface="Trebuchet MS"/>
              <a:sym typeface="Trebuchet M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97"/>
          <p:cNvSpPr txBox="1">
            <a:spLocks noGrp="1"/>
          </p:cNvSpPr>
          <p:nvPr>
            <p:ph type="title"/>
          </p:nvPr>
        </p:nvSpPr>
        <p:spPr>
          <a:xfrm>
            <a:off x="628650" y="857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Data Analysis</a:t>
            </a:r>
            <a:endParaRPr sz="3000"/>
          </a:p>
        </p:txBody>
      </p:sp>
      <p:sp>
        <p:nvSpPr>
          <p:cNvPr id="644" name="Google Shape;644;p97"/>
          <p:cNvSpPr txBox="1">
            <a:spLocks noGrp="1"/>
          </p:cNvSpPr>
          <p:nvPr>
            <p:ph type="body" idx="1"/>
          </p:nvPr>
        </p:nvSpPr>
        <p:spPr>
          <a:xfrm>
            <a:off x="769899" y="900959"/>
            <a:ext cx="7886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b="1" dirty="0"/>
              <a:t>The VDOE, with the University of Virginia, has analyzed statewide LinkB5 data.* These data help inform expectations for Practice Year 1:</a:t>
            </a:r>
            <a:r>
              <a:rPr lang="en" sz="1800" b="1" dirty="0">
                <a:solidFill>
                  <a:srgbClr val="000000"/>
                </a:solidFill>
              </a:rPr>
              <a:t> </a:t>
            </a:r>
            <a:endParaRPr sz="1800" b="1" dirty="0">
              <a:solidFill>
                <a:srgbClr val="000000"/>
              </a:solidFill>
            </a:endParaRPr>
          </a:p>
          <a:p>
            <a:pPr marL="457200" lvl="0" indent="-336550" algn="l" rtl="0">
              <a:lnSpc>
                <a:spcPct val="100000"/>
              </a:lnSpc>
              <a:spcBef>
                <a:spcPts val="0"/>
              </a:spcBef>
              <a:spcAft>
                <a:spcPts val="0"/>
              </a:spcAft>
              <a:buClr>
                <a:srgbClr val="000000"/>
              </a:buClr>
              <a:buSzPts val="1700"/>
              <a:buFont typeface="Trebuchet MS"/>
              <a:buChar char="•"/>
            </a:pPr>
            <a:r>
              <a:rPr lang="en" sz="1700" dirty="0">
                <a:solidFill>
                  <a:srgbClr val="000000"/>
                </a:solidFill>
              </a:rPr>
              <a:t>In 2019-2020, 96% of participating classrooms - including school, Head Start, child care and family day home settings - had CLASS observations.</a:t>
            </a:r>
            <a:endParaRPr sz="1700" dirty="0">
              <a:solidFill>
                <a:srgbClr val="000000"/>
              </a:solidFill>
            </a:endParaRPr>
          </a:p>
          <a:p>
            <a:pPr marL="457200" lvl="0" indent="-336550" algn="l" rtl="0">
              <a:lnSpc>
                <a:spcPct val="100000"/>
              </a:lnSpc>
              <a:spcBef>
                <a:spcPts val="0"/>
              </a:spcBef>
              <a:spcAft>
                <a:spcPts val="0"/>
              </a:spcAft>
              <a:buClr>
                <a:srgbClr val="000000"/>
              </a:buClr>
              <a:buSzPts val="1700"/>
              <a:buFont typeface="Trebuchet MS"/>
              <a:buChar char="•"/>
            </a:pPr>
            <a:r>
              <a:rPr lang="en" sz="1700" dirty="0">
                <a:solidFill>
                  <a:srgbClr val="000000"/>
                </a:solidFill>
                <a:highlight>
                  <a:schemeClr val="lt1"/>
                </a:highlight>
              </a:rPr>
              <a:t>This CLASS data suggests significant variation in teacher-child interaction quality with the average site CLASS score ranging from 210 to 640.</a:t>
            </a:r>
            <a:r>
              <a:rPr lang="en" sz="1700" dirty="0">
                <a:solidFill>
                  <a:srgbClr val="000000"/>
                </a:solidFill>
              </a:rPr>
              <a:t> </a:t>
            </a:r>
            <a:endParaRPr sz="1700" dirty="0">
              <a:solidFill>
                <a:srgbClr val="000000"/>
              </a:solidFill>
            </a:endParaRPr>
          </a:p>
          <a:p>
            <a:pPr marL="457200" lvl="0" indent="-336550" algn="l" rtl="0">
              <a:lnSpc>
                <a:spcPct val="100000"/>
              </a:lnSpc>
              <a:spcBef>
                <a:spcPts val="0"/>
              </a:spcBef>
              <a:spcAft>
                <a:spcPts val="0"/>
              </a:spcAft>
              <a:buClr>
                <a:srgbClr val="000000"/>
              </a:buClr>
              <a:buSzPts val="1700"/>
              <a:buFont typeface="Trebuchet MS"/>
              <a:buChar char="•"/>
            </a:pPr>
            <a:r>
              <a:rPr lang="en" sz="1700" dirty="0">
                <a:solidFill>
                  <a:srgbClr val="000000"/>
                </a:solidFill>
              </a:rPr>
              <a:t>These CLASS results suggest that 90%+ of programs will likely earn “satisfactory” or higher in Practice Year 1.</a:t>
            </a:r>
            <a:endParaRPr sz="1700" dirty="0">
              <a:solidFill>
                <a:srgbClr val="000000"/>
              </a:solidFill>
            </a:endParaRPr>
          </a:p>
          <a:p>
            <a:pPr marL="457200" lvl="0" indent="-336550" algn="l" rtl="0">
              <a:lnSpc>
                <a:spcPct val="100000"/>
              </a:lnSpc>
              <a:spcBef>
                <a:spcPts val="0"/>
              </a:spcBef>
              <a:spcAft>
                <a:spcPts val="0"/>
              </a:spcAft>
              <a:buClr>
                <a:srgbClr val="000000"/>
              </a:buClr>
              <a:buSzPts val="1700"/>
              <a:buFont typeface="Trebuchet MS"/>
              <a:buChar char="•"/>
            </a:pPr>
            <a:r>
              <a:rPr lang="en" sz="1700" dirty="0">
                <a:solidFill>
                  <a:srgbClr val="000000"/>
                </a:solidFill>
              </a:rPr>
              <a:t>~90% of classrooms shared curriculum information but not all of these classrooms were using approved curriculum or curriculum that has been reviewed, </a:t>
            </a:r>
            <a:r>
              <a:rPr lang="en" sz="1700" dirty="0">
                <a:solidFill>
                  <a:srgbClr val="000000"/>
                </a:solidFill>
                <a:highlight>
                  <a:schemeClr val="lt1"/>
                </a:highlight>
              </a:rPr>
              <a:t>making it difficult to include this data. </a:t>
            </a:r>
            <a:endParaRPr sz="1700" dirty="0">
              <a:solidFill>
                <a:srgbClr val="000000"/>
              </a:solidFill>
            </a:endParaRPr>
          </a:p>
          <a:p>
            <a:pPr marL="0" lvl="0" indent="0" algn="l" rtl="0">
              <a:lnSpc>
                <a:spcPct val="100000"/>
              </a:lnSpc>
              <a:spcBef>
                <a:spcPts val="800"/>
              </a:spcBef>
              <a:spcAft>
                <a:spcPts val="0"/>
              </a:spcAft>
              <a:buNone/>
            </a:pPr>
            <a:r>
              <a:rPr lang="en" sz="1700" dirty="0"/>
              <a:t>The VDOE will continue to analyze available data and share insights with Practice Year 1 communities as well as the ECAC. </a:t>
            </a:r>
            <a:endParaRPr sz="1400" i="1" dirty="0">
              <a:solidFill>
                <a:srgbClr val="000000"/>
              </a:solidFill>
            </a:endParaRPr>
          </a:p>
        </p:txBody>
      </p:sp>
      <p:sp>
        <p:nvSpPr>
          <p:cNvPr id="646" name="Google Shape;646;p97"/>
          <p:cNvSpPr txBox="1"/>
          <p:nvPr/>
        </p:nvSpPr>
        <p:spPr>
          <a:xfrm>
            <a:off x="561743" y="4558500"/>
            <a:ext cx="7014600" cy="585000"/>
          </a:xfrm>
          <a:prstGeom prst="rect">
            <a:avLst/>
          </a:prstGeom>
          <a:noFill/>
          <a:ln>
            <a:noFill/>
          </a:ln>
        </p:spPr>
        <p:txBody>
          <a:bodyPr spcFirstLastPara="1" wrap="square" lIns="91425" tIns="91425" rIns="91425" bIns="91425" anchor="t" anchorCtr="0">
            <a:spAutoFit/>
          </a:bodyPr>
          <a:lstStyle/>
          <a:p>
            <a:pPr marL="0" lvl="0" indent="0" algn="l" rtl="0">
              <a:spcBef>
                <a:spcPts val="800"/>
              </a:spcBef>
              <a:spcAft>
                <a:spcPts val="0"/>
              </a:spcAft>
              <a:buNone/>
            </a:pPr>
            <a:r>
              <a:rPr lang="en" sz="1100" i="1" dirty="0">
                <a:latin typeface="Trebuchet MS"/>
                <a:ea typeface="Trebuchet MS"/>
                <a:cs typeface="Trebuchet MS"/>
                <a:sym typeface="Trebuchet MS"/>
              </a:rPr>
              <a:t>*Data is from PDG B-5 communities and includes child care, family day homes, Head Start and schools.</a:t>
            </a:r>
            <a:endParaRPr sz="1100" i="1" dirty="0">
              <a:latin typeface="Trebuchet MS"/>
              <a:ea typeface="Trebuchet MS"/>
              <a:cs typeface="Trebuchet MS"/>
              <a:sym typeface="Trebuchet MS"/>
            </a:endParaRPr>
          </a:p>
          <a:p>
            <a:pPr marL="0" lvl="0" indent="0" algn="l" rtl="0">
              <a:spcBef>
                <a:spcPts val="0"/>
              </a:spcBef>
              <a:spcAft>
                <a:spcPts val="0"/>
              </a:spcAft>
              <a:buNone/>
            </a:pPr>
            <a:endParaRPr sz="1500" dirty="0">
              <a:latin typeface="Trebuchet MS"/>
              <a:ea typeface="Trebuchet MS"/>
              <a:cs typeface="Trebuchet MS"/>
              <a:sym typeface="Trebuchet M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98"/>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Improvement</a:t>
            </a:r>
            <a:endParaRPr i="1"/>
          </a:p>
        </p:txBody>
      </p:sp>
      <p:sp>
        <p:nvSpPr>
          <p:cNvPr id="652" name="Google Shape;652;p98"/>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How will programs be supported to improve? </a:t>
            </a:r>
            <a:endParaRPr sz="2100" i="1"/>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99"/>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Quality Measurement Helps Drive Improvement </a:t>
            </a:r>
            <a:endParaRPr sz="3000"/>
          </a:p>
        </p:txBody>
      </p:sp>
      <p:sp>
        <p:nvSpPr>
          <p:cNvPr id="658" name="Google Shape;658;p99"/>
          <p:cNvSpPr txBox="1">
            <a:spLocks noGrp="1"/>
          </p:cNvSpPr>
          <p:nvPr>
            <p:ph type="body" idx="1"/>
          </p:nvPr>
        </p:nvSpPr>
        <p:spPr>
          <a:xfrm>
            <a:off x="628650" y="1049557"/>
            <a:ext cx="8204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700" b="1" dirty="0"/>
              <a:t>To improve child outcomes, Virginia’s system must continually improve supports for educators, prioritizing those who need it most. It should ensure:</a:t>
            </a:r>
            <a:endParaRPr sz="1700" b="1" dirty="0"/>
          </a:p>
          <a:p>
            <a:pPr marL="0" lvl="0" indent="0" algn="l" rtl="0">
              <a:spcBef>
                <a:spcPts val="0"/>
              </a:spcBef>
              <a:spcAft>
                <a:spcPts val="0"/>
              </a:spcAft>
              <a:buNone/>
            </a:pPr>
            <a:r>
              <a:rPr lang="en" sz="600" b="1" dirty="0"/>
              <a:t> </a:t>
            </a:r>
            <a:endParaRPr sz="600" b="1" dirty="0"/>
          </a:p>
          <a:p>
            <a:pPr marL="457200" lvl="0" indent="-330200" algn="l" rtl="0">
              <a:spcBef>
                <a:spcPts val="800"/>
              </a:spcBef>
              <a:spcAft>
                <a:spcPts val="0"/>
              </a:spcAft>
              <a:buSzPts val="1600"/>
              <a:buChar char="•"/>
            </a:pPr>
            <a:r>
              <a:rPr lang="en" sz="1600" dirty="0"/>
              <a:t>Educators receive frequent feedback and support to strengthen their practice: </a:t>
            </a:r>
            <a:endParaRPr sz="1600" dirty="0"/>
          </a:p>
          <a:p>
            <a:pPr marL="914400" lvl="1" indent="-330200" algn="l" rtl="0">
              <a:spcBef>
                <a:spcPts val="0"/>
              </a:spcBef>
              <a:spcAft>
                <a:spcPts val="0"/>
              </a:spcAft>
              <a:buSzPts val="1600"/>
              <a:buChar char="•"/>
            </a:pPr>
            <a:r>
              <a:rPr lang="en" sz="1600" dirty="0"/>
              <a:t>Are recognized for their strengths and know areas for growth. </a:t>
            </a:r>
            <a:endParaRPr sz="1600" dirty="0"/>
          </a:p>
          <a:p>
            <a:pPr marL="914400" lvl="1" indent="-330200" algn="l" rtl="0">
              <a:spcBef>
                <a:spcPts val="0"/>
              </a:spcBef>
              <a:spcAft>
                <a:spcPts val="0"/>
              </a:spcAft>
              <a:buSzPts val="1600"/>
              <a:buChar char="•"/>
            </a:pPr>
            <a:r>
              <a:rPr lang="en" sz="1600" dirty="0"/>
              <a:t>Have access to training and coaching based on their unique needs.  </a:t>
            </a:r>
            <a:endParaRPr sz="1600" dirty="0"/>
          </a:p>
          <a:p>
            <a:pPr marL="457200" lvl="0" indent="-330200" algn="l" rtl="0">
              <a:spcBef>
                <a:spcPts val="0"/>
              </a:spcBef>
              <a:spcAft>
                <a:spcPts val="0"/>
              </a:spcAft>
              <a:buSzPts val="1600"/>
              <a:buChar char="•"/>
            </a:pPr>
            <a:r>
              <a:rPr lang="en" sz="1600" dirty="0"/>
              <a:t>Program leaders have data and understand the strengths and needs within their program: </a:t>
            </a:r>
            <a:endParaRPr sz="1600" dirty="0"/>
          </a:p>
          <a:p>
            <a:pPr marL="914400" lvl="1" indent="-330200" algn="l" rtl="0">
              <a:spcBef>
                <a:spcPts val="0"/>
              </a:spcBef>
              <a:spcAft>
                <a:spcPts val="0"/>
              </a:spcAft>
              <a:buSzPts val="1600"/>
              <a:buChar char="•"/>
            </a:pPr>
            <a:r>
              <a:rPr lang="en" sz="1600" dirty="0"/>
              <a:t>Have access to aligned professional development supports for their site goals. </a:t>
            </a:r>
            <a:endParaRPr sz="1600" dirty="0"/>
          </a:p>
          <a:p>
            <a:pPr marL="457200" lvl="0" indent="-330200" algn="l" rtl="0">
              <a:spcBef>
                <a:spcPts val="0"/>
              </a:spcBef>
              <a:spcAft>
                <a:spcPts val="0"/>
              </a:spcAft>
              <a:buSzPts val="1600"/>
              <a:buChar char="•"/>
            </a:pPr>
            <a:r>
              <a:rPr lang="en" sz="1600" dirty="0"/>
              <a:t>Community leads, professional development organizations and individuals (e.g., coaches) have insight into specific program needs as well as statewide focus areas: </a:t>
            </a:r>
            <a:endParaRPr sz="1600" dirty="0"/>
          </a:p>
          <a:p>
            <a:pPr marL="914400" lvl="1" indent="-330200" algn="l" rtl="0">
              <a:lnSpc>
                <a:spcPct val="100000"/>
              </a:lnSpc>
              <a:spcBef>
                <a:spcPts val="0"/>
              </a:spcBef>
              <a:spcAft>
                <a:spcPts val="0"/>
              </a:spcAft>
              <a:buSzPts val="1600"/>
              <a:buChar char="•"/>
            </a:pPr>
            <a:r>
              <a:rPr lang="en" sz="1600" dirty="0"/>
              <a:t>Can align their improvement efforts and collaborate more effectively.  </a:t>
            </a:r>
            <a:endParaRPr sz="1600" dirty="0"/>
          </a:p>
          <a:p>
            <a:pPr marL="0" lvl="0" indent="0" algn="l" rtl="0">
              <a:spcBef>
                <a:spcPts val="0"/>
              </a:spcBef>
              <a:spcAft>
                <a:spcPts val="0"/>
              </a:spcAft>
              <a:buNone/>
            </a:pPr>
            <a:endParaRPr lang="en" sz="1000" dirty="0" smtClean="0"/>
          </a:p>
          <a:p>
            <a:pPr marL="0" lvl="0" indent="0" algn="l" rtl="0">
              <a:spcBef>
                <a:spcPts val="0"/>
              </a:spcBef>
              <a:spcAft>
                <a:spcPts val="0"/>
              </a:spcAft>
              <a:buNone/>
            </a:pPr>
            <a:r>
              <a:rPr lang="en" sz="1600" dirty="0" smtClean="0"/>
              <a:t>Virginia </a:t>
            </a:r>
            <a:r>
              <a:rPr lang="en" sz="1600" dirty="0"/>
              <a:t>also provides up to $1500 annually directly to child care and family day home educators to encourage participation, reduce turnover and support improvement.* </a:t>
            </a:r>
            <a:endParaRPr sz="1600" dirty="0"/>
          </a:p>
          <a:p>
            <a:pPr marL="0" lvl="0" indent="0" algn="l" rtl="0">
              <a:spcBef>
                <a:spcPts val="800"/>
              </a:spcBef>
              <a:spcAft>
                <a:spcPts val="0"/>
              </a:spcAft>
              <a:buNone/>
            </a:pPr>
            <a:endParaRPr sz="1500" dirty="0"/>
          </a:p>
          <a:p>
            <a:pPr marL="0" lvl="0" indent="0" algn="l" rtl="0">
              <a:spcBef>
                <a:spcPts val="800"/>
              </a:spcBef>
              <a:spcAft>
                <a:spcPts val="0"/>
              </a:spcAft>
              <a:buNone/>
            </a:pPr>
            <a:endParaRPr sz="1500" b="1" dirty="0"/>
          </a:p>
        </p:txBody>
      </p:sp>
      <p:sp>
        <p:nvSpPr>
          <p:cNvPr id="659" name="Google Shape;659;p99"/>
          <p:cNvSpPr txBox="1"/>
          <p:nvPr/>
        </p:nvSpPr>
        <p:spPr>
          <a:xfrm>
            <a:off x="517137" y="4627036"/>
            <a:ext cx="6762000"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i="1" dirty="0">
                <a:latin typeface="Trebuchet MS"/>
                <a:ea typeface="Trebuchet MS"/>
                <a:cs typeface="Trebuchet MS"/>
                <a:sym typeface="Trebuchet MS"/>
              </a:rPr>
              <a:t>*Eligibility is generally limited to child care, FDH and Head Start educators who work 30 or more hours/week with children in publicly-funded programs participating in PDG and are </a:t>
            </a:r>
            <a:r>
              <a:rPr lang="en" sz="900" i="1" u="sng" dirty="0">
                <a:latin typeface="Trebuchet MS"/>
                <a:ea typeface="Trebuchet MS"/>
                <a:cs typeface="Trebuchet MS"/>
                <a:sym typeface="Trebuchet MS"/>
              </a:rPr>
              <a:t>not</a:t>
            </a:r>
            <a:r>
              <a:rPr lang="en" sz="900" i="1" dirty="0">
                <a:latin typeface="Trebuchet MS"/>
                <a:ea typeface="Trebuchet MS"/>
                <a:cs typeface="Trebuchet MS"/>
                <a:sym typeface="Trebuchet MS"/>
              </a:rPr>
              <a:t> school system employees. Eligibility is subject to change.</a:t>
            </a:r>
            <a:endParaRPr sz="900" i="1" dirty="0">
              <a:latin typeface="Trebuchet MS"/>
              <a:ea typeface="Trebuchet MS"/>
              <a:cs typeface="Trebuchet MS"/>
              <a:sym typeface="Trebuchet M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100"/>
          <p:cNvSpPr txBox="1">
            <a:spLocks noGrp="1"/>
          </p:cNvSpPr>
          <p:nvPr>
            <p:ph type="title"/>
          </p:nvPr>
        </p:nvSpPr>
        <p:spPr>
          <a:xfrm>
            <a:off x="571025" y="38043"/>
            <a:ext cx="7886700" cy="9945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400"/>
              <a:buFont typeface="Arial"/>
              <a:buNone/>
            </a:pPr>
            <a:r>
              <a:rPr lang="en" sz="3000">
                <a:solidFill>
                  <a:srgbClr val="C22536"/>
                </a:solidFill>
              </a:rPr>
              <a:t>Supporting Improvement in Every Classroom</a:t>
            </a:r>
            <a:endParaRPr sz="3000">
              <a:solidFill>
                <a:srgbClr val="C22536"/>
              </a:solidFill>
            </a:endParaRPr>
          </a:p>
        </p:txBody>
      </p:sp>
      <p:grpSp>
        <p:nvGrpSpPr>
          <p:cNvPr id="665" name="Google Shape;665;p100" descr="cycle of Unified System improvement"/>
          <p:cNvGrpSpPr/>
          <p:nvPr/>
        </p:nvGrpSpPr>
        <p:grpSpPr>
          <a:xfrm>
            <a:off x="2560572" y="1165172"/>
            <a:ext cx="4466554" cy="3890573"/>
            <a:chOff x="2820225" y="891450"/>
            <a:chExt cx="3175200" cy="3175200"/>
          </a:xfrm>
        </p:grpSpPr>
        <p:sp>
          <p:nvSpPr>
            <p:cNvPr id="666" name="Google Shape;666;p100"/>
            <p:cNvSpPr/>
            <p:nvPr/>
          </p:nvSpPr>
          <p:spPr>
            <a:xfrm rot="10800000">
              <a:off x="2820225" y="891450"/>
              <a:ext cx="3175200" cy="3175200"/>
            </a:xfrm>
            <a:prstGeom prst="blockArc">
              <a:avLst>
                <a:gd name="adj1" fmla="val 5399801"/>
                <a:gd name="adj2" fmla="val 3012680"/>
                <a:gd name="adj3" fmla="val 6939"/>
              </a:avLst>
            </a:prstGeom>
            <a:solidFill>
              <a:srgbClr val="EDA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00"/>
            <p:cNvSpPr/>
            <p:nvPr/>
          </p:nvSpPr>
          <p:spPr>
            <a:xfrm rot="10800000">
              <a:off x="3175023" y="1179900"/>
              <a:ext cx="450600" cy="450600"/>
            </a:xfrm>
            <a:prstGeom prst="rtTriangle">
              <a:avLst/>
            </a:prstGeom>
            <a:solidFill>
              <a:srgbClr val="EDA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8" name="Google Shape;668;p100"/>
          <p:cNvSpPr txBox="1"/>
          <p:nvPr/>
        </p:nvSpPr>
        <p:spPr>
          <a:xfrm>
            <a:off x="4085750" y="998500"/>
            <a:ext cx="2674800" cy="800400"/>
          </a:xfrm>
          <a:prstGeom prst="rect">
            <a:avLst/>
          </a:prstGeom>
          <a:solidFill>
            <a:srgbClr val="C22536"/>
          </a:solidFill>
          <a:ln w="38100" cap="flat" cmpd="sng">
            <a:solidFill>
              <a:srgbClr val="A61C00"/>
            </a:solidFill>
            <a:prstDash val="solid"/>
            <a:round/>
            <a:headEnd type="none" w="sm" len="sm"/>
            <a:tailEnd type="none" w="sm" len="sm"/>
          </a:ln>
        </p:spPr>
        <p:txBody>
          <a:bodyPr spcFirstLastPara="1" wrap="square" lIns="121900" tIns="121900" rIns="121900" bIns="121900" anchor="t" anchorCtr="0">
            <a:spAutoFit/>
          </a:bodyPr>
          <a:lstStyle/>
          <a:p>
            <a:pPr marL="0" lvl="0" indent="0" algn="ctr" rtl="0">
              <a:spcBef>
                <a:spcPts val="0"/>
              </a:spcBef>
              <a:spcAft>
                <a:spcPts val="0"/>
              </a:spcAft>
              <a:buNone/>
            </a:pPr>
            <a:r>
              <a:rPr lang="en" sz="1200" b="1">
                <a:solidFill>
                  <a:srgbClr val="FFFFFF"/>
                </a:solidFill>
                <a:latin typeface="Trebuchet MS"/>
                <a:ea typeface="Trebuchet MS"/>
                <a:cs typeface="Trebuchet MS"/>
                <a:sym typeface="Trebuchet MS"/>
              </a:rPr>
              <a:t>PREPARE</a:t>
            </a:r>
            <a:endParaRPr sz="1200" b="1">
              <a:solidFill>
                <a:srgbClr val="FFFFFF"/>
              </a:solidFill>
              <a:latin typeface="Trebuchet MS"/>
              <a:ea typeface="Trebuchet MS"/>
              <a:cs typeface="Trebuchet MS"/>
              <a:sym typeface="Trebuchet MS"/>
            </a:endParaRPr>
          </a:p>
          <a:p>
            <a:pPr marL="0" lvl="0" indent="0" algn="ctr" rtl="0">
              <a:spcBef>
                <a:spcPts val="0"/>
              </a:spcBef>
              <a:spcAft>
                <a:spcPts val="0"/>
              </a:spcAft>
              <a:buNone/>
            </a:pPr>
            <a:r>
              <a:rPr lang="en" sz="1200">
                <a:solidFill>
                  <a:srgbClr val="FFFFFF"/>
                </a:solidFill>
                <a:latin typeface="Trebuchet MS"/>
                <a:ea typeface="Trebuchet MS"/>
                <a:cs typeface="Trebuchet MS"/>
                <a:sym typeface="Trebuchet MS"/>
              </a:rPr>
              <a:t>Leaders and educators understand what is being measured and why</a:t>
            </a:r>
            <a:endParaRPr sz="1200">
              <a:solidFill>
                <a:srgbClr val="FFFFFF"/>
              </a:solidFill>
              <a:latin typeface="Trebuchet MS"/>
              <a:ea typeface="Trebuchet MS"/>
              <a:cs typeface="Trebuchet MS"/>
              <a:sym typeface="Trebuchet MS"/>
            </a:endParaRPr>
          </a:p>
        </p:txBody>
      </p:sp>
      <p:sp>
        <p:nvSpPr>
          <p:cNvPr id="669" name="Google Shape;669;p100"/>
          <p:cNvSpPr txBox="1"/>
          <p:nvPr/>
        </p:nvSpPr>
        <p:spPr>
          <a:xfrm>
            <a:off x="777051" y="3513050"/>
            <a:ext cx="3308700" cy="985200"/>
          </a:xfrm>
          <a:prstGeom prst="rect">
            <a:avLst/>
          </a:prstGeom>
          <a:solidFill>
            <a:srgbClr val="C22536"/>
          </a:solid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 sz="1200" b="1">
                <a:solidFill>
                  <a:srgbClr val="FFFFFF"/>
                </a:solidFill>
                <a:latin typeface="Trebuchet MS"/>
                <a:ea typeface="Trebuchet MS"/>
                <a:cs typeface="Trebuchet MS"/>
                <a:sym typeface="Trebuchet MS"/>
              </a:rPr>
              <a:t>SUPPORT</a:t>
            </a:r>
            <a:endParaRPr sz="1200" b="1">
              <a:solidFill>
                <a:srgbClr val="FFFFFF"/>
              </a:solidFill>
              <a:latin typeface="Trebuchet MS"/>
              <a:ea typeface="Trebuchet MS"/>
              <a:cs typeface="Trebuchet MS"/>
              <a:sym typeface="Trebuchet MS"/>
            </a:endParaRPr>
          </a:p>
          <a:p>
            <a:pPr marL="0" lvl="0" indent="0" algn="ctr" rtl="0">
              <a:spcBef>
                <a:spcPts val="0"/>
              </a:spcBef>
              <a:spcAft>
                <a:spcPts val="0"/>
              </a:spcAft>
              <a:buNone/>
            </a:pPr>
            <a:r>
              <a:rPr lang="en" sz="1200">
                <a:solidFill>
                  <a:srgbClr val="FFFFFF"/>
                </a:solidFill>
                <a:latin typeface="Trebuchet MS"/>
                <a:ea typeface="Trebuchet MS"/>
                <a:cs typeface="Trebuchet MS"/>
                <a:sym typeface="Trebuchet MS"/>
              </a:rPr>
              <a:t>Leaders and educators receive professional development that addresses their unique classrooms</a:t>
            </a:r>
            <a:endParaRPr sz="1200">
              <a:solidFill>
                <a:srgbClr val="FFFFFF"/>
              </a:solidFill>
              <a:latin typeface="Trebuchet MS"/>
              <a:ea typeface="Trebuchet MS"/>
              <a:cs typeface="Trebuchet MS"/>
              <a:sym typeface="Trebuchet MS"/>
            </a:endParaRPr>
          </a:p>
        </p:txBody>
      </p:sp>
      <p:sp>
        <p:nvSpPr>
          <p:cNvPr id="670" name="Google Shape;670;p100"/>
          <p:cNvSpPr txBox="1"/>
          <p:nvPr/>
        </p:nvSpPr>
        <p:spPr>
          <a:xfrm>
            <a:off x="4728800" y="3573200"/>
            <a:ext cx="2995800" cy="1169700"/>
          </a:xfrm>
          <a:prstGeom prst="rect">
            <a:avLst/>
          </a:prstGeom>
          <a:solidFill>
            <a:srgbClr val="C22536"/>
          </a:solid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 sz="1200" b="1">
                <a:solidFill>
                  <a:srgbClr val="FFFFFF"/>
                </a:solidFill>
                <a:latin typeface="Trebuchet MS"/>
                <a:ea typeface="Trebuchet MS"/>
                <a:cs typeface="Trebuchet MS"/>
                <a:sym typeface="Trebuchet MS"/>
              </a:rPr>
              <a:t>GIVE FEEDBACK</a:t>
            </a:r>
            <a:endParaRPr sz="1200" b="1">
              <a:solidFill>
                <a:srgbClr val="FFFFFF"/>
              </a:solidFill>
              <a:latin typeface="Trebuchet MS"/>
              <a:ea typeface="Trebuchet MS"/>
              <a:cs typeface="Trebuchet MS"/>
              <a:sym typeface="Trebuchet MS"/>
            </a:endParaRPr>
          </a:p>
          <a:p>
            <a:pPr marL="0" lvl="0" indent="0" algn="ctr" rtl="0">
              <a:spcBef>
                <a:spcPts val="0"/>
              </a:spcBef>
              <a:spcAft>
                <a:spcPts val="0"/>
              </a:spcAft>
              <a:buNone/>
            </a:pPr>
            <a:r>
              <a:rPr lang="en" sz="1200">
                <a:solidFill>
                  <a:srgbClr val="FFFFFF"/>
                </a:solidFill>
                <a:latin typeface="Trebuchet MS"/>
                <a:ea typeface="Trebuchet MS"/>
                <a:cs typeface="Trebuchet MS"/>
                <a:sym typeface="Trebuchet MS"/>
              </a:rPr>
              <a:t>Leaders provide educators with individualized feedback on their classroom’s strengths and opportunities for growth</a:t>
            </a:r>
            <a:endParaRPr sz="1200">
              <a:solidFill>
                <a:srgbClr val="FFFFFF"/>
              </a:solidFill>
              <a:latin typeface="Trebuchet MS"/>
              <a:ea typeface="Trebuchet MS"/>
              <a:cs typeface="Trebuchet MS"/>
              <a:sym typeface="Trebuchet MS"/>
            </a:endParaRPr>
          </a:p>
        </p:txBody>
      </p:sp>
      <p:sp>
        <p:nvSpPr>
          <p:cNvPr id="671" name="Google Shape;671;p100"/>
          <p:cNvSpPr txBox="1"/>
          <p:nvPr/>
        </p:nvSpPr>
        <p:spPr>
          <a:xfrm>
            <a:off x="688450" y="2046900"/>
            <a:ext cx="3395700" cy="985200"/>
          </a:xfrm>
          <a:prstGeom prst="rect">
            <a:avLst/>
          </a:prstGeom>
          <a:solidFill>
            <a:srgbClr val="C22536"/>
          </a:solid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 sz="1200" b="1">
                <a:solidFill>
                  <a:srgbClr val="FFFFFF"/>
                </a:solidFill>
                <a:latin typeface="Trebuchet MS"/>
                <a:ea typeface="Trebuchet MS"/>
                <a:cs typeface="Trebuchet MS"/>
                <a:sym typeface="Trebuchet MS"/>
              </a:rPr>
              <a:t>RECOGNIZE, REFLECT AND ADJUST</a:t>
            </a:r>
            <a:endParaRPr sz="1200" b="1">
              <a:solidFill>
                <a:srgbClr val="FFFFFF"/>
              </a:solidFill>
              <a:latin typeface="Trebuchet MS"/>
              <a:ea typeface="Trebuchet MS"/>
              <a:cs typeface="Trebuchet MS"/>
              <a:sym typeface="Trebuchet MS"/>
            </a:endParaRPr>
          </a:p>
          <a:p>
            <a:pPr marL="0" lvl="0" indent="0" algn="ctr" rtl="0">
              <a:spcBef>
                <a:spcPts val="0"/>
              </a:spcBef>
              <a:spcAft>
                <a:spcPts val="0"/>
              </a:spcAft>
              <a:buNone/>
            </a:pPr>
            <a:r>
              <a:rPr lang="en" sz="1200">
                <a:solidFill>
                  <a:srgbClr val="FFFFFF"/>
                </a:solidFill>
                <a:latin typeface="Trebuchet MS"/>
                <a:ea typeface="Trebuchet MS"/>
                <a:cs typeface="Trebuchet MS"/>
                <a:sym typeface="Trebuchet MS"/>
              </a:rPr>
              <a:t>Leaders and educators use data to recognize growth, reflect on what works and make adjustments to address challenges and gaps</a:t>
            </a:r>
            <a:endParaRPr sz="1200">
              <a:solidFill>
                <a:srgbClr val="FFFFFF"/>
              </a:solidFill>
              <a:latin typeface="Trebuchet MS"/>
              <a:ea typeface="Trebuchet MS"/>
              <a:cs typeface="Trebuchet MS"/>
              <a:sym typeface="Trebuchet MS"/>
            </a:endParaRPr>
          </a:p>
        </p:txBody>
      </p:sp>
      <p:sp>
        <p:nvSpPr>
          <p:cNvPr id="672" name="Google Shape;672;p100"/>
          <p:cNvSpPr txBox="1"/>
          <p:nvPr/>
        </p:nvSpPr>
        <p:spPr>
          <a:xfrm>
            <a:off x="5275000" y="2112988"/>
            <a:ext cx="3207900" cy="1169700"/>
          </a:xfrm>
          <a:prstGeom prst="rect">
            <a:avLst/>
          </a:prstGeom>
          <a:solidFill>
            <a:srgbClr val="C22536"/>
          </a:solid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 sz="1200" b="1">
                <a:solidFill>
                  <a:srgbClr val="FFFFFF"/>
                </a:solidFill>
                <a:latin typeface="Trebuchet MS"/>
                <a:ea typeface="Trebuchet MS"/>
                <a:cs typeface="Trebuchet MS"/>
                <a:sym typeface="Trebuchet MS"/>
              </a:rPr>
              <a:t>MEASURE AND IMPROVE</a:t>
            </a:r>
            <a:endParaRPr sz="1200" b="1">
              <a:solidFill>
                <a:srgbClr val="FFFFFF"/>
              </a:solidFill>
              <a:latin typeface="Trebuchet MS"/>
              <a:ea typeface="Trebuchet MS"/>
              <a:cs typeface="Trebuchet MS"/>
              <a:sym typeface="Trebuchet MS"/>
            </a:endParaRPr>
          </a:p>
          <a:p>
            <a:pPr marL="0" lvl="0" indent="0" algn="ctr" rtl="0">
              <a:spcBef>
                <a:spcPts val="0"/>
              </a:spcBef>
              <a:spcAft>
                <a:spcPts val="0"/>
              </a:spcAft>
              <a:buNone/>
            </a:pPr>
            <a:r>
              <a:rPr lang="en" sz="1200">
                <a:solidFill>
                  <a:srgbClr val="FFFFFF"/>
                </a:solidFill>
                <a:latin typeface="Trebuchet MS"/>
                <a:ea typeface="Trebuchet MS"/>
                <a:cs typeface="Trebuchet MS"/>
                <a:sym typeface="Trebuchet MS"/>
              </a:rPr>
              <a:t>All infant, toddler and preschool classrooms are observed and consistent information is collected to understand the experience of all children</a:t>
            </a:r>
            <a:endParaRPr sz="1200">
              <a:solidFill>
                <a:srgbClr val="FFFFFF"/>
              </a:solidFill>
              <a:latin typeface="Trebuchet MS"/>
              <a:ea typeface="Trebuchet MS"/>
              <a:cs typeface="Trebuchet MS"/>
              <a:sym typeface="Trebuchet M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101"/>
          <p:cNvSpPr txBox="1">
            <a:spLocks noGrp="1"/>
          </p:cNvSpPr>
          <p:nvPr>
            <p:ph type="title"/>
          </p:nvPr>
        </p:nvSpPr>
        <p:spPr>
          <a:xfrm>
            <a:off x="628650" y="273850"/>
            <a:ext cx="82458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C22536"/>
                </a:solidFill>
              </a:rPr>
              <a:t>Supporting Equitable Continuous Improvement</a:t>
            </a:r>
            <a:endParaRPr sz="3000">
              <a:solidFill>
                <a:srgbClr val="C22536"/>
              </a:solidFill>
            </a:endParaRPr>
          </a:p>
        </p:txBody>
      </p:sp>
      <p:sp>
        <p:nvSpPr>
          <p:cNvPr id="678" name="Google Shape;678;p101"/>
          <p:cNvSpPr txBox="1">
            <a:spLocks noGrp="1"/>
          </p:cNvSpPr>
          <p:nvPr>
            <p:ph type="body" idx="1"/>
          </p:nvPr>
        </p:nvSpPr>
        <p:spPr>
          <a:xfrm>
            <a:off x="704850" y="1293020"/>
            <a:ext cx="7886700" cy="5211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b="1">
                <a:solidFill>
                  <a:schemeClr val="dk1"/>
                </a:solidFill>
                <a:latin typeface="Trebuchet MS"/>
                <a:ea typeface="Trebuchet MS"/>
                <a:cs typeface="Trebuchet MS"/>
                <a:sym typeface="Trebuchet MS"/>
              </a:rPr>
              <a:t>To increase equity, Virginia should prioritize classrooms that w</a:t>
            </a:r>
            <a:r>
              <a:rPr lang="en" sz="1800" b="1"/>
              <a:t>ill</a:t>
            </a:r>
            <a:r>
              <a:rPr lang="en" sz="1800" b="1">
                <a:solidFill>
                  <a:schemeClr val="dk1"/>
                </a:solidFill>
                <a:latin typeface="Trebuchet MS"/>
                <a:ea typeface="Trebuchet MS"/>
                <a:cs typeface="Trebuchet MS"/>
                <a:sym typeface="Trebuchet MS"/>
              </a:rPr>
              <a:t> benefit most from supports. </a:t>
            </a:r>
            <a:endParaRPr sz="1800" b="1">
              <a:solidFill>
                <a:schemeClr val="dk1"/>
              </a:solidFill>
              <a:latin typeface="Trebuchet MS"/>
              <a:ea typeface="Trebuchet MS"/>
              <a:cs typeface="Trebuchet MS"/>
              <a:sym typeface="Trebuchet MS"/>
            </a:endParaRPr>
          </a:p>
        </p:txBody>
      </p:sp>
      <p:sp>
        <p:nvSpPr>
          <p:cNvPr id="679" name="Google Shape;679;p101"/>
          <p:cNvSpPr/>
          <p:nvPr/>
        </p:nvSpPr>
        <p:spPr>
          <a:xfrm>
            <a:off x="1228575" y="4710375"/>
            <a:ext cx="5961000" cy="243900"/>
          </a:xfrm>
          <a:prstGeom prst="flowChartAlternateProcess">
            <a:avLst/>
          </a:prstGeom>
          <a:solidFill>
            <a:srgbClr val="FFFFFF"/>
          </a:solidFill>
          <a:ln w="38100" cap="flat" cmpd="sng">
            <a:solidFill>
              <a:srgbClr val="C225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u="sng">
                <a:solidFill>
                  <a:schemeClr val="hlink"/>
                </a:solidFill>
                <a:latin typeface="Trebuchet MS"/>
                <a:ea typeface="Trebuchet MS"/>
                <a:cs typeface="Trebuchet MS"/>
                <a:sym typeface="Trebuchet MS"/>
                <a:hlinkClick r:id="rId3"/>
              </a:rPr>
              <a:t>Systemwide Changes in the Quality of Early Childhood Education: Trends in Louisiana</a:t>
            </a:r>
            <a:endParaRPr sz="1100" b="1">
              <a:solidFill>
                <a:srgbClr val="C22536"/>
              </a:solidFill>
              <a:latin typeface="Trebuchet MS"/>
              <a:ea typeface="Trebuchet MS"/>
              <a:cs typeface="Trebuchet MS"/>
              <a:sym typeface="Trebuchet MS"/>
            </a:endParaRPr>
          </a:p>
        </p:txBody>
      </p:sp>
      <p:sp>
        <p:nvSpPr>
          <p:cNvPr id="680" name="Google Shape;680;p101"/>
          <p:cNvSpPr txBox="1"/>
          <p:nvPr/>
        </p:nvSpPr>
        <p:spPr>
          <a:xfrm>
            <a:off x="704850" y="2013675"/>
            <a:ext cx="4172700" cy="2401200"/>
          </a:xfrm>
          <a:prstGeom prst="rect">
            <a:avLst/>
          </a:prstGeom>
          <a:noFill/>
          <a:ln>
            <a:noFill/>
          </a:ln>
        </p:spPr>
        <p:txBody>
          <a:bodyPr spcFirstLastPara="1" wrap="square" lIns="91425" tIns="91425" rIns="91425" bIns="91425" anchor="t" anchorCtr="0">
            <a:spAutoFit/>
          </a:bodyPr>
          <a:lstStyle/>
          <a:p>
            <a:pPr marL="457200" lvl="0" indent="-330200" algn="l" rtl="0">
              <a:lnSpc>
                <a:spcPct val="100000"/>
              </a:lnSpc>
              <a:spcBef>
                <a:spcPts val="0"/>
              </a:spcBef>
              <a:spcAft>
                <a:spcPts val="0"/>
              </a:spcAft>
              <a:buClr>
                <a:schemeClr val="dk1"/>
              </a:buClr>
              <a:buSzPts val="1600"/>
              <a:buFont typeface="Trebuchet MS"/>
              <a:buChar char="●"/>
            </a:pPr>
            <a:r>
              <a:rPr lang="en" sz="1600">
                <a:solidFill>
                  <a:schemeClr val="dk1"/>
                </a:solidFill>
                <a:latin typeface="Trebuchet MS"/>
                <a:ea typeface="Trebuchet MS"/>
                <a:cs typeface="Trebuchet MS"/>
                <a:sym typeface="Trebuchet MS"/>
              </a:rPr>
              <a:t>Efforts in other states show how a uniform approach focused on interactions can drive statewide continuous improvement. </a:t>
            </a:r>
            <a:endParaRPr sz="160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a:solidFill>
                  <a:schemeClr val="dk1"/>
                </a:solidFill>
                <a:latin typeface="Trebuchet MS"/>
                <a:ea typeface="Trebuchet MS"/>
                <a:cs typeface="Trebuchet MS"/>
                <a:sym typeface="Trebuchet MS"/>
              </a:rPr>
              <a:t>Child care improved more and at a faster rate. </a:t>
            </a:r>
            <a:endParaRPr sz="1600">
              <a:solidFill>
                <a:schemeClr val="dk1"/>
              </a:solidFill>
              <a:latin typeface="Trebuchet MS"/>
              <a:ea typeface="Trebuchet MS"/>
              <a:cs typeface="Trebuchet MS"/>
              <a:sym typeface="Trebuchet MS"/>
            </a:endParaRPr>
          </a:p>
          <a:p>
            <a:pPr marL="457200" lvl="0" indent="-330200" algn="l" rtl="0">
              <a:lnSpc>
                <a:spcPct val="100000"/>
              </a:lnSpc>
              <a:spcBef>
                <a:spcPts val="0"/>
              </a:spcBef>
              <a:spcAft>
                <a:spcPts val="0"/>
              </a:spcAft>
              <a:buClr>
                <a:schemeClr val="dk1"/>
              </a:buClr>
              <a:buSzPts val="1600"/>
              <a:buFont typeface="Trebuchet MS"/>
              <a:buChar char="●"/>
            </a:pPr>
            <a:r>
              <a:rPr lang="en" sz="1600">
                <a:solidFill>
                  <a:schemeClr val="dk1"/>
                </a:solidFill>
                <a:latin typeface="Trebuchet MS"/>
                <a:ea typeface="Trebuchet MS"/>
                <a:cs typeface="Trebuchet MS"/>
                <a:sym typeface="Trebuchet MS"/>
              </a:rPr>
              <a:t>Use of quality curriculum was encouraged and made more affordable.</a:t>
            </a:r>
            <a:endParaRPr sz="1600">
              <a:solidFill>
                <a:schemeClr val="dk1"/>
              </a:solidFill>
              <a:latin typeface="Trebuchet MS"/>
              <a:ea typeface="Trebuchet MS"/>
              <a:cs typeface="Trebuchet MS"/>
              <a:sym typeface="Trebuchet MS"/>
            </a:endParaRPr>
          </a:p>
        </p:txBody>
      </p:sp>
      <p:pic>
        <p:nvPicPr>
          <p:cNvPr id="681" name="Google Shape;681;p101" descr="Graph of Improvement in Average CLASS scores by program type"/>
          <p:cNvPicPr preferRelativeResize="0"/>
          <p:nvPr/>
        </p:nvPicPr>
        <p:blipFill>
          <a:blip r:embed="rId4">
            <a:alphaModFix/>
          </a:blip>
          <a:stretch>
            <a:fillRect/>
          </a:stretch>
        </p:blipFill>
        <p:spPr>
          <a:xfrm>
            <a:off x="4795050" y="1966526"/>
            <a:ext cx="4155600" cy="255608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102"/>
          <p:cNvSpPr txBox="1">
            <a:spLocks noGrp="1"/>
          </p:cNvSpPr>
          <p:nvPr>
            <p:ph type="title"/>
          </p:nvPr>
        </p:nvSpPr>
        <p:spPr>
          <a:xfrm>
            <a:off x="628650" y="85718"/>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Virginia Educators Find CLASS Useful</a:t>
            </a:r>
            <a:endParaRPr sz="3000"/>
          </a:p>
        </p:txBody>
      </p:sp>
      <p:pic>
        <p:nvPicPr>
          <p:cNvPr id="687" name="Google Shape;687;p102" descr="Graph of Teacher-Child Interactions and CLASS by Sector"/>
          <p:cNvPicPr preferRelativeResize="0"/>
          <p:nvPr/>
        </p:nvPicPr>
        <p:blipFill rotWithShape="1">
          <a:blip r:embed="rId3">
            <a:alphaModFix/>
          </a:blip>
          <a:srcRect l="2379" t="631" r="2834" b="3683"/>
          <a:stretch/>
        </p:blipFill>
        <p:spPr>
          <a:xfrm>
            <a:off x="1475125" y="1409325"/>
            <a:ext cx="5757450" cy="3641826"/>
          </a:xfrm>
          <a:prstGeom prst="rect">
            <a:avLst/>
          </a:prstGeom>
          <a:noFill/>
          <a:ln>
            <a:noFill/>
          </a:ln>
        </p:spPr>
      </p:pic>
      <p:sp>
        <p:nvSpPr>
          <p:cNvPr id="688" name="Google Shape;688;p102"/>
          <p:cNvSpPr txBox="1">
            <a:spLocks noGrp="1"/>
          </p:cNvSpPr>
          <p:nvPr>
            <p:ph type="body" idx="1"/>
          </p:nvPr>
        </p:nvSpPr>
        <p:spPr>
          <a:xfrm>
            <a:off x="628650" y="759625"/>
            <a:ext cx="8429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700" b="1"/>
              <a:t>Survey of 2000+ educators across program types suggests that interactions are a priority and CLASS can be useful, even during COVID. </a:t>
            </a:r>
            <a:endParaRPr sz="1600" b="1"/>
          </a:p>
          <a:p>
            <a:pPr marL="0" lvl="0" indent="0" algn="l" rtl="0">
              <a:spcBef>
                <a:spcPts val="800"/>
              </a:spcBef>
              <a:spcAft>
                <a:spcPts val="0"/>
              </a:spcAft>
              <a:buNone/>
            </a:pPr>
            <a:endParaRPr sz="1500" b="1"/>
          </a:p>
        </p:txBody>
      </p:sp>
      <p:sp>
        <p:nvSpPr>
          <p:cNvPr id="690" name="Google Shape;690;p102"/>
          <p:cNvSpPr txBox="1"/>
          <p:nvPr/>
        </p:nvSpPr>
        <p:spPr>
          <a:xfrm>
            <a:off x="455475" y="4445350"/>
            <a:ext cx="1486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Trebuchet MS"/>
                <a:ea typeface="Trebuchet MS"/>
                <a:cs typeface="Trebuchet MS"/>
                <a:sym typeface="Trebuchet MS"/>
              </a:rPr>
              <a:t>VA-PDG Fall 2020 Workforce Survey</a:t>
            </a:r>
            <a:endParaRPr sz="1200">
              <a:latin typeface="Trebuchet MS"/>
              <a:ea typeface="Trebuchet MS"/>
              <a:cs typeface="Trebuchet MS"/>
              <a:sym typeface="Trebuchet M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103"/>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Investment</a:t>
            </a:r>
            <a:endParaRPr i="1"/>
          </a:p>
        </p:txBody>
      </p:sp>
      <p:sp>
        <p:nvSpPr>
          <p:cNvPr id="696" name="Google Shape;696;p103"/>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What funding will support measurement and improvement?</a:t>
            </a:r>
            <a:endParaRPr sz="2100" i="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8"/>
          <p:cNvSpPr txBox="1">
            <a:spLocks noGrp="1"/>
          </p:cNvSpPr>
          <p:nvPr>
            <p:ph type="title"/>
          </p:nvPr>
        </p:nvSpPr>
        <p:spPr>
          <a:xfrm>
            <a:off x="565475" y="340643"/>
            <a:ext cx="7886700" cy="9945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400"/>
              <a:buFont typeface="Arial"/>
              <a:buNone/>
            </a:pPr>
            <a:r>
              <a:rPr lang="en" sz="3000">
                <a:solidFill>
                  <a:srgbClr val="C22536"/>
                </a:solidFill>
              </a:rPr>
              <a:t>Objectives</a:t>
            </a:r>
            <a:endParaRPr sz="3000">
              <a:solidFill>
                <a:srgbClr val="C22536"/>
              </a:solidFill>
            </a:endParaRPr>
          </a:p>
          <a:p>
            <a:pPr marL="0" lvl="0" indent="0" algn="l" rtl="0">
              <a:spcBef>
                <a:spcPts val="0"/>
              </a:spcBef>
              <a:spcAft>
                <a:spcPts val="0"/>
              </a:spcAft>
              <a:buNone/>
            </a:pPr>
            <a:endParaRPr sz="3000">
              <a:solidFill>
                <a:srgbClr val="CC0000"/>
              </a:solidFill>
            </a:endParaRPr>
          </a:p>
        </p:txBody>
      </p:sp>
      <p:sp>
        <p:nvSpPr>
          <p:cNvPr id="404" name="Google Shape;404;p68"/>
          <p:cNvSpPr txBox="1">
            <a:spLocks noGrp="1"/>
          </p:cNvSpPr>
          <p:nvPr>
            <p:ph type="body" idx="1"/>
          </p:nvPr>
        </p:nvSpPr>
        <p:spPr>
          <a:xfrm>
            <a:off x="628650" y="1025825"/>
            <a:ext cx="8088600" cy="3263400"/>
          </a:xfrm>
          <a:prstGeom prst="rect">
            <a:avLst/>
          </a:prstGeom>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700" b="1">
                <a:solidFill>
                  <a:schemeClr val="dk1"/>
                </a:solidFill>
                <a:latin typeface="Trebuchet MS"/>
                <a:ea typeface="Trebuchet MS"/>
                <a:cs typeface="Trebuchet MS"/>
                <a:sym typeface="Trebuchet MS"/>
              </a:rPr>
              <a:t>During today’s meeting, ECAC members will: </a:t>
            </a:r>
            <a:endParaRPr sz="1700" b="1">
              <a:solidFill>
                <a:schemeClr val="dk1"/>
              </a:solidFill>
              <a:latin typeface="Trebuchet MS"/>
              <a:ea typeface="Trebuchet MS"/>
              <a:cs typeface="Trebuchet MS"/>
              <a:sym typeface="Trebuchet MS"/>
            </a:endParaRPr>
          </a:p>
          <a:p>
            <a:pPr marL="457200" marR="0" lvl="0" indent="-336550" algn="l" rtl="0">
              <a:lnSpc>
                <a:spcPct val="100000"/>
              </a:lnSpc>
              <a:spcBef>
                <a:spcPts val="0"/>
              </a:spcBef>
              <a:spcAft>
                <a:spcPts val="0"/>
              </a:spcAft>
              <a:buClr>
                <a:schemeClr val="dk1"/>
              </a:buClr>
              <a:buSzPts val="1700"/>
              <a:buFont typeface="Trebuchet MS"/>
              <a:buChar char="•"/>
            </a:pPr>
            <a:r>
              <a:rPr lang="en" sz="1700">
                <a:solidFill>
                  <a:schemeClr val="dk1"/>
                </a:solidFill>
                <a:latin typeface="Trebuchet MS"/>
                <a:ea typeface="Trebuchet MS"/>
                <a:cs typeface="Trebuchet MS"/>
                <a:sym typeface="Trebuchet MS"/>
              </a:rPr>
              <a:t>Review purpose, goals, and implementation plan for </a:t>
            </a:r>
            <a:r>
              <a:rPr lang="en" sz="1700"/>
              <a:t>P</a:t>
            </a:r>
            <a:r>
              <a:rPr lang="en" sz="1700">
                <a:solidFill>
                  <a:schemeClr val="dk1"/>
                </a:solidFill>
                <a:latin typeface="Trebuchet MS"/>
                <a:ea typeface="Trebuchet MS"/>
                <a:cs typeface="Trebuchet MS"/>
                <a:sym typeface="Trebuchet MS"/>
              </a:rPr>
              <a:t>ractice </a:t>
            </a:r>
            <a:r>
              <a:rPr lang="en" sz="1700"/>
              <a:t>Y</a:t>
            </a:r>
            <a:r>
              <a:rPr lang="en" sz="1700">
                <a:solidFill>
                  <a:schemeClr val="dk1"/>
                </a:solidFill>
                <a:latin typeface="Trebuchet MS"/>
                <a:ea typeface="Trebuchet MS"/>
                <a:cs typeface="Trebuchet MS"/>
                <a:sym typeface="Trebuchet MS"/>
              </a:rPr>
              <a:t>ear 1 of the Unified Measurement and Improvement System.</a:t>
            </a:r>
            <a:endParaRPr sz="1700">
              <a:solidFill>
                <a:schemeClr val="dk1"/>
              </a:solidFill>
              <a:latin typeface="Trebuchet MS"/>
              <a:ea typeface="Trebuchet MS"/>
              <a:cs typeface="Trebuchet MS"/>
              <a:sym typeface="Trebuchet MS"/>
            </a:endParaRPr>
          </a:p>
          <a:p>
            <a:pPr marL="457200" marR="0" lvl="0" indent="-336550" algn="l" rtl="0">
              <a:lnSpc>
                <a:spcPct val="100000"/>
              </a:lnSpc>
              <a:spcBef>
                <a:spcPts val="0"/>
              </a:spcBef>
              <a:spcAft>
                <a:spcPts val="0"/>
              </a:spcAft>
              <a:buClr>
                <a:schemeClr val="dk1"/>
              </a:buClr>
              <a:buSzPts val="1700"/>
              <a:buFont typeface="Trebuchet MS"/>
              <a:buChar char="•"/>
            </a:pPr>
            <a:r>
              <a:rPr lang="en" sz="1700">
                <a:solidFill>
                  <a:schemeClr val="dk1"/>
                </a:solidFill>
                <a:latin typeface="Trebuchet MS"/>
                <a:ea typeface="Trebuchet MS"/>
                <a:cs typeface="Trebuchet MS"/>
                <a:sym typeface="Trebuchet MS"/>
              </a:rPr>
              <a:t>Provide feedback and recommendations </a:t>
            </a:r>
            <a:r>
              <a:rPr lang="en" sz="1700"/>
              <a:t>on </a:t>
            </a:r>
            <a:r>
              <a:rPr lang="en" sz="1700">
                <a:solidFill>
                  <a:schemeClr val="dk1"/>
                </a:solidFill>
                <a:latin typeface="Trebuchet MS"/>
                <a:ea typeface="Trebuchet MS"/>
                <a:cs typeface="Trebuchet MS"/>
                <a:sym typeface="Trebuchet MS"/>
              </a:rPr>
              <a:t>the draft proposal</a:t>
            </a:r>
            <a:r>
              <a:rPr lang="en" sz="1700"/>
              <a:t> </a:t>
            </a:r>
            <a:r>
              <a:rPr lang="en" sz="1700">
                <a:solidFill>
                  <a:schemeClr val="dk1"/>
                </a:solidFill>
                <a:latin typeface="Trebuchet MS"/>
                <a:ea typeface="Trebuchet MS"/>
                <a:cs typeface="Trebuchet MS"/>
                <a:sym typeface="Trebuchet MS"/>
              </a:rPr>
              <a:t>to be shared with the Board of Education in April. </a:t>
            </a:r>
            <a:endParaRPr sz="1700">
              <a:solidFill>
                <a:schemeClr val="dk1"/>
              </a:solidFill>
              <a:latin typeface="Trebuchet MS"/>
              <a:ea typeface="Trebuchet MS"/>
              <a:cs typeface="Trebuchet MS"/>
              <a:sym typeface="Trebuchet MS"/>
            </a:endParaRPr>
          </a:p>
          <a:p>
            <a:pPr marL="457200" marR="0" lvl="0" indent="0" algn="l" rtl="0">
              <a:lnSpc>
                <a:spcPct val="100000"/>
              </a:lnSpc>
              <a:spcBef>
                <a:spcPts val="0"/>
              </a:spcBef>
              <a:spcAft>
                <a:spcPts val="0"/>
              </a:spcAft>
              <a:buNone/>
            </a:pPr>
            <a:endParaRPr sz="1700">
              <a:solidFill>
                <a:schemeClr val="dk1"/>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100"/>
              <a:buFont typeface="Arial"/>
              <a:buNone/>
            </a:pPr>
            <a:r>
              <a:rPr lang="en" sz="1700" b="1"/>
              <a:t>Order of topics</a:t>
            </a:r>
            <a:r>
              <a:rPr lang="en" sz="1700" b="1">
                <a:solidFill>
                  <a:schemeClr val="dk1"/>
                </a:solidFill>
                <a:latin typeface="Trebuchet MS"/>
                <a:ea typeface="Trebuchet MS"/>
                <a:cs typeface="Trebuchet MS"/>
                <a:sym typeface="Trebuchet MS"/>
              </a:rPr>
              <a:t>: </a:t>
            </a:r>
            <a:endParaRPr sz="1700" b="1">
              <a:solidFill>
                <a:schemeClr val="dk1"/>
              </a:solidFill>
              <a:latin typeface="Trebuchet MS"/>
              <a:ea typeface="Trebuchet MS"/>
              <a:cs typeface="Trebuchet MS"/>
              <a:sym typeface="Trebuchet MS"/>
            </a:endParaRPr>
          </a:p>
          <a:p>
            <a:pPr marL="457200" marR="0" lvl="0" indent="-336550" algn="l" rtl="0">
              <a:lnSpc>
                <a:spcPct val="100000"/>
              </a:lnSpc>
              <a:spcBef>
                <a:spcPts val="0"/>
              </a:spcBef>
              <a:spcAft>
                <a:spcPts val="0"/>
              </a:spcAft>
              <a:buClr>
                <a:schemeClr val="dk1"/>
              </a:buClr>
              <a:buSzPts val="1700"/>
              <a:buFont typeface="Trebuchet MS"/>
              <a:buChar char="•"/>
            </a:pPr>
            <a:r>
              <a:rPr lang="en" sz="1700">
                <a:solidFill>
                  <a:schemeClr val="dk1"/>
                </a:solidFill>
                <a:latin typeface="Trebuchet MS"/>
                <a:ea typeface="Trebuchet MS"/>
                <a:cs typeface="Trebuchet MS"/>
                <a:sym typeface="Trebuchet MS"/>
              </a:rPr>
              <a:t>Background: Why </a:t>
            </a:r>
            <a:r>
              <a:rPr lang="en" sz="1700"/>
              <a:t>b</a:t>
            </a:r>
            <a:r>
              <a:rPr lang="en" sz="1700">
                <a:solidFill>
                  <a:schemeClr val="dk1"/>
                </a:solidFill>
                <a:latin typeface="Trebuchet MS"/>
                <a:ea typeface="Trebuchet MS"/>
                <a:cs typeface="Trebuchet MS"/>
                <a:sym typeface="Trebuchet MS"/>
              </a:rPr>
              <a:t>uild a Uniform Measurement and Improvement System? </a:t>
            </a:r>
            <a:endParaRPr sz="1700">
              <a:solidFill>
                <a:schemeClr val="dk1"/>
              </a:solidFill>
              <a:latin typeface="Trebuchet MS"/>
              <a:ea typeface="Trebuchet MS"/>
              <a:cs typeface="Trebuchet MS"/>
              <a:sym typeface="Trebuchet MS"/>
            </a:endParaRPr>
          </a:p>
          <a:p>
            <a:pPr marL="457200" marR="0" lvl="0" indent="-336550" algn="l" rtl="0">
              <a:lnSpc>
                <a:spcPct val="100000"/>
              </a:lnSpc>
              <a:spcBef>
                <a:spcPts val="0"/>
              </a:spcBef>
              <a:spcAft>
                <a:spcPts val="0"/>
              </a:spcAft>
              <a:buClr>
                <a:schemeClr val="dk1"/>
              </a:buClr>
              <a:buSzPts val="1700"/>
              <a:buFont typeface="Trebuchet MS"/>
              <a:buChar char="•"/>
            </a:pPr>
            <a:r>
              <a:rPr lang="en" sz="1700">
                <a:solidFill>
                  <a:schemeClr val="dk1"/>
                </a:solidFill>
                <a:latin typeface="Trebuchet MS"/>
                <a:ea typeface="Trebuchet MS"/>
                <a:cs typeface="Trebuchet MS"/>
                <a:sym typeface="Trebuchet MS"/>
              </a:rPr>
              <a:t>Proposal: What is included in </a:t>
            </a:r>
            <a:r>
              <a:rPr lang="en" sz="1700"/>
              <a:t>Practice Year 1</a:t>
            </a:r>
            <a:r>
              <a:rPr lang="en" sz="1700">
                <a:solidFill>
                  <a:schemeClr val="dk1"/>
                </a:solidFill>
                <a:latin typeface="Trebuchet MS"/>
                <a:ea typeface="Trebuchet MS"/>
                <a:cs typeface="Trebuchet MS"/>
                <a:sym typeface="Trebuchet MS"/>
              </a:rPr>
              <a:t>? </a:t>
            </a:r>
            <a:endParaRPr sz="1700">
              <a:solidFill>
                <a:schemeClr val="dk1"/>
              </a:solidFill>
              <a:latin typeface="Trebuchet MS"/>
              <a:ea typeface="Trebuchet MS"/>
              <a:cs typeface="Trebuchet MS"/>
              <a:sym typeface="Trebuchet MS"/>
            </a:endParaRPr>
          </a:p>
          <a:p>
            <a:pPr marL="457200" marR="0" lvl="0" indent="-336550" algn="l" rtl="0">
              <a:lnSpc>
                <a:spcPct val="100000"/>
              </a:lnSpc>
              <a:spcBef>
                <a:spcPts val="0"/>
              </a:spcBef>
              <a:spcAft>
                <a:spcPts val="0"/>
              </a:spcAft>
              <a:buClr>
                <a:schemeClr val="dk1"/>
              </a:buClr>
              <a:buSzPts val="1700"/>
              <a:buFont typeface="Trebuchet MS"/>
              <a:buChar char="•"/>
            </a:pPr>
            <a:r>
              <a:rPr lang="en" sz="1700">
                <a:solidFill>
                  <a:schemeClr val="dk1"/>
                </a:solidFill>
                <a:latin typeface="Trebuchet MS"/>
                <a:ea typeface="Trebuchet MS"/>
                <a:cs typeface="Trebuchet MS"/>
                <a:sym typeface="Trebuchet MS"/>
              </a:rPr>
              <a:t>Implementation: How will Practice Year 1 work? </a:t>
            </a:r>
            <a:endParaRPr sz="1700">
              <a:solidFill>
                <a:schemeClr val="dk1"/>
              </a:solidFill>
              <a:latin typeface="Trebuchet MS"/>
              <a:ea typeface="Trebuchet MS"/>
              <a:cs typeface="Trebuchet MS"/>
              <a:sym typeface="Trebuchet MS"/>
            </a:endParaRPr>
          </a:p>
          <a:p>
            <a:pPr marL="457200" marR="0" lvl="0" indent="-336550" algn="l" rtl="0">
              <a:lnSpc>
                <a:spcPct val="100000"/>
              </a:lnSpc>
              <a:spcBef>
                <a:spcPts val="0"/>
              </a:spcBef>
              <a:spcAft>
                <a:spcPts val="0"/>
              </a:spcAft>
              <a:buClr>
                <a:schemeClr val="dk1"/>
              </a:buClr>
              <a:buSzPts val="1700"/>
              <a:buFont typeface="Trebuchet MS"/>
              <a:buChar char="•"/>
            </a:pPr>
            <a:r>
              <a:rPr lang="en" sz="1700">
                <a:solidFill>
                  <a:schemeClr val="dk1"/>
                </a:solidFill>
                <a:latin typeface="Trebuchet MS"/>
                <a:ea typeface="Trebuchet MS"/>
                <a:cs typeface="Trebuchet MS"/>
                <a:sym typeface="Trebuchet MS"/>
              </a:rPr>
              <a:t>Improvement: How will programs </a:t>
            </a:r>
            <a:r>
              <a:rPr lang="en" sz="1700"/>
              <a:t>be supported to improve</a:t>
            </a:r>
            <a:r>
              <a:rPr lang="en" sz="1700">
                <a:solidFill>
                  <a:schemeClr val="dk1"/>
                </a:solidFill>
                <a:latin typeface="Trebuchet MS"/>
                <a:ea typeface="Trebuchet MS"/>
                <a:cs typeface="Trebuchet MS"/>
                <a:sym typeface="Trebuchet MS"/>
              </a:rPr>
              <a:t>? </a:t>
            </a:r>
            <a:endParaRPr sz="1700">
              <a:solidFill>
                <a:schemeClr val="dk1"/>
              </a:solidFill>
              <a:latin typeface="Trebuchet MS"/>
              <a:ea typeface="Trebuchet MS"/>
              <a:cs typeface="Trebuchet MS"/>
              <a:sym typeface="Trebuchet MS"/>
            </a:endParaRPr>
          </a:p>
          <a:p>
            <a:pPr marL="457200" lvl="0" indent="-336550" algn="l" rtl="0">
              <a:spcBef>
                <a:spcPts val="0"/>
              </a:spcBef>
              <a:spcAft>
                <a:spcPts val="0"/>
              </a:spcAft>
              <a:buClr>
                <a:srgbClr val="000000"/>
              </a:buClr>
              <a:buSzPts val="1700"/>
              <a:buFont typeface="Trebuchet MS"/>
              <a:buChar char="•"/>
            </a:pPr>
            <a:r>
              <a:rPr lang="en" sz="1700">
                <a:solidFill>
                  <a:srgbClr val="000000"/>
                </a:solidFill>
              </a:rPr>
              <a:t>Investment: What funding will support measurement and improvement?</a:t>
            </a:r>
            <a:endParaRPr sz="1700">
              <a:solidFill>
                <a:srgbClr val="000000"/>
              </a:solidFill>
            </a:endParaRPr>
          </a:p>
          <a:p>
            <a:pPr marL="457200" lvl="0" indent="-336550" algn="l" rtl="0">
              <a:spcBef>
                <a:spcPts val="0"/>
              </a:spcBef>
              <a:spcAft>
                <a:spcPts val="0"/>
              </a:spcAft>
              <a:buClr>
                <a:srgbClr val="000000"/>
              </a:buClr>
              <a:buSzPts val="1700"/>
              <a:buFont typeface="Trebuchet MS"/>
              <a:buChar char="•"/>
            </a:pPr>
            <a:r>
              <a:rPr lang="en" sz="1700">
                <a:solidFill>
                  <a:srgbClr val="000000"/>
                </a:solidFill>
                <a:latin typeface="Trebuchet MS"/>
                <a:ea typeface="Trebuchet MS"/>
                <a:cs typeface="Trebuchet MS"/>
                <a:sym typeface="Trebuchet MS"/>
              </a:rPr>
              <a:t>Discussion </a:t>
            </a:r>
            <a:endParaRPr sz="1700">
              <a:solidFill>
                <a:srgbClr val="000000"/>
              </a:solidFill>
              <a:latin typeface="Trebuchet MS"/>
              <a:ea typeface="Trebuchet MS"/>
              <a:cs typeface="Trebuchet MS"/>
              <a:sym typeface="Trebuchet M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104"/>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900"/>
              <a:t>Investment in Measurement and Improvement</a:t>
            </a:r>
            <a:endParaRPr sz="2900"/>
          </a:p>
        </p:txBody>
      </p:sp>
      <p:sp>
        <p:nvSpPr>
          <p:cNvPr id="702" name="Google Shape;702;p104"/>
          <p:cNvSpPr txBox="1">
            <a:spLocks noGrp="1"/>
          </p:cNvSpPr>
          <p:nvPr>
            <p:ph type="body" idx="1"/>
          </p:nvPr>
        </p:nvSpPr>
        <p:spPr>
          <a:xfrm>
            <a:off x="628650" y="1064425"/>
            <a:ext cx="8429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700" b="1"/>
              <a:t>Virginia will increase funding to build the new system including:</a:t>
            </a:r>
            <a:endParaRPr sz="1600" b="1"/>
          </a:p>
          <a:p>
            <a:pPr marL="457200" lvl="0" indent="-330200" algn="l" rtl="0">
              <a:spcBef>
                <a:spcPts val="800"/>
              </a:spcBef>
              <a:spcAft>
                <a:spcPts val="0"/>
              </a:spcAft>
              <a:buSzPts val="1600"/>
              <a:buChar char="•"/>
            </a:pPr>
            <a:r>
              <a:rPr lang="en" sz="1600"/>
              <a:t>Funding communities to build relationships, conduct CLASS observations and support educators in Practice Year 1 through PDG B-5.</a:t>
            </a:r>
            <a:endParaRPr sz="1600"/>
          </a:p>
          <a:p>
            <a:pPr marL="457200" lvl="0" indent="-330200" algn="l" rtl="0">
              <a:spcBef>
                <a:spcPts val="0"/>
              </a:spcBef>
              <a:spcAft>
                <a:spcPts val="0"/>
              </a:spcAft>
              <a:buSzPts val="1600"/>
              <a:buChar char="•"/>
            </a:pPr>
            <a:r>
              <a:rPr lang="en" sz="1600"/>
              <a:t>Funding programs to meet higher expectations: </a:t>
            </a:r>
            <a:endParaRPr sz="1600"/>
          </a:p>
          <a:p>
            <a:pPr marL="914400" lvl="1" indent="-330200" algn="l" rtl="0">
              <a:spcBef>
                <a:spcPts val="0"/>
              </a:spcBef>
              <a:spcAft>
                <a:spcPts val="0"/>
              </a:spcAft>
              <a:buSzPts val="1600"/>
              <a:buChar char="•"/>
            </a:pPr>
            <a:r>
              <a:rPr lang="en" sz="1600"/>
              <a:t>VPI rate has increased by 21% with additional funding for private providers.</a:t>
            </a:r>
            <a:endParaRPr sz="1600"/>
          </a:p>
          <a:p>
            <a:pPr marL="914400" lvl="1" indent="-330200" algn="l" rtl="0">
              <a:spcBef>
                <a:spcPts val="0"/>
              </a:spcBef>
              <a:spcAft>
                <a:spcPts val="0"/>
              </a:spcAft>
              <a:buSzPts val="1600"/>
              <a:buChar char="•"/>
            </a:pPr>
            <a:r>
              <a:rPr lang="en" sz="1600"/>
              <a:t>Mixed Delivery rate has increased. </a:t>
            </a:r>
            <a:endParaRPr sz="1600"/>
          </a:p>
          <a:p>
            <a:pPr marL="914400" lvl="1" indent="-330200" algn="l" rtl="0">
              <a:spcBef>
                <a:spcPts val="0"/>
              </a:spcBef>
              <a:spcAft>
                <a:spcPts val="0"/>
              </a:spcAft>
              <a:buSzPts val="1600"/>
              <a:buChar char="•"/>
            </a:pPr>
            <a:r>
              <a:rPr lang="en" sz="1600"/>
              <a:t>Child care subsidy rates have increased with additional flexibility and benefits.</a:t>
            </a:r>
            <a:endParaRPr sz="1600"/>
          </a:p>
          <a:p>
            <a:pPr marL="457200" lvl="0" indent="-330200" algn="l" rtl="0">
              <a:spcBef>
                <a:spcPts val="0"/>
              </a:spcBef>
              <a:spcAft>
                <a:spcPts val="0"/>
              </a:spcAft>
              <a:buSzPts val="1600"/>
              <a:buChar char="•"/>
            </a:pPr>
            <a:r>
              <a:rPr lang="en" sz="1600"/>
              <a:t>Strengthening improvement resources and making them accessible to programs that typically have fewer resources (i.e., child care and family day homes):</a:t>
            </a:r>
            <a:endParaRPr sz="1600"/>
          </a:p>
          <a:p>
            <a:pPr marL="914400" lvl="1" indent="-330200" algn="l" rtl="0">
              <a:spcBef>
                <a:spcPts val="0"/>
              </a:spcBef>
              <a:spcAft>
                <a:spcPts val="0"/>
              </a:spcAft>
              <a:buSzPts val="1600"/>
              <a:buChar char="•"/>
            </a:pPr>
            <a:r>
              <a:rPr lang="en" sz="1600"/>
              <a:t>Millions in federal and state funding will support instructional and social-emotional supports (e.g., curriculum, mental health, etc.)</a:t>
            </a:r>
            <a:endParaRPr sz="1600"/>
          </a:p>
          <a:p>
            <a:pPr marL="457200" lvl="0" indent="-330200" algn="l" rtl="0">
              <a:spcBef>
                <a:spcPts val="0"/>
              </a:spcBef>
              <a:spcAft>
                <a:spcPts val="0"/>
              </a:spcAft>
              <a:buSzPts val="1600"/>
              <a:buChar char="•"/>
            </a:pPr>
            <a:r>
              <a:rPr lang="en" sz="1600"/>
              <a:t>Incenting educators directly: </a:t>
            </a:r>
            <a:endParaRPr sz="1600"/>
          </a:p>
          <a:p>
            <a:pPr marL="914400" lvl="1" indent="-330200" algn="l" rtl="0">
              <a:spcBef>
                <a:spcPts val="0"/>
              </a:spcBef>
              <a:spcAft>
                <a:spcPts val="0"/>
              </a:spcAft>
              <a:buSzPts val="1600"/>
              <a:buChar char="•"/>
            </a:pPr>
            <a:r>
              <a:rPr lang="en" sz="1600"/>
              <a:t>Child care and family day home educators receive up to $1500 annually to encourage participation, reduce turnover and support improvement.*</a:t>
            </a:r>
            <a:endParaRPr sz="1600"/>
          </a:p>
          <a:p>
            <a:pPr marL="914400" lvl="1" indent="-330200" algn="l" rtl="0">
              <a:spcBef>
                <a:spcPts val="0"/>
              </a:spcBef>
              <a:spcAft>
                <a:spcPts val="0"/>
              </a:spcAft>
              <a:buSzPts val="1600"/>
              <a:buChar char="•"/>
            </a:pPr>
            <a:r>
              <a:rPr lang="en" sz="1600"/>
              <a:t>Study showed that incentive reduced turnover by half (30% to 15%). </a:t>
            </a:r>
            <a:endParaRPr sz="1600"/>
          </a:p>
          <a:p>
            <a:pPr marL="0" lvl="0" indent="0" algn="l" rtl="0">
              <a:spcBef>
                <a:spcPts val="800"/>
              </a:spcBef>
              <a:spcAft>
                <a:spcPts val="0"/>
              </a:spcAft>
              <a:buNone/>
            </a:pPr>
            <a:endParaRPr sz="1500"/>
          </a:p>
          <a:p>
            <a:pPr marL="0" lvl="0" indent="0" algn="l" rtl="0">
              <a:spcBef>
                <a:spcPts val="800"/>
              </a:spcBef>
              <a:spcAft>
                <a:spcPts val="0"/>
              </a:spcAft>
              <a:buNone/>
            </a:pPr>
            <a:endParaRPr sz="1500" b="1"/>
          </a:p>
        </p:txBody>
      </p:sp>
      <p:sp>
        <p:nvSpPr>
          <p:cNvPr id="703" name="Google Shape;703;p104"/>
          <p:cNvSpPr txBox="1"/>
          <p:nvPr/>
        </p:nvSpPr>
        <p:spPr>
          <a:xfrm>
            <a:off x="413060" y="4599769"/>
            <a:ext cx="6762000"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i="1" dirty="0">
                <a:latin typeface="Trebuchet MS"/>
                <a:ea typeface="Trebuchet MS"/>
                <a:cs typeface="Trebuchet MS"/>
                <a:sym typeface="Trebuchet MS"/>
              </a:rPr>
              <a:t>*Eligibility is generally limited to child care, FDH and Head Start educators who work 30 or more hours/week with children in publicly-funded </a:t>
            </a:r>
            <a:r>
              <a:rPr lang="en" sz="900" i="1" dirty="0" smtClean="0">
                <a:latin typeface="Trebuchet MS"/>
                <a:ea typeface="Trebuchet MS"/>
                <a:cs typeface="Trebuchet MS"/>
                <a:sym typeface="Trebuchet MS"/>
              </a:rPr>
              <a:t>programs participating in PDG </a:t>
            </a:r>
            <a:r>
              <a:rPr lang="en" sz="900" i="1" dirty="0">
                <a:latin typeface="Trebuchet MS"/>
                <a:ea typeface="Trebuchet MS"/>
                <a:cs typeface="Trebuchet MS"/>
                <a:sym typeface="Trebuchet MS"/>
              </a:rPr>
              <a:t>and are </a:t>
            </a:r>
            <a:r>
              <a:rPr lang="en" sz="900" i="1" u="sng" dirty="0">
                <a:latin typeface="Trebuchet MS"/>
                <a:ea typeface="Trebuchet MS"/>
                <a:cs typeface="Trebuchet MS"/>
                <a:sym typeface="Trebuchet MS"/>
              </a:rPr>
              <a:t>not</a:t>
            </a:r>
            <a:r>
              <a:rPr lang="en" sz="900" i="1" dirty="0">
                <a:latin typeface="Trebuchet MS"/>
                <a:ea typeface="Trebuchet MS"/>
                <a:cs typeface="Trebuchet MS"/>
                <a:sym typeface="Trebuchet MS"/>
              </a:rPr>
              <a:t> school system employees. Eligibility is subject to change.</a:t>
            </a:r>
            <a:endParaRPr sz="900" i="1" dirty="0">
              <a:latin typeface="Trebuchet MS"/>
              <a:ea typeface="Trebuchet MS"/>
              <a:cs typeface="Trebuchet MS"/>
              <a:sym typeface="Trebuchet M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105"/>
          <p:cNvSpPr txBox="1">
            <a:spLocks noGrp="1"/>
          </p:cNvSpPr>
          <p:nvPr>
            <p:ph type="title"/>
          </p:nvPr>
        </p:nvSpPr>
        <p:spPr>
          <a:xfrm>
            <a:off x="311700" y="-12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500"/>
              <a:t>Detail on Current Investments </a:t>
            </a:r>
            <a:endParaRPr sz="2500"/>
          </a:p>
        </p:txBody>
      </p:sp>
      <p:graphicFrame>
        <p:nvGraphicFramePr>
          <p:cNvPr id="709" name="Google Shape;709;p105" descr="Table of Current Investments (Amount/How Funding supports Improvement)"/>
          <p:cNvGraphicFramePr/>
          <p:nvPr>
            <p:extLst>
              <p:ext uri="{D42A27DB-BD31-4B8C-83A1-F6EECF244321}">
                <p14:modId xmlns:p14="http://schemas.microsoft.com/office/powerpoint/2010/main" val="3194351082"/>
              </p:ext>
            </p:extLst>
          </p:nvPr>
        </p:nvGraphicFramePr>
        <p:xfrm>
          <a:off x="221900" y="506425"/>
          <a:ext cx="8701525" cy="4358370"/>
        </p:xfrm>
        <a:graphic>
          <a:graphicData uri="http://schemas.openxmlformats.org/drawingml/2006/table">
            <a:tbl>
              <a:tblPr firstRow="1">
                <a:noFill/>
                <a:tableStyleId>{7AC66BFB-3F62-4392-B8A4-9AB83D7DF303}</a:tableStyleId>
              </a:tblPr>
              <a:tblGrid>
                <a:gridCol w="1130075">
                  <a:extLst>
                    <a:ext uri="{9D8B030D-6E8A-4147-A177-3AD203B41FA5}">
                      <a16:colId xmlns:a16="http://schemas.microsoft.com/office/drawing/2014/main" val="20000"/>
                    </a:ext>
                  </a:extLst>
                </a:gridCol>
                <a:gridCol w="7571450">
                  <a:extLst>
                    <a:ext uri="{9D8B030D-6E8A-4147-A177-3AD203B41FA5}">
                      <a16:colId xmlns:a16="http://schemas.microsoft.com/office/drawing/2014/main" val="20001"/>
                    </a:ext>
                  </a:extLst>
                </a:gridCol>
              </a:tblGrid>
              <a:tr h="349650">
                <a:tc>
                  <a:txBody>
                    <a:bodyPr/>
                    <a:lstStyle/>
                    <a:p>
                      <a:pPr marL="0" lvl="0" indent="0" algn="ctr" rtl="0">
                        <a:spcBef>
                          <a:spcPts val="0"/>
                        </a:spcBef>
                        <a:spcAft>
                          <a:spcPts val="0"/>
                        </a:spcAft>
                        <a:buNone/>
                      </a:pPr>
                      <a:r>
                        <a:rPr lang="en" sz="1200" b="1">
                          <a:latin typeface="Trebuchet MS"/>
                          <a:ea typeface="Trebuchet MS"/>
                          <a:cs typeface="Trebuchet MS"/>
                          <a:sym typeface="Trebuchet MS"/>
                        </a:rPr>
                        <a:t>Amount</a:t>
                      </a:r>
                      <a:endParaRPr sz="1200" b="1">
                        <a:latin typeface="Trebuchet MS"/>
                        <a:ea typeface="Trebuchet MS"/>
                        <a:cs typeface="Trebuchet MS"/>
                        <a:sym typeface="Trebuchet MS"/>
                      </a:endParaRPr>
                    </a:p>
                  </a:txBody>
                  <a:tcPr marL="91425" marR="91425" marT="91425" marB="91425"/>
                </a:tc>
                <a:tc>
                  <a:txBody>
                    <a:bodyPr/>
                    <a:lstStyle/>
                    <a:p>
                      <a:pPr marL="0" lvl="0" indent="0" algn="ctr" rtl="0">
                        <a:spcBef>
                          <a:spcPts val="0"/>
                        </a:spcBef>
                        <a:spcAft>
                          <a:spcPts val="0"/>
                        </a:spcAft>
                        <a:buNone/>
                      </a:pPr>
                      <a:r>
                        <a:rPr lang="en" sz="1200" b="1" dirty="0">
                          <a:latin typeface="Trebuchet MS"/>
                          <a:ea typeface="Trebuchet MS"/>
                          <a:cs typeface="Trebuchet MS"/>
                          <a:sym typeface="Trebuchet MS"/>
                        </a:rPr>
                        <a:t>How Funding Supports Improvement</a:t>
                      </a:r>
                      <a:endParaRPr sz="1200" b="1" dirty="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0"/>
                  </a:ext>
                </a:extLst>
              </a:tr>
              <a:tr h="495350">
                <a:tc>
                  <a:txBody>
                    <a:bodyPr/>
                    <a:lstStyle/>
                    <a:p>
                      <a:pPr marL="0" lvl="0" indent="0" algn="l" rtl="0">
                        <a:spcBef>
                          <a:spcPts val="0"/>
                        </a:spcBef>
                        <a:spcAft>
                          <a:spcPts val="0"/>
                        </a:spcAft>
                        <a:buNone/>
                      </a:pPr>
                      <a:r>
                        <a:rPr lang="en" sz="1100">
                          <a:latin typeface="Trebuchet MS"/>
                          <a:ea typeface="Trebuchet MS"/>
                          <a:cs typeface="Trebuchet MS"/>
                          <a:sym typeface="Trebuchet MS"/>
                        </a:rPr>
                        <a:t>~$107 million</a:t>
                      </a:r>
                      <a:endParaRPr sz="1100">
                        <a:latin typeface="Trebuchet MS"/>
                        <a:ea typeface="Trebuchet MS"/>
                        <a:cs typeface="Trebuchet MS"/>
                        <a:sym typeface="Trebuchet MS"/>
                      </a:endParaRPr>
                    </a:p>
                  </a:txBody>
                  <a:tcPr marL="91425" marR="91425" marT="91425" marB="91425"/>
                </a:tc>
                <a:tc>
                  <a:txBody>
                    <a:bodyPr/>
                    <a:lstStyle/>
                    <a:p>
                      <a:pPr marL="0" lvl="0" indent="0" algn="l" rtl="0">
                        <a:spcBef>
                          <a:spcPts val="0"/>
                        </a:spcBef>
                        <a:spcAft>
                          <a:spcPts val="0"/>
                        </a:spcAft>
                        <a:buNone/>
                      </a:pPr>
                      <a:r>
                        <a:rPr lang="en" sz="1100">
                          <a:latin typeface="Trebuchet MS"/>
                          <a:ea typeface="Trebuchet MS"/>
                          <a:cs typeface="Trebuchet MS"/>
                          <a:sym typeface="Trebuchet MS"/>
                        </a:rPr>
                        <a:t>Total Virginia Preschool Initiative funding for at-risk 3- and 4-year-olds, including a 21% increase in the per-pupil rate and nearly $5 million to support community or private providers who offer VPI</a:t>
                      </a:r>
                      <a:endParaRPr sz="110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1"/>
                  </a:ext>
                </a:extLst>
              </a:tr>
              <a:tr h="495350">
                <a:tc>
                  <a:txBody>
                    <a:bodyPr/>
                    <a:lstStyle/>
                    <a:p>
                      <a:pPr marL="0" lvl="0" indent="0" algn="l" rtl="0">
                        <a:spcBef>
                          <a:spcPts val="0"/>
                        </a:spcBef>
                        <a:spcAft>
                          <a:spcPts val="0"/>
                        </a:spcAft>
                        <a:buNone/>
                      </a:pPr>
                      <a:r>
                        <a:rPr lang="en" sz="1100">
                          <a:latin typeface="Trebuchet MS"/>
                          <a:ea typeface="Trebuchet MS"/>
                          <a:cs typeface="Trebuchet MS"/>
                          <a:sym typeface="Trebuchet MS"/>
                        </a:rPr>
                        <a:t>$5 million</a:t>
                      </a:r>
                      <a:endParaRPr sz="1100">
                        <a:latin typeface="Trebuchet MS"/>
                        <a:ea typeface="Trebuchet MS"/>
                        <a:cs typeface="Trebuchet MS"/>
                        <a:sym typeface="Trebuchet MS"/>
                      </a:endParaRPr>
                    </a:p>
                  </a:txBody>
                  <a:tcPr marL="91425" marR="91425" marT="91425" marB="91425"/>
                </a:tc>
                <a:tc>
                  <a:txBody>
                    <a:bodyPr/>
                    <a:lstStyle/>
                    <a:p>
                      <a:pPr marL="0" lvl="0" indent="0" algn="l" rtl="0">
                        <a:spcBef>
                          <a:spcPts val="0"/>
                        </a:spcBef>
                        <a:spcAft>
                          <a:spcPts val="0"/>
                        </a:spcAft>
                        <a:buNone/>
                      </a:pPr>
                      <a:r>
                        <a:rPr lang="en" sz="1100">
                          <a:latin typeface="Trebuchet MS"/>
                          <a:ea typeface="Trebuchet MS"/>
                          <a:cs typeface="Trebuchet MS"/>
                          <a:sym typeface="Trebuchet MS"/>
                        </a:rPr>
                        <a:t>Total Mixed Delivery Grant (MDG) funding for at-risk 3- and 4-year-old children at a higher per-child rate to support quality preschool in private settings</a:t>
                      </a:r>
                      <a:endParaRPr sz="110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2"/>
                  </a:ext>
                </a:extLst>
              </a:tr>
              <a:tr h="495350">
                <a:tc>
                  <a:txBody>
                    <a:bodyPr/>
                    <a:lstStyle/>
                    <a:p>
                      <a:pPr marL="0" lvl="0" indent="0" algn="l" rtl="0">
                        <a:spcBef>
                          <a:spcPts val="0"/>
                        </a:spcBef>
                        <a:spcAft>
                          <a:spcPts val="0"/>
                        </a:spcAft>
                        <a:buNone/>
                      </a:pPr>
                      <a:r>
                        <a:rPr lang="en" sz="1100">
                          <a:latin typeface="Trebuchet MS"/>
                          <a:ea typeface="Trebuchet MS"/>
                          <a:cs typeface="Trebuchet MS"/>
                          <a:sym typeface="Trebuchet MS"/>
                        </a:rPr>
                        <a:t>~$177 million</a:t>
                      </a:r>
                      <a:endParaRPr sz="1100">
                        <a:latin typeface="Trebuchet MS"/>
                        <a:ea typeface="Trebuchet MS"/>
                        <a:cs typeface="Trebuchet MS"/>
                        <a:sym typeface="Trebuchet MS"/>
                      </a:endParaRPr>
                    </a:p>
                    <a:p>
                      <a:pPr marL="0" lvl="0" indent="0" algn="l" rtl="0">
                        <a:spcBef>
                          <a:spcPts val="0"/>
                        </a:spcBef>
                        <a:spcAft>
                          <a:spcPts val="0"/>
                        </a:spcAft>
                        <a:buNone/>
                      </a:pPr>
                      <a:r>
                        <a:rPr lang="en" sz="1100" i="1">
                          <a:latin typeface="Trebuchet MS"/>
                          <a:ea typeface="Trebuchet MS"/>
                          <a:cs typeface="Trebuchet MS"/>
                          <a:sym typeface="Trebuchet MS"/>
                        </a:rPr>
                        <a:t>estimated</a:t>
                      </a:r>
                      <a:endParaRPr sz="1100" i="1">
                        <a:latin typeface="Trebuchet MS"/>
                        <a:ea typeface="Trebuchet MS"/>
                        <a:cs typeface="Trebuchet MS"/>
                        <a:sym typeface="Trebuchet MS"/>
                      </a:endParaRPr>
                    </a:p>
                  </a:txBody>
                  <a:tcPr marL="91425" marR="91425" marT="91425" marB="91425"/>
                </a:tc>
                <a:tc>
                  <a:txBody>
                    <a:bodyPr/>
                    <a:lstStyle/>
                    <a:p>
                      <a:pPr marL="0" lvl="0" indent="0" algn="l" rtl="0">
                        <a:spcBef>
                          <a:spcPts val="0"/>
                        </a:spcBef>
                        <a:spcAft>
                          <a:spcPts val="0"/>
                        </a:spcAft>
                        <a:buNone/>
                      </a:pPr>
                      <a:r>
                        <a:rPr lang="en" sz="1100" dirty="0">
                          <a:latin typeface="Trebuchet MS"/>
                          <a:ea typeface="Trebuchet MS"/>
                          <a:cs typeface="Trebuchet MS"/>
                          <a:sym typeface="Trebuchet MS"/>
                        </a:rPr>
                        <a:t>Federal funding through the Child Care and Development Block Grant for child care assistance to low income families and quality supports across the system</a:t>
                      </a:r>
                      <a:endParaRPr sz="1100" dirty="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3"/>
                  </a:ext>
                </a:extLst>
              </a:tr>
              <a:tr h="495350">
                <a:tc>
                  <a:txBody>
                    <a:bodyPr/>
                    <a:lstStyle/>
                    <a:p>
                      <a:pPr marL="0" lvl="0" indent="0" algn="l" rtl="0">
                        <a:spcBef>
                          <a:spcPts val="0"/>
                        </a:spcBef>
                        <a:spcAft>
                          <a:spcPts val="0"/>
                        </a:spcAft>
                        <a:buNone/>
                      </a:pPr>
                      <a:r>
                        <a:rPr lang="en" sz="1100">
                          <a:latin typeface="Trebuchet MS"/>
                          <a:ea typeface="Trebuchet MS"/>
                          <a:cs typeface="Trebuchet MS"/>
                          <a:sym typeface="Trebuchet MS"/>
                        </a:rPr>
                        <a:t>~$8 million</a:t>
                      </a:r>
                      <a:endParaRPr sz="1100">
                        <a:latin typeface="Trebuchet MS"/>
                        <a:ea typeface="Trebuchet MS"/>
                        <a:cs typeface="Trebuchet MS"/>
                        <a:sym typeface="Trebuchet MS"/>
                      </a:endParaRPr>
                    </a:p>
                  </a:txBody>
                  <a:tcPr marL="91425" marR="91425" marT="91425" marB="91425"/>
                </a:tc>
                <a:tc>
                  <a:txBody>
                    <a:bodyPr/>
                    <a:lstStyle/>
                    <a:p>
                      <a:pPr marL="0" lvl="0" indent="0" algn="l" rtl="0">
                        <a:spcBef>
                          <a:spcPts val="0"/>
                        </a:spcBef>
                        <a:spcAft>
                          <a:spcPts val="0"/>
                        </a:spcAft>
                        <a:buNone/>
                      </a:pPr>
                      <a:r>
                        <a:rPr lang="en" sz="1100">
                          <a:latin typeface="Trebuchet MS"/>
                          <a:ea typeface="Trebuchet MS"/>
                          <a:cs typeface="Trebuchet MS"/>
                          <a:sym typeface="Trebuchet MS"/>
                        </a:rPr>
                        <a:t>Preschool Development Grant (PDG B-5) funding to support quality measurement and improvement efforts in PDG B-5 communities, including the educator incentive program</a:t>
                      </a:r>
                      <a:endParaRPr sz="110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4"/>
                  </a:ext>
                </a:extLst>
              </a:tr>
              <a:tr h="655625">
                <a:tc>
                  <a:txBody>
                    <a:bodyPr/>
                    <a:lstStyle/>
                    <a:p>
                      <a:pPr marL="0" lvl="0" indent="0" algn="l" rtl="0">
                        <a:spcBef>
                          <a:spcPts val="0"/>
                        </a:spcBef>
                        <a:spcAft>
                          <a:spcPts val="0"/>
                        </a:spcAft>
                        <a:buNone/>
                      </a:pPr>
                      <a:r>
                        <a:rPr lang="en" sz="1100">
                          <a:latin typeface="Trebuchet MS"/>
                          <a:ea typeface="Trebuchet MS"/>
                          <a:cs typeface="Trebuchet MS"/>
                          <a:sym typeface="Trebuchet MS"/>
                        </a:rPr>
                        <a:t>$7 million</a:t>
                      </a:r>
                      <a:endParaRPr sz="1100">
                        <a:latin typeface="Trebuchet MS"/>
                        <a:ea typeface="Trebuchet MS"/>
                        <a:cs typeface="Trebuchet MS"/>
                        <a:sym typeface="Trebuchet MS"/>
                      </a:endParaRPr>
                    </a:p>
                  </a:txBody>
                  <a:tcPr marL="91425" marR="91425" marT="91425" marB="91425"/>
                </a:tc>
                <a:tc>
                  <a:txBody>
                    <a:bodyPr/>
                    <a:lstStyle/>
                    <a:p>
                      <a:pPr marL="0" lvl="0" indent="0" algn="l" rtl="0">
                        <a:spcBef>
                          <a:spcPts val="0"/>
                        </a:spcBef>
                        <a:spcAft>
                          <a:spcPts val="0"/>
                        </a:spcAft>
                        <a:buNone/>
                      </a:pPr>
                      <a:r>
                        <a:rPr lang="en" sz="1100">
                          <a:latin typeface="Trebuchet MS"/>
                          <a:ea typeface="Trebuchet MS"/>
                          <a:cs typeface="Trebuchet MS"/>
                          <a:sym typeface="Trebuchet MS"/>
                        </a:rPr>
                        <a:t>Governor’s Educational Emergency Relief Fund (GEER) funding to bolster early childhood mental health consultation (ECMHC) services in schools, increase the educator incentive program, expand developmental assessments for children in preschool, and develop a resource hub for educators</a:t>
                      </a:r>
                      <a:endParaRPr sz="110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5"/>
                  </a:ext>
                </a:extLst>
              </a:tr>
              <a:tr h="495350">
                <a:tc>
                  <a:txBody>
                    <a:bodyPr/>
                    <a:lstStyle/>
                    <a:p>
                      <a:pPr marL="0" lvl="0" indent="0" algn="l" rtl="0">
                        <a:spcBef>
                          <a:spcPts val="0"/>
                        </a:spcBef>
                        <a:spcAft>
                          <a:spcPts val="0"/>
                        </a:spcAft>
                        <a:buNone/>
                      </a:pPr>
                      <a:r>
                        <a:rPr lang="en" sz="1100" dirty="0">
                          <a:latin typeface="Trebuchet MS"/>
                          <a:ea typeface="Trebuchet MS"/>
                          <a:cs typeface="Trebuchet MS"/>
                          <a:sym typeface="Trebuchet MS"/>
                        </a:rPr>
                        <a:t>~$204 </a:t>
                      </a:r>
                      <a:r>
                        <a:rPr lang="en" sz="1100" dirty="0" smtClean="0">
                          <a:latin typeface="Trebuchet MS"/>
                          <a:ea typeface="Trebuchet MS"/>
                          <a:cs typeface="Trebuchet MS"/>
                          <a:sym typeface="Trebuchet MS"/>
                        </a:rPr>
                        <a:t>million</a:t>
                      </a:r>
                      <a:endParaRPr sz="1100" dirty="0">
                        <a:latin typeface="Trebuchet MS"/>
                        <a:ea typeface="Trebuchet MS"/>
                        <a:cs typeface="Trebuchet MS"/>
                        <a:sym typeface="Trebuchet MS"/>
                      </a:endParaRPr>
                    </a:p>
                  </a:txBody>
                  <a:tcPr marL="91425" marR="91425" marT="91425" marB="91425"/>
                </a:tc>
                <a:tc>
                  <a:txBody>
                    <a:bodyPr/>
                    <a:lstStyle/>
                    <a:p>
                      <a:pPr marL="0" lvl="0" indent="0" algn="l" rtl="0">
                        <a:spcBef>
                          <a:spcPts val="0"/>
                        </a:spcBef>
                        <a:spcAft>
                          <a:spcPts val="0"/>
                        </a:spcAft>
                        <a:buNone/>
                      </a:pPr>
                      <a:r>
                        <a:rPr lang="en" sz="1100" i="1">
                          <a:latin typeface="Trebuchet MS"/>
                          <a:ea typeface="Trebuchet MS"/>
                          <a:cs typeface="Trebuchet MS"/>
                          <a:sym typeface="Trebuchet MS"/>
                        </a:rPr>
                        <a:t>Consolidated Appropriations Act of 2021 </a:t>
                      </a:r>
                      <a:r>
                        <a:rPr lang="en" sz="1100">
                          <a:latin typeface="Trebuchet MS"/>
                          <a:ea typeface="Trebuchet MS"/>
                          <a:cs typeface="Trebuchet MS"/>
                          <a:sym typeface="Trebuchet MS"/>
                        </a:rPr>
                        <a:t>funding to expand eligibility for and strengthen the child care subsidy program, bolster ECMHC services, and strengthen improvement supports for child care</a:t>
                      </a:r>
                      <a:endParaRPr sz="110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6"/>
                  </a:ext>
                </a:extLst>
              </a:tr>
              <a:tr h="335075">
                <a:tc>
                  <a:txBody>
                    <a:bodyPr/>
                    <a:lstStyle/>
                    <a:p>
                      <a:pPr marL="0" lvl="0" indent="0" algn="l" rtl="0">
                        <a:spcBef>
                          <a:spcPts val="0"/>
                        </a:spcBef>
                        <a:spcAft>
                          <a:spcPts val="0"/>
                        </a:spcAft>
                        <a:buNone/>
                      </a:pPr>
                      <a:r>
                        <a:rPr lang="en" sz="1100" dirty="0">
                          <a:latin typeface="Trebuchet MS"/>
                          <a:ea typeface="Trebuchet MS"/>
                          <a:cs typeface="Trebuchet MS"/>
                          <a:sym typeface="Trebuchet MS"/>
                        </a:rPr>
                        <a:t>~$794 </a:t>
                      </a:r>
                      <a:r>
                        <a:rPr lang="en" sz="1100" dirty="0" smtClean="0">
                          <a:latin typeface="Trebuchet MS"/>
                          <a:ea typeface="Trebuchet MS"/>
                          <a:cs typeface="Trebuchet MS"/>
                          <a:sym typeface="Trebuchet MS"/>
                        </a:rPr>
                        <a:t>million</a:t>
                      </a:r>
                      <a:endParaRPr sz="1100" i="1" dirty="0">
                        <a:latin typeface="Trebuchet MS"/>
                        <a:ea typeface="Trebuchet MS"/>
                        <a:cs typeface="Trebuchet MS"/>
                        <a:sym typeface="Trebuchet MS"/>
                      </a:endParaRPr>
                    </a:p>
                  </a:txBody>
                  <a:tcPr marL="91425" marR="91425" marT="91425" marB="91425">
                    <a:lnB w="9525" cap="flat" cmpd="sng">
                      <a:solidFill>
                        <a:schemeClr val="accent3"/>
                      </a:solidFill>
                      <a:prstDash val="solid"/>
                      <a:round/>
                      <a:headEnd type="none" w="sm" len="sm"/>
                      <a:tailEnd type="none" w="sm" len="sm"/>
                    </a:lnB>
                  </a:tcPr>
                </a:tc>
                <a:tc>
                  <a:txBody>
                    <a:bodyPr/>
                    <a:lstStyle/>
                    <a:p>
                      <a:pPr marL="0" lvl="0" indent="0" algn="l" rtl="0">
                        <a:spcBef>
                          <a:spcPts val="0"/>
                        </a:spcBef>
                        <a:spcAft>
                          <a:spcPts val="0"/>
                        </a:spcAft>
                        <a:buNone/>
                      </a:pPr>
                      <a:r>
                        <a:rPr lang="en" sz="1100" i="1">
                          <a:latin typeface="Trebuchet MS"/>
                          <a:ea typeface="Trebuchet MS"/>
                          <a:cs typeface="Trebuchet MS"/>
                          <a:sym typeface="Trebuchet MS"/>
                        </a:rPr>
                        <a:t>American Rescue Plan Act </a:t>
                      </a:r>
                      <a:r>
                        <a:rPr lang="en" sz="1100">
                          <a:latin typeface="Trebuchet MS"/>
                          <a:ea typeface="Trebuchet MS"/>
                          <a:cs typeface="Trebuchet MS"/>
                          <a:sym typeface="Trebuchet MS"/>
                        </a:rPr>
                        <a:t>funding including direct grants to providers and expanding access to child care</a:t>
                      </a:r>
                      <a:endParaRPr sz="1100">
                        <a:latin typeface="Trebuchet MS"/>
                        <a:ea typeface="Trebuchet MS"/>
                        <a:cs typeface="Trebuchet MS"/>
                        <a:sym typeface="Trebuchet MS"/>
                      </a:endParaRPr>
                    </a:p>
                  </a:txBody>
                  <a:tcPr marL="91425" marR="91425" marT="91425" marB="91425"/>
                </a:tc>
                <a:extLst>
                  <a:ext uri="{0D108BD9-81ED-4DB2-BD59-A6C34878D82A}">
                    <a16:rowId xmlns:a16="http://schemas.microsoft.com/office/drawing/2014/main" val="10007"/>
                  </a:ext>
                </a:extLst>
              </a:tr>
              <a:tr h="359450">
                <a:tc>
                  <a:txBody>
                    <a:bodyPr/>
                    <a:lstStyle/>
                    <a:p>
                      <a:pPr marL="0" lvl="0" indent="0" algn="l" rtl="0">
                        <a:spcBef>
                          <a:spcPts val="0"/>
                        </a:spcBef>
                        <a:spcAft>
                          <a:spcPts val="0"/>
                        </a:spcAft>
                        <a:buNone/>
                      </a:pPr>
                      <a:r>
                        <a:rPr lang="en" sz="1200" b="1">
                          <a:solidFill>
                            <a:schemeClr val="accent2"/>
                          </a:solidFill>
                          <a:latin typeface="Trebuchet MS"/>
                          <a:ea typeface="Trebuchet MS"/>
                          <a:cs typeface="Trebuchet MS"/>
                          <a:sym typeface="Trebuchet MS"/>
                        </a:rPr>
                        <a:t>~$1.3 billion</a:t>
                      </a:r>
                      <a:endParaRPr sz="1200" b="1">
                        <a:solidFill>
                          <a:schemeClr val="accent2"/>
                        </a:solidFill>
                        <a:latin typeface="Trebuchet MS"/>
                        <a:ea typeface="Trebuchet MS"/>
                        <a:cs typeface="Trebuchet MS"/>
                        <a:sym typeface="Trebuchet MS"/>
                      </a:endParaRPr>
                    </a:p>
                  </a:txBody>
                  <a:tcPr marL="91425" marR="91425" marT="91425" marB="91425">
                    <a:lnL w="9525" cap="flat" cmpd="sng">
                      <a:solidFill>
                        <a:schemeClr val="accent3"/>
                      </a:solidFill>
                      <a:prstDash val="solid"/>
                      <a:round/>
                      <a:headEnd type="none" w="sm" len="sm"/>
                      <a:tailEnd type="none" w="sm" len="sm"/>
                    </a:lnL>
                    <a:lnR w="9525" cap="flat" cmpd="sng">
                      <a:solidFill>
                        <a:schemeClr val="accent3"/>
                      </a:solidFill>
                      <a:prstDash val="solid"/>
                      <a:round/>
                      <a:headEnd type="none" w="sm" len="sm"/>
                      <a:tailEnd type="none" w="sm" len="sm"/>
                    </a:lnR>
                    <a:lnT w="9525" cap="flat" cmpd="sng">
                      <a:solidFill>
                        <a:schemeClr val="accent3"/>
                      </a:solidFill>
                      <a:prstDash val="solid"/>
                      <a:round/>
                      <a:headEnd type="none" w="sm" len="sm"/>
                      <a:tailEnd type="none" w="sm" len="sm"/>
                    </a:lnT>
                    <a:lnB w="9525" cap="flat" cmpd="sng">
                      <a:solidFill>
                        <a:schemeClr val="accent3"/>
                      </a:solidFill>
                      <a:prstDash val="solid"/>
                      <a:round/>
                      <a:headEnd type="none" w="sm" len="sm"/>
                      <a:tailEnd type="none" w="sm" len="sm"/>
                    </a:lnB>
                  </a:tcPr>
                </a:tc>
                <a:tc>
                  <a:txBody>
                    <a:bodyPr/>
                    <a:lstStyle/>
                    <a:p>
                      <a:pPr marL="0" lvl="0" indent="0" algn="l" rtl="0">
                        <a:spcBef>
                          <a:spcPts val="0"/>
                        </a:spcBef>
                        <a:spcAft>
                          <a:spcPts val="0"/>
                        </a:spcAft>
                        <a:buNone/>
                      </a:pPr>
                      <a:r>
                        <a:rPr lang="en" sz="1200" b="1" dirty="0">
                          <a:solidFill>
                            <a:schemeClr val="accent2"/>
                          </a:solidFill>
                          <a:latin typeface="Trebuchet MS"/>
                          <a:ea typeface="Trebuchet MS"/>
                          <a:cs typeface="Trebuchet MS"/>
                          <a:sym typeface="Trebuchet MS"/>
                        </a:rPr>
                        <a:t>TOTAL</a:t>
                      </a:r>
                      <a:endParaRPr sz="1200" b="1" dirty="0">
                        <a:solidFill>
                          <a:schemeClr val="accent2"/>
                        </a:solidFill>
                        <a:latin typeface="Trebuchet MS"/>
                        <a:ea typeface="Trebuchet MS"/>
                        <a:cs typeface="Trebuchet MS"/>
                        <a:sym typeface="Trebuchet MS"/>
                      </a:endParaRPr>
                    </a:p>
                  </a:txBody>
                  <a:tcPr marL="91425" marR="91425" marT="91425" marB="91425">
                    <a:lnL w="9525" cap="flat" cmpd="sng">
                      <a:solidFill>
                        <a:schemeClr val="accent3"/>
                      </a:solidFill>
                      <a:prstDash val="solid"/>
                      <a:round/>
                      <a:headEnd type="none" w="sm" len="sm"/>
                      <a:tailEnd type="none" w="sm" len="sm"/>
                    </a:lnL>
                  </a:tcPr>
                </a:tc>
                <a:extLst>
                  <a:ext uri="{0D108BD9-81ED-4DB2-BD59-A6C34878D82A}">
                    <a16:rowId xmlns:a16="http://schemas.microsoft.com/office/drawing/2014/main" val="10008"/>
                  </a:ext>
                </a:extLst>
              </a:tr>
            </a:tbl>
          </a:graphicData>
        </a:graphic>
      </p:graphicFrame>
      <p:sp>
        <p:nvSpPr>
          <p:cNvPr id="710" name="Google Shape;710;p105"/>
          <p:cNvSpPr txBox="1"/>
          <p:nvPr/>
        </p:nvSpPr>
        <p:spPr>
          <a:xfrm>
            <a:off x="402300" y="4843975"/>
            <a:ext cx="85206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b="1" i="1">
                <a:latin typeface="Trebuchet MS"/>
                <a:ea typeface="Trebuchet MS"/>
                <a:cs typeface="Trebuchet MS"/>
                <a:sym typeface="Trebuchet MS"/>
              </a:rPr>
              <a:t>Note</a:t>
            </a:r>
            <a:r>
              <a:rPr lang="en" sz="1100" i="1">
                <a:latin typeface="Trebuchet MS"/>
                <a:ea typeface="Trebuchet MS"/>
                <a:cs typeface="Trebuchet MS"/>
                <a:sym typeface="Trebuchet MS"/>
              </a:rPr>
              <a:t>: Some funding is multi-year and chart does not include federal-to-local funding to support Head Start programs.</a:t>
            </a:r>
            <a:endParaRPr sz="1100" i="1">
              <a:latin typeface="Trebuchet MS"/>
              <a:ea typeface="Trebuchet MS"/>
              <a:cs typeface="Trebuchet MS"/>
              <a:sym typeface="Trebuchet M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10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SzPts val="3800"/>
              <a:buNone/>
            </a:pPr>
            <a:r>
              <a:rPr lang="en" b="1"/>
              <a:t>Questions and Discussion</a:t>
            </a:r>
            <a:endParaRPr b="1"/>
          </a:p>
        </p:txBody>
      </p:sp>
      <p:sp>
        <p:nvSpPr>
          <p:cNvPr id="716" name="Google Shape;716;p106"/>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18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69"/>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1400"/>
              <a:buFont typeface="Arial"/>
              <a:buNone/>
            </a:pPr>
            <a:r>
              <a:rPr lang="en" sz="3000">
                <a:solidFill>
                  <a:srgbClr val="C22536"/>
                </a:solidFill>
              </a:rPr>
              <a:t>Our</a:t>
            </a:r>
            <a:r>
              <a:rPr lang="en" sz="3000"/>
              <a:t> Shared Challenge </a:t>
            </a:r>
            <a:endParaRPr sz="3000"/>
          </a:p>
        </p:txBody>
      </p:sp>
      <p:sp>
        <p:nvSpPr>
          <p:cNvPr id="410" name="Google Shape;410;p69"/>
          <p:cNvSpPr txBox="1">
            <a:spLocks noGrp="1"/>
          </p:cNvSpPr>
          <p:nvPr>
            <p:ph type="body" idx="1"/>
          </p:nvPr>
        </p:nvSpPr>
        <p:spPr>
          <a:xfrm>
            <a:off x="628650" y="1124894"/>
            <a:ext cx="7886700" cy="3263400"/>
          </a:xfrm>
          <a:prstGeom prst="rect">
            <a:avLst/>
          </a:prstGeom>
        </p:spPr>
        <p:txBody>
          <a:bodyPr spcFirstLastPara="1" wrap="square" lIns="68575" tIns="34275" rIns="68575" bIns="34275" anchor="t" anchorCtr="0">
            <a:noAutofit/>
          </a:bodyPr>
          <a:lstStyle/>
          <a:p>
            <a:pPr marL="95250" lvl="0" indent="0" algn="l" rtl="0">
              <a:lnSpc>
                <a:spcPct val="100000"/>
              </a:lnSpc>
              <a:spcBef>
                <a:spcPts val="0"/>
              </a:spcBef>
              <a:spcAft>
                <a:spcPts val="0"/>
              </a:spcAft>
              <a:buClr>
                <a:srgbClr val="000000"/>
              </a:buClr>
              <a:buSzPts val="2100"/>
              <a:buFont typeface="Arial"/>
              <a:buNone/>
            </a:pPr>
            <a:r>
              <a:rPr lang="en" sz="1700" b="1">
                <a:solidFill>
                  <a:srgbClr val="000000"/>
                </a:solidFill>
              </a:rPr>
              <a:t>All Virginia children are capable of and deserve to enter school ready. Yet too many children enter kindergarten without this opportunity.</a:t>
            </a:r>
            <a:endParaRPr sz="1700" b="1">
              <a:solidFill>
                <a:srgbClr val="000000"/>
              </a:solidFill>
            </a:endParaRPr>
          </a:p>
          <a:p>
            <a:pPr marL="457200" lvl="0" indent="-317500" algn="l" rtl="0">
              <a:lnSpc>
                <a:spcPct val="100000"/>
              </a:lnSpc>
              <a:spcBef>
                <a:spcPts val="600"/>
              </a:spcBef>
              <a:spcAft>
                <a:spcPts val="0"/>
              </a:spcAft>
              <a:buClr>
                <a:srgbClr val="000000"/>
              </a:buClr>
              <a:buSzPts val="1400"/>
              <a:buFont typeface="Trebuchet MS"/>
              <a:buChar char="•"/>
            </a:pPr>
            <a:r>
              <a:rPr lang="en" sz="1400">
                <a:solidFill>
                  <a:srgbClr val="000000"/>
                </a:solidFill>
              </a:rPr>
              <a:t>According to the 2020 Virginia Kindergarten Readiness Program (VKRP), 45% of Virginia’s Kindergarteners entered school without the key literacy, match, and social-emotional skills needed to be successful. </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Trebuchet MS"/>
              <a:buChar char="•"/>
            </a:pPr>
            <a:r>
              <a:rPr lang="en" sz="1400">
                <a:solidFill>
                  <a:srgbClr val="000000"/>
                </a:solidFill>
              </a:rPr>
              <a:t>Our “system” typically fails to prepare 55% of children from economically disadvantaged families and 66% of children with special needs and fails to prepare Hispanic and Black children at much higher rates than white children.</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Trebuchet MS"/>
              <a:buChar char="•"/>
            </a:pPr>
            <a:r>
              <a:rPr lang="en" sz="1400">
                <a:solidFill>
                  <a:srgbClr val="000000"/>
                </a:solidFill>
              </a:rPr>
              <a:t>Virginia ranks 33rd nationally in preschool funding and child care funding is at the 70th percentile of the market; nearly 50,000 vulnerable three- and four-year-olds lack access to quality preschool. </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Trebuchet MS"/>
              <a:buChar char="•"/>
            </a:pPr>
            <a:r>
              <a:rPr lang="en" sz="1400">
                <a:solidFill>
                  <a:srgbClr val="000000"/>
                </a:solidFill>
              </a:rPr>
              <a:t>75% of Virginia’s early childhood programs that receive public funding do not participate in the state’s voluntary quality measurement system.</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Trebuchet MS"/>
              <a:buChar char="•"/>
            </a:pPr>
            <a:r>
              <a:rPr lang="en" sz="1400">
                <a:solidFill>
                  <a:srgbClr val="000000"/>
                </a:solidFill>
              </a:rPr>
              <a:t>The COVID-19 pandemic has exacerbated inequities in the system and led to many young children missing out on learning and development opportunities.</a:t>
            </a:r>
            <a:endParaRPr sz="1400">
              <a:solidFill>
                <a:srgbClr val="000000"/>
              </a:solidFill>
            </a:endParaRPr>
          </a:p>
          <a:p>
            <a:pPr marL="914400" lvl="0" indent="0" algn="l" rtl="0">
              <a:lnSpc>
                <a:spcPct val="100000"/>
              </a:lnSpc>
              <a:spcBef>
                <a:spcPts val="0"/>
              </a:spcBef>
              <a:spcAft>
                <a:spcPts val="0"/>
              </a:spcAft>
              <a:buClr>
                <a:srgbClr val="000000"/>
              </a:buClr>
              <a:buSzPts val="2100"/>
              <a:buFont typeface="Arial"/>
              <a:buNone/>
            </a:pPr>
            <a:endParaRPr sz="600">
              <a:solidFill>
                <a:srgbClr val="000000"/>
              </a:solidFill>
            </a:endParaRPr>
          </a:p>
          <a:p>
            <a:pPr marL="0" lvl="0" indent="0" algn="l" rtl="0">
              <a:spcBef>
                <a:spcPts val="800"/>
              </a:spcBef>
              <a:spcAft>
                <a:spcPts val="0"/>
              </a:spcAft>
              <a:buNone/>
            </a:pPr>
            <a:endParaRPr sz="19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70"/>
          <p:cNvSpPr txBox="1">
            <a:spLocks noGrp="1"/>
          </p:cNvSpPr>
          <p:nvPr>
            <p:ph type="title"/>
          </p:nvPr>
        </p:nvSpPr>
        <p:spPr>
          <a:xfrm>
            <a:off x="623888" y="1282304"/>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Background </a:t>
            </a:r>
            <a:endParaRPr i="1"/>
          </a:p>
        </p:txBody>
      </p:sp>
      <p:sp>
        <p:nvSpPr>
          <p:cNvPr id="416" name="Google Shape;416;p70"/>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i="1"/>
              <a:t>Why build a Unified Measurement and Improvement System? </a:t>
            </a:r>
            <a:endParaRPr sz="2100" i="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71"/>
          <p:cNvSpPr txBox="1">
            <a:spLocks noGrp="1"/>
          </p:cNvSpPr>
          <p:nvPr>
            <p:ph type="title"/>
          </p:nvPr>
        </p:nvSpPr>
        <p:spPr>
          <a:xfrm>
            <a:off x="565475" y="340643"/>
            <a:ext cx="7886700" cy="9945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400"/>
              <a:buFont typeface="Arial"/>
              <a:buNone/>
            </a:pPr>
            <a:r>
              <a:rPr lang="en" sz="3000">
                <a:solidFill>
                  <a:srgbClr val="C22536"/>
                </a:solidFill>
              </a:rPr>
              <a:t>Virginia's New Early Childhood System</a:t>
            </a:r>
            <a:endParaRPr sz="3000">
              <a:solidFill>
                <a:srgbClr val="C22536"/>
              </a:solidFill>
            </a:endParaRPr>
          </a:p>
          <a:p>
            <a:pPr marL="0" lvl="0" indent="0" algn="l" rtl="0">
              <a:spcBef>
                <a:spcPts val="0"/>
              </a:spcBef>
              <a:spcAft>
                <a:spcPts val="0"/>
              </a:spcAft>
              <a:buNone/>
            </a:pPr>
            <a:endParaRPr sz="3000">
              <a:solidFill>
                <a:srgbClr val="CC0000"/>
              </a:solidFill>
            </a:endParaRPr>
          </a:p>
        </p:txBody>
      </p:sp>
      <p:sp>
        <p:nvSpPr>
          <p:cNvPr id="422" name="Google Shape;422;p71"/>
          <p:cNvSpPr txBox="1">
            <a:spLocks noGrp="1"/>
          </p:cNvSpPr>
          <p:nvPr>
            <p:ph type="body" idx="1"/>
          </p:nvPr>
        </p:nvSpPr>
        <p:spPr>
          <a:xfrm>
            <a:off x="628650" y="1025825"/>
            <a:ext cx="8088600" cy="3263400"/>
          </a:xfrm>
          <a:prstGeom prst="rect">
            <a:avLst/>
          </a:prstGeom>
        </p:spPr>
        <p:txBody>
          <a:bodyPr spcFirstLastPara="1" wrap="square" lIns="68575" tIns="34275" rIns="68575" bIns="34275" anchor="t" anchorCtr="0">
            <a:noAutofit/>
          </a:bodyPr>
          <a:lstStyle/>
          <a:p>
            <a:pPr marL="0" lvl="0" indent="0" algn="l" rtl="0">
              <a:lnSpc>
                <a:spcPct val="108000"/>
              </a:lnSpc>
              <a:spcBef>
                <a:spcPts val="0"/>
              </a:spcBef>
              <a:spcAft>
                <a:spcPts val="0"/>
              </a:spcAft>
              <a:buNone/>
            </a:pPr>
            <a:r>
              <a:rPr lang="en" sz="1700" b="1">
                <a:solidFill>
                  <a:schemeClr val="dk1"/>
                </a:solidFill>
                <a:latin typeface="Trebuchet MS"/>
                <a:ea typeface="Trebuchet MS"/>
                <a:cs typeface="Trebuchet MS"/>
                <a:sym typeface="Trebuchet MS"/>
              </a:rPr>
              <a:t>Virginia’s current system does not offer every child equitable opportunity. </a:t>
            </a:r>
            <a:endParaRPr sz="1700" b="1">
              <a:solidFill>
                <a:schemeClr val="dk1"/>
              </a:solidFill>
              <a:latin typeface="Trebuchet MS"/>
              <a:ea typeface="Trebuchet MS"/>
              <a:cs typeface="Trebuchet MS"/>
              <a:sym typeface="Trebuchet MS"/>
            </a:endParaRPr>
          </a:p>
          <a:p>
            <a:pPr marL="457200" lvl="0" indent="-317500" algn="l" rtl="0">
              <a:lnSpc>
                <a:spcPct val="108000"/>
              </a:lnSpc>
              <a:spcBef>
                <a:spcPts val="0"/>
              </a:spcBef>
              <a:spcAft>
                <a:spcPts val="0"/>
              </a:spcAft>
              <a:buSzPts val="1400"/>
              <a:buFont typeface="Trebuchet MS"/>
              <a:buChar char="●"/>
            </a:pPr>
            <a:r>
              <a:rPr lang="en" sz="1400">
                <a:solidFill>
                  <a:srgbClr val="222222"/>
                </a:solidFill>
                <a:latin typeface="Trebuchet MS"/>
                <a:ea typeface="Trebuchet MS"/>
                <a:cs typeface="Trebuchet MS"/>
                <a:sym typeface="Trebuchet MS"/>
              </a:rPr>
              <a:t>Quality early childhood experiences prepare children for success but families and children lack equitable access to these experiences. </a:t>
            </a:r>
            <a:endParaRPr sz="1400">
              <a:solidFill>
                <a:schemeClr val="dk1"/>
              </a:solidFill>
              <a:latin typeface="Trebuchet MS"/>
              <a:ea typeface="Trebuchet MS"/>
              <a:cs typeface="Trebuchet MS"/>
              <a:sym typeface="Trebuchet MS"/>
            </a:endParaRPr>
          </a:p>
          <a:p>
            <a:pPr marL="457200" lvl="0" indent="-317500" algn="l" rtl="0">
              <a:lnSpc>
                <a:spcPct val="108000"/>
              </a:lnSpc>
              <a:spcBef>
                <a:spcPts val="0"/>
              </a:spcBef>
              <a:spcAft>
                <a:spcPts val="0"/>
              </a:spcAft>
              <a:buSzPts val="1400"/>
              <a:buFont typeface="Trebuchet MS"/>
              <a:buChar char="●"/>
            </a:pPr>
            <a:r>
              <a:rPr lang="en" sz="1400">
                <a:solidFill>
                  <a:schemeClr val="dk1"/>
                </a:solidFill>
                <a:latin typeface="Trebuchet MS"/>
                <a:ea typeface="Trebuchet MS"/>
                <a:cs typeface="Trebuchet MS"/>
                <a:sym typeface="Trebuchet MS"/>
              </a:rPr>
              <a:t>Our system too often fails to </a:t>
            </a:r>
            <a:r>
              <a:rPr lang="en" sz="1400">
                <a:solidFill>
                  <a:srgbClr val="222222"/>
                </a:solidFill>
                <a:latin typeface="Trebuchet MS"/>
                <a:ea typeface="Trebuchet MS"/>
                <a:cs typeface="Trebuchet MS"/>
                <a:sym typeface="Trebuchet MS"/>
              </a:rPr>
              <a:t>prepare children who are Black, Hispanic, speak a language other than English at home, or have a diagnosed disability or developmental delay. </a:t>
            </a:r>
            <a:endParaRPr sz="1400">
              <a:solidFill>
                <a:srgbClr val="222222"/>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endParaRPr sz="1600" b="1">
              <a:solidFill>
                <a:schemeClr val="dk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r>
              <a:rPr lang="en" sz="1700" b="1">
                <a:solidFill>
                  <a:schemeClr val="dk1"/>
                </a:solidFill>
                <a:latin typeface="Trebuchet MS"/>
                <a:ea typeface="Trebuchet MS"/>
                <a:cs typeface="Trebuchet MS"/>
                <a:sym typeface="Trebuchet MS"/>
              </a:rPr>
              <a:t>Virginia’s early childhood system must ensure that </a:t>
            </a:r>
            <a:r>
              <a:rPr lang="en" sz="1700" b="1" u="sng">
                <a:solidFill>
                  <a:schemeClr val="dk1"/>
                </a:solidFill>
                <a:latin typeface="Trebuchet MS"/>
                <a:ea typeface="Trebuchet MS"/>
                <a:cs typeface="Trebuchet MS"/>
                <a:sym typeface="Trebuchet MS"/>
              </a:rPr>
              <a:t>all</a:t>
            </a:r>
            <a:r>
              <a:rPr lang="en" sz="1700" b="1">
                <a:solidFill>
                  <a:schemeClr val="dk1"/>
                </a:solidFill>
                <a:latin typeface="Trebuchet MS"/>
                <a:ea typeface="Trebuchet MS"/>
                <a:cs typeface="Trebuchet MS"/>
                <a:sym typeface="Trebuchet MS"/>
              </a:rPr>
              <a:t> children have access to quality teaching and learning experiences that meet their unique needs. Together, we will:   </a:t>
            </a:r>
            <a:endParaRPr sz="1700" b="1">
              <a:solidFill>
                <a:schemeClr val="dk1"/>
              </a:solidFill>
              <a:latin typeface="Trebuchet MS"/>
              <a:ea typeface="Trebuchet MS"/>
              <a:cs typeface="Trebuchet MS"/>
              <a:sym typeface="Trebuchet MS"/>
            </a:endParaRPr>
          </a:p>
          <a:p>
            <a:pPr marL="0" lvl="0" indent="0" algn="l" rtl="0">
              <a:spcBef>
                <a:spcPts val="800"/>
              </a:spcBef>
              <a:spcAft>
                <a:spcPts val="0"/>
              </a:spcAft>
              <a:buNone/>
            </a:pPr>
            <a:endParaRPr sz="1600">
              <a:latin typeface="Trebuchet MS"/>
              <a:ea typeface="Trebuchet MS"/>
              <a:cs typeface="Trebuchet MS"/>
              <a:sym typeface="Trebuchet MS"/>
            </a:endParaRPr>
          </a:p>
        </p:txBody>
      </p:sp>
      <p:sp>
        <p:nvSpPr>
          <p:cNvPr id="423" name="Google Shape;423;p71"/>
          <p:cNvSpPr/>
          <p:nvPr/>
        </p:nvSpPr>
        <p:spPr>
          <a:xfrm>
            <a:off x="755125" y="3348675"/>
            <a:ext cx="2436000" cy="1211700"/>
          </a:xfrm>
          <a:prstGeom prst="round2DiagRect">
            <a:avLst>
              <a:gd name="adj1" fmla="val 16667"/>
              <a:gd name="adj2" fmla="val 0"/>
            </a:avLst>
          </a:prstGeom>
          <a:solidFill>
            <a:srgbClr val="F4CCCC"/>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800"/>
              </a:spcAft>
              <a:buNone/>
            </a:pPr>
            <a:r>
              <a:rPr lang="en" sz="1500" b="1">
                <a:solidFill>
                  <a:srgbClr val="980000"/>
                </a:solidFill>
                <a:highlight>
                  <a:srgbClr val="F4CCCC"/>
                </a:highlight>
                <a:latin typeface="Trebuchet MS"/>
                <a:ea typeface="Trebuchet MS"/>
                <a:cs typeface="Trebuchet MS"/>
                <a:sym typeface="Trebuchet MS"/>
              </a:rPr>
              <a:t>UNIFY </a:t>
            </a:r>
            <a:r>
              <a:rPr lang="en" sz="1500">
                <a:solidFill>
                  <a:schemeClr val="dk1"/>
                </a:solidFill>
                <a:highlight>
                  <a:srgbClr val="F4CCCC"/>
                </a:highlight>
                <a:latin typeface="Trebuchet MS"/>
                <a:ea typeface="Trebuchet MS"/>
                <a:cs typeface="Trebuchet MS"/>
                <a:sym typeface="Trebuchet MS"/>
              </a:rPr>
              <a:t>around shared and equitable expectations for quality.</a:t>
            </a:r>
            <a:endParaRPr sz="1500">
              <a:solidFill>
                <a:schemeClr val="dk1"/>
              </a:solidFill>
              <a:highlight>
                <a:srgbClr val="F4CCCC"/>
              </a:highlight>
              <a:latin typeface="Trebuchet MS"/>
              <a:ea typeface="Trebuchet MS"/>
              <a:cs typeface="Trebuchet MS"/>
              <a:sym typeface="Trebuchet MS"/>
            </a:endParaRPr>
          </a:p>
        </p:txBody>
      </p:sp>
      <p:sp>
        <p:nvSpPr>
          <p:cNvPr id="424" name="Google Shape;424;p71"/>
          <p:cNvSpPr/>
          <p:nvPr/>
        </p:nvSpPr>
        <p:spPr>
          <a:xfrm>
            <a:off x="3385625" y="3369822"/>
            <a:ext cx="2582400" cy="1211700"/>
          </a:xfrm>
          <a:prstGeom prst="round2DiagRect">
            <a:avLst>
              <a:gd name="adj1" fmla="val 16667"/>
              <a:gd name="adj2" fmla="val 0"/>
            </a:avLst>
          </a:prstGeom>
          <a:solidFill>
            <a:srgbClr val="F4CCCC"/>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00" b="1">
              <a:solidFill>
                <a:srgbClr val="980000"/>
              </a:solidFill>
              <a:highlight>
                <a:srgbClr val="F4CCCC"/>
              </a:highlight>
              <a:latin typeface="Trebuchet MS"/>
              <a:ea typeface="Trebuchet MS"/>
              <a:cs typeface="Trebuchet MS"/>
              <a:sym typeface="Trebuchet MS"/>
            </a:endParaRPr>
          </a:p>
          <a:p>
            <a:pPr marL="0" lvl="0" indent="0" algn="ctr" rtl="0">
              <a:spcBef>
                <a:spcPts val="800"/>
              </a:spcBef>
              <a:spcAft>
                <a:spcPts val="800"/>
              </a:spcAft>
              <a:buNone/>
            </a:pPr>
            <a:r>
              <a:rPr lang="en" sz="1500" b="1">
                <a:solidFill>
                  <a:srgbClr val="980000"/>
                </a:solidFill>
                <a:highlight>
                  <a:srgbClr val="F4CCCC"/>
                </a:highlight>
                <a:latin typeface="Trebuchet MS"/>
                <a:ea typeface="Trebuchet MS"/>
                <a:cs typeface="Trebuchet MS"/>
                <a:sym typeface="Trebuchet MS"/>
              </a:rPr>
              <a:t>MEASURE</a:t>
            </a:r>
            <a:r>
              <a:rPr lang="en" sz="1500">
                <a:solidFill>
                  <a:schemeClr val="dk1"/>
                </a:solidFill>
                <a:highlight>
                  <a:srgbClr val="F4CCCC"/>
                </a:highlight>
                <a:latin typeface="Trebuchet MS"/>
                <a:ea typeface="Trebuchet MS"/>
                <a:cs typeface="Trebuchet MS"/>
                <a:sym typeface="Trebuchet MS"/>
              </a:rPr>
              <a:t> and strengthen teacher-child interactions and curriculum use in all publicly-funded birth-to-five programs.</a:t>
            </a:r>
            <a:endParaRPr sz="1500" b="1">
              <a:solidFill>
                <a:srgbClr val="980000"/>
              </a:solidFill>
              <a:highlight>
                <a:srgbClr val="F4CCCC"/>
              </a:highlight>
              <a:latin typeface="Trebuchet MS"/>
              <a:ea typeface="Trebuchet MS"/>
              <a:cs typeface="Trebuchet MS"/>
              <a:sym typeface="Trebuchet MS"/>
            </a:endParaRPr>
          </a:p>
        </p:txBody>
      </p:sp>
      <p:sp>
        <p:nvSpPr>
          <p:cNvPr id="425" name="Google Shape;425;p71"/>
          <p:cNvSpPr/>
          <p:nvPr/>
        </p:nvSpPr>
        <p:spPr>
          <a:xfrm>
            <a:off x="6168525" y="3369822"/>
            <a:ext cx="2436000" cy="1211700"/>
          </a:xfrm>
          <a:prstGeom prst="round2DiagRect">
            <a:avLst>
              <a:gd name="adj1" fmla="val 16667"/>
              <a:gd name="adj2" fmla="val 0"/>
            </a:avLst>
          </a:prstGeom>
          <a:solidFill>
            <a:srgbClr val="F4CCCC"/>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800"/>
              </a:spcAft>
              <a:buNone/>
            </a:pPr>
            <a:r>
              <a:rPr lang="en" sz="1500" b="1">
                <a:solidFill>
                  <a:srgbClr val="980000"/>
                </a:solidFill>
                <a:highlight>
                  <a:srgbClr val="F4CCCC"/>
                </a:highlight>
                <a:latin typeface="Trebuchet MS"/>
                <a:ea typeface="Trebuchet MS"/>
                <a:cs typeface="Trebuchet MS"/>
                <a:sym typeface="Trebuchet MS"/>
              </a:rPr>
              <a:t>IMPROVE </a:t>
            </a:r>
            <a:r>
              <a:rPr lang="en" sz="1500">
                <a:solidFill>
                  <a:schemeClr val="dk1"/>
                </a:solidFill>
                <a:highlight>
                  <a:srgbClr val="F4CCCC"/>
                </a:highlight>
                <a:latin typeface="Trebuchet MS"/>
                <a:ea typeface="Trebuchet MS"/>
                <a:cs typeface="Trebuchet MS"/>
                <a:sym typeface="Trebuchet MS"/>
              </a:rPr>
              <a:t>supports for educators, prioritizing those who need it most. </a:t>
            </a:r>
            <a:endParaRPr sz="1500">
              <a:solidFill>
                <a:schemeClr val="dk1"/>
              </a:solidFill>
              <a:highlight>
                <a:srgbClr val="F4CCCC"/>
              </a:highlight>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72"/>
          <p:cNvSpPr txBox="1">
            <a:spLocks noGrp="1"/>
          </p:cNvSpPr>
          <p:nvPr>
            <p:ph type="title"/>
          </p:nvPr>
        </p:nvSpPr>
        <p:spPr>
          <a:xfrm>
            <a:off x="311700" y="445025"/>
            <a:ext cx="8911200" cy="572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sz="3000"/>
              <a:t>Building a More Unified and Equitable System</a:t>
            </a:r>
            <a:endParaRPr sz="3000"/>
          </a:p>
        </p:txBody>
      </p:sp>
      <p:grpSp>
        <p:nvGrpSpPr>
          <p:cNvPr id="431" name="Google Shape;431;p72" descr="timeline for VA Quality, Head Start and VPI+ 2015-2016"/>
          <p:cNvGrpSpPr/>
          <p:nvPr/>
        </p:nvGrpSpPr>
        <p:grpSpPr>
          <a:xfrm>
            <a:off x="402850" y="1085850"/>
            <a:ext cx="2363400" cy="2196804"/>
            <a:chOff x="402850" y="1390650"/>
            <a:chExt cx="2363400" cy="2196804"/>
          </a:xfrm>
        </p:grpSpPr>
        <p:sp>
          <p:nvSpPr>
            <p:cNvPr id="432" name="Google Shape;432;p72"/>
            <p:cNvSpPr/>
            <p:nvPr/>
          </p:nvSpPr>
          <p:spPr>
            <a:xfrm>
              <a:off x="902781" y="3080265"/>
              <a:ext cx="1534500" cy="133500"/>
            </a:xfrm>
            <a:prstGeom prst="rect">
              <a:avLst/>
            </a:prstGeom>
            <a:solidFill>
              <a:srgbClr val="D8382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72" descr="Virginia Quality (VQ), Head Start and VPI+&#10;&#10;Virginia Quality, Head Start and VPI + use teacher-child interactions as a key component of classroom quality in a variety of birth-five settings, including in family day homes. &#10;"/>
            <p:cNvSpPr txBox="1"/>
            <p:nvPr/>
          </p:nvSpPr>
          <p:spPr>
            <a:xfrm>
              <a:off x="466173" y="3216054"/>
              <a:ext cx="871200" cy="3714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200"/>
                <a:buFont typeface="Arial"/>
                <a:buNone/>
              </a:pPr>
              <a:r>
                <a:rPr lang="en" sz="1200" b="1" i="0" u="none" strike="noStrike" cap="none">
                  <a:solidFill>
                    <a:srgbClr val="000000"/>
                  </a:solidFill>
                  <a:latin typeface="Roboto"/>
                  <a:ea typeface="Roboto"/>
                  <a:cs typeface="Roboto"/>
                  <a:sym typeface="Roboto"/>
                </a:rPr>
                <a:t>2015</a:t>
              </a:r>
              <a:endParaRPr sz="1200" b="1" i="0" u="none" strike="noStrike" cap="none">
                <a:solidFill>
                  <a:srgbClr val="000000"/>
                </a:solidFill>
                <a:latin typeface="Roboto"/>
                <a:ea typeface="Roboto"/>
                <a:cs typeface="Roboto"/>
                <a:sym typeface="Roboto"/>
              </a:endParaRPr>
            </a:p>
          </p:txBody>
        </p:sp>
        <p:grpSp>
          <p:nvGrpSpPr>
            <p:cNvPr id="434" name="Google Shape;434;p72"/>
            <p:cNvGrpSpPr/>
            <p:nvPr/>
          </p:nvGrpSpPr>
          <p:grpSpPr>
            <a:xfrm>
              <a:off x="851208" y="2800855"/>
              <a:ext cx="92400" cy="411825"/>
              <a:chOff x="845575" y="2563700"/>
              <a:chExt cx="92400" cy="411825"/>
            </a:xfrm>
          </p:grpSpPr>
          <p:cxnSp>
            <p:nvCxnSpPr>
              <p:cNvPr id="435" name="Google Shape;435;p72"/>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436" name="Google Shape;436;p72"/>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37" name="Google Shape;437;p72" descr="Virginia Quality (VQ), Head Start and VPI+&#10;&#10;Virginia Quality, Head Start and VPI + use teacher-child interactions as a key component of classroom quality in a variety of birth-five settings, including in family day homes. &#10;"/>
            <p:cNvSpPr txBox="1"/>
            <p:nvPr/>
          </p:nvSpPr>
          <p:spPr>
            <a:xfrm>
              <a:off x="402850" y="1390650"/>
              <a:ext cx="2363400" cy="1164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1" i="0" u="none" strike="noStrike" cap="none" dirty="0">
                  <a:solidFill>
                    <a:srgbClr val="000000"/>
                  </a:solidFill>
                  <a:latin typeface="Trebuchet MS"/>
                  <a:ea typeface="Trebuchet MS"/>
                  <a:cs typeface="Trebuchet MS"/>
                  <a:sym typeface="Trebuchet MS"/>
                </a:rPr>
                <a:t>Virginia Quality</a:t>
              </a:r>
              <a:r>
                <a:rPr lang="en" sz="1200" b="1" dirty="0">
                  <a:latin typeface="Trebuchet MS"/>
                  <a:ea typeface="Trebuchet MS"/>
                  <a:cs typeface="Trebuchet MS"/>
                  <a:sym typeface="Trebuchet MS"/>
                </a:rPr>
                <a:t> (VQ), Head Start</a:t>
              </a:r>
              <a:r>
                <a:rPr lang="en" sz="1200" b="1" i="0" u="none" strike="noStrike" cap="none" dirty="0">
                  <a:solidFill>
                    <a:srgbClr val="000000"/>
                  </a:solidFill>
                  <a:latin typeface="Trebuchet MS"/>
                  <a:ea typeface="Trebuchet MS"/>
                  <a:cs typeface="Trebuchet MS"/>
                  <a:sym typeface="Trebuchet MS"/>
                </a:rPr>
                <a:t> and VPI+</a:t>
              </a:r>
              <a:endParaRPr sz="1200" b="1" i="0" u="none" strike="noStrike" cap="none" dirty="0">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endParaRPr sz="600" i="0" u="none" strike="noStrike" cap="none" dirty="0">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r>
                <a:rPr lang="en" sz="900" i="0" u="none" strike="noStrike" cap="none" dirty="0">
                  <a:latin typeface="Trebuchet MS"/>
                  <a:ea typeface="Trebuchet MS"/>
                  <a:cs typeface="Trebuchet MS"/>
                  <a:sym typeface="Trebuchet MS"/>
                </a:rPr>
                <a:t>Virginia Quality, Head </a:t>
              </a:r>
              <a:r>
                <a:rPr lang="en" sz="900" dirty="0">
                  <a:latin typeface="Trebuchet MS"/>
                  <a:ea typeface="Trebuchet MS"/>
                  <a:cs typeface="Trebuchet MS"/>
                  <a:sym typeface="Trebuchet MS"/>
                </a:rPr>
                <a:t>Start </a:t>
              </a:r>
              <a:r>
                <a:rPr lang="en" sz="900" i="0" u="none" strike="noStrike" cap="none" dirty="0">
                  <a:latin typeface="Trebuchet MS"/>
                  <a:ea typeface="Trebuchet MS"/>
                  <a:cs typeface="Trebuchet MS"/>
                  <a:sym typeface="Trebuchet MS"/>
                </a:rPr>
                <a:t>and VPI +</a:t>
              </a:r>
              <a:r>
                <a:rPr lang="en" sz="900" dirty="0">
                  <a:latin typeface="Trebuchet MS"/>
                  <a:ea typeface="Trebuchet MS"/>
                  <a:cs typeface="Trebuchet MS"/>
                  <a:sym typeface="Trebuchet MS"/>
                </a:rPr>
                <a:t> use teacher-child interactions as a key component of classroom quality in a variety of birth-five settings, including in family day homes. </a:t>
              </a:r>
              <a:endParaRPr sz="1200" dirty="0">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endParaRPr sz="800" dirty="0">
                <a:solidFill>
                  <a:srgbClr val="FF0000"/>
                </a:solidFill>
                <a:latin typeface="Trebuchet MS"/>
                <a:ea typeface="Trebuchet MS"/>
                <a:cs typeface="Trebuchet MS"/>
                <a:sym typeface="Trebuchet MS"/>
              </a:endParaRPr>
            </a:p>
          </p:txBody>
        </p:sp>
      </p:grpSp>
      <p:grpSp>
        <p:nvGrpSpPr>
          <p:cNvPr id="438" name="Google Shape;438;p72" descr="timeline for JLARC EC Study 2016-2018"/>
          <p:cNvGrpSpPr/>
          <p:nvPr/>
        </p:nvGrpSpPr>
        <p:grpSpPr>
          <a:xfrm>
            <a:off x="1871450" y="2398587"/>
            <a:ext cx="2770200" cy="1885613"/>
            <a:chOff x="1871450" y="2703387"/>
            <a:chExt cx="2770200" cy="1885613"/>
          </a:xfrm>
        </p:grpSpPr>
        <p:sp>
          <p:nvSpPr>
            <p:cNvPr id="439" name="Google Shape;439;p72"/>
            <p:cNvSpPr/>
            <p:nvPr/>
          </p:nvSpPr>
          <p:spPr>
            <a:xfrm>
              <a:off x="2437281" y="3080265"/>
              <a:ext cx="1534500" cy="133500"/>
            </a:xfrm>
            <a:prstGeom prst="rect">
              <a:avLst/>
            </a:prstGeom>
            <a:solidFill>
              <a:srgbClr val="80201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72"/>
            <p:cNvSpPr txBox="1"/>
            <p:nvPr/>
          </p:nvSpPr>
          <p:spPr>
            <a:xfrm>
              <a:off x="1871450" y="3639200"/>
              <a:ext cx="2770200" cy="949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1" i="0" u="none" strike="noStrike" cap="none">
                  <a:solidFill>
                    <a:srgbClr val="000000"/>
                  </a:solidFill>
                  <a:latin typeface="Trebuchet MS"/>
                  <a:ea typeface="Trebuchet MS"/>
                  <a:cs typeface="Trebuchet MS"/>
                  <a:sym typeface="Trebuchet MS"/>
                </a:rPr>
                <a:t>JLARC Early Childhood Study</a:t>
              </a:r>
              <a:endParaRPr sz="1200" b="1"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endParaRPr sz="600"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r>
                <a:rPr lang="en" sz="900" i="0" u="none" strike="noStrike" cap="none">
                  <a:latin typeface="Trebuchet MS"/>
                  <a:ea typeface="Trebuchet MS"/>
                  <a:cs typeface="Trebuchet MS"/>
                  <a:sym typeface="Trebuchet MS"/>
                </a:rPr>
                <a:t>Study found that Virginia has insufficient evidence about how well </a:t>
              </a:r>
              <a:r>
                <a:rPr lang="en" sz="900">
                  <a:latin typeface="Trebuchet MS"/>
                  <a:ea typeface="Trebuchet MS"/>
                  <a:cs typeface="Trebuchet MS"/>
                  <a:sym typeface="Trebuchet MS"/>
                </a:rPr>
                <a:t>publicly-funded early childhood </a:t>
              </a:r>
              <a:r>
                <a:rPr lang="en" sz="900" i="0" u="none" strike="noStrike" cap="none">
                  <a:latin typeface="Trebuchet MS"/>
                  <a:ea typeface="Trebuchet MS"/>
                  <a:cs typeface="Trebuchet MS"/>
                  <a:sym typeface="Trebuchet MS"/>
                </a:rPr>
                <a:t>programs are preparing children for school</a:t>
              </a:r>
              <a:endParaRPr sz="900" i="0" u="none" strike="noStrike" cap="none">
                <a:latin typeface="Trebuchet MS"/>
                <a:ea typeface="Trebuchet MS"/>
                <a:cs typeface="Trebuchet MS"/>
                <a:sym typeface="Trebuchet MS"/>
              </a:endParaRPr>
            </a:p>
            <a:p>
              <a:pPr marL="0" marR="0" lvl="0" indent="0" algn="l" rtl="0">
                <a:lnSpc>
                  <a:spcPct val="100000"/>
                </a:lnSpc>
                <a:spcBef>
                  <a:spcPts val="600"/>
                </a:spcBef>
                <a:spcAft>
                  <a:spcPts val="1600"/>
                </a:spcAft>
                <a:buClr>
                  <a:srgbClr val="000000"/>
                </a:buClr>
                <a:buSzPts val="800"/>
                <a:buFont typeface="Arial"/>
                <a:buNone/>
              </a:pPr>
              <a:r>
                <a:rPr lang="en" sz="900" i="0" u="none" strike="noStrike" cap="none">
                  <a:latin typeface="Trebuchet MS"/>
                  <a:ea typeface="Trebuchet MS"/>
                  <a:cs typeface="Trebuchet MS"/>
                  <a:sym typeface="Trebuchet MS"/>
                </a:rPr>
                <a:t>Recommendations included more comprehensive assessments of K readiness; improving the design, quality, and performance data of programs.</a:t>
              </a:r>
              <a:endParaRPr sz="900" i="0" u="none" strike="noStrike" cap="none">
                <a:latin typeface="Trebuchet MS"/>
                <a:ea typeface="Trebuchet MS"/>
                <a:cs typeface="Trebuchet MS"/>
                <a:sym typeface="Trebuchet MS"/>
              </a:endParaRPr>
            </a:p>
          </p:txBody>
        </p:sp>
        <p:sp>
          <p:nvSpPr>
            <p:cNvPr id="441" name="Google Shape;441;p72"/>
            <p:cNvSpPr txBox="1"/>
            <p:nvPr/>
          </p:nvSpPr>
          <p:spPr>
            <a:xfrm>
              <a:off x="2071705" y="2703387"/>
              <a:ext cx="745800" cy="3714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200"/>
                <a:buFont typeface="Arial"/>
                <a:buNone/>
              </a:pPr>
              <a:r>
                <a:rPr lang="en" sz="1200" b="1" i="0" u="none" strike="noStrike" cap="none" dirty="0">
                  <a:solidFill>
                    <a:srgbClr val="000000"/>
                  </a:solidFill>
                  <a:latin typeface="Roboto"/>
                  <a:ea typeface="Roboto"/>
                  <a:cs typeface="Roboto"/>
                  <a:sym typeface="Roboto"/>
                </a:rPr>
                <a:t>2016</a:t>
              </a:r>
              <a:endParaRPr sz="1200" b="1" i="0" u="none" strike="noStrike" cap="none" dirty="0">
                <a:solidFill>
                  <a:srgbClr val="000000"/>
                </a:solidFill>
                <a:latin typeface="Roboto"/>
                <a:ea typeface="Roboto"/>
                <a:cs typeface="Roboto"/>
                <a:sym typeface="Roboto"/>
              </a:endParaRPr>
            </a:p>
          </p:txBody>
        </p:sp>
        <p:grpSp>
          <p:nvGrpSpPr>
            <p:cNvPr id="442" name="Google Shape;442;p72"/>
            <p:cNvGrpSpPr/>
            <p:nvPr/>
          </p:nvGrpSpPr>
          <p:grpSpPr>
            <a:xfrm rot="10800000">
              <a:off x="2395183" y="3080258"/>
              <a:ext cx="92400" cy="411825"/>
              <a:chOff x="2070100" y="2563700"/>
              <a:chExt cx="92400" cy="411825"/>
            </a:xfrm>
          </p:grpSpPr>
          <p:cxnSp>
            <p:nvCxnSpPr>
              <p:cNvPr id="443" name="Google Shape;443;p72"/>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p:spPr>
          </p:cxnSp>
          <p:sp>
            <p:nvSpPr>
              <p:cNvPr id="444" name="Google Shape;444;p72"/>
              <p:cNvSpPr/>
              <p:nvPr/>
            </p:nvSpPr>
            <p:spPr>
              <a:xfrm>
                <a:off x="2070100"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445" name="Google Shape;445;p72" descr="Timeline for PDG 2018-2019"/>
          <p:cNvGrpSpPr/>
          <p:nvPr/>
        </p:nvGrpSpPr>
        <p:grpSpPr>
          <a:xfrm>
            <a:off x="3220275" y="1017725"/>
            <a:ext cx="2858100" cy="2264918"/>
            <a:chOff x="3220275" y="1322525"/>
            <a:chExt cx="2858100" cy="2264918"/>
          </a:xfrm>
        </p:grpSpPr>
        <p:sp>
          <p:nvSpPr>
            <p:cNvPr id="446" name="Google Shape;446;p72"/>
            <p:cNvSpPr/>
            <p:nvPr/>
          </p:nvSpPr>
          <p:spPr>
            <a:xfrm>
              <a:off x="3971778" y="3080265"/>
              <a:ext cx="1534500" cy="133500"/>
            </a:xfrm>
            <a:prstGeom prst="rect">
              <a:avLst/>
            </a:prstGeom>
            <a:solidFill>
              <a:srgbClr val="D8382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47" name="Google Shape;447;p72"/>
            <p:cNvGrpSpPr/>
            <p:nvPr/>
          </p:nvGrpSpPr>
          <p:grpSpPr>
            <a:xfrm>
              <a:off x="3924544" y="2800855"/>
              <a:ext cx="92400" cy="411825"/>
              <a:chOff x="845575" y="2563700"/>
              <a:chExt cx="92400" cy="411825"/>
            </a:xfrm>
          </p:grpSpPr>
          <p:cxnSp>
            <p:nvCxnSpPr>
              <p:cNvPr id="448" name="Google Shape;448;p72"/>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449" name="Google Shape;449;p72"/>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0" name="Google Shape;450;p72"/>
            <p:cNvSpPr txBox="1"/>
            <p:nvPr/>
          </p:nvSpPr>
          <p:spPr>
            <a:xfrm>
              <a:off x="3642907" y="3216043"/>
              <a:ext cx="692700" cy="3714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200"/>
                <a:buFont typeface="Arial"/>
                <a:buNone/>
              </a:pPr>
              <a:r>
                <a:rPr lang="en" sz="1200" b="1" i="0" u="none" strike="noStrike" cap="none">
                  <a:solidFill>
                    <a:srgbClr val="000000"/>
                  </a:solidFill>
                  <a:latin typeface="Roboto"/>
                  <a:ea typeface="Roboto"/>
                  <a:cs typeface="Roboto"/>
                  <a:sym typeface="Roboto"/>
                </a:rPr>
                <a:t>2018</a:t>
              </a:r>
              <a:endParaRPr sz="1200" b="1" i="0" u="none" strike="noStrike" cap="none">
                <a:solidFill>
                  <a:srgbClr val="000000"/>
                </a:solidFill>
                <a:latin typeface="Roboto"/>
                <a:ea typeface="Roboto"/>
                <a:cs typeface="Roboto"/>
                <a:sym typeface="Roboto"/>
              </a:endParaRPr>
            </a:p>
          </p:txBody>
        </p:sp>
        <p:sp>
          <p:nvSpPr>
            <p:cNvPr id="451" name="Google Shape;451;p72"/>
            <p:cNvSpPr txBox="1"/>
            <p:nvPr/>
          </p:nvSpPr>
          <p:spPr>
            <a:xfrm>
              <a:off x="3220275" y="1322525"/>
              <a:ext cx="2858100" cy="13749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 sz="1200" b="1" i="0" u="none" strike="noStrike" cap="none">
                  <a:solidFill>
                    <a:srgbClr val="000000"/>
                  </a:solidFill>
                  <a:latin typeface="Trebuchet MS"/>
                  <a:ea typeface="Trebuchet MS"/>
                  <a:cs typeface="Trebuchet MS"/>
                  <a:sym typeface="Trebuchet MS"/>
                </a:rPr>
                <a:t>Preschool Development Grant     (PBG B-5)</a:t>
              </a:r>
              <a:endParaRPr sz="1200" b="1"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endParaRPr sz="600" b="0"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r>
                <a:rPr lang="en" sz="900" b="0" i="0" u="none" strike="noStrike" cap="none">
                  <a:latin typeface="Trebuchet MS"/>
                  <a:ea typeface="Trebuchet MS"/>
                  <a:cs typeface="Trebuchet MS"/>
                  <a:sym typeface="Trebuchet MS"/>
                </a:rPr>
                <a:t>Virginia received </a:t>
              </a:r>
              <a:r>
                <a:rPr lang="en" sz="900">
                  <a:latin typeface="Trebuchet MS"/>
                  <a:ea typeface="Trebuchet MS"/>
                  <a:cs typeface="Trebuchet MS"/>
                  <a:sym typeface="Trebuchet MS"/>
                </a:rPr>
                <a:t>funding to develop a unified strategy, increase equity and build infrastructure</a:t>
              </a:r>
              <a:r>
                <a:rPr lang="en" sz="900" b="0" i="0" u="none" strike="noStrike" cap="none">
                  <a:latin typeface="Trebuchet MS"/>
                  <a:ea typeface="Trebuchet MS"/>
                  <a:cs typeface="Trebuchet MS"/>
                  <a:sym typeface="Trebuchet MS"/>
                </a:rPr>
                <a:t> at the community level, focusing on relationships, quality, enrollment and family engagement, across </a:t>
              </a:r>
              <a:r>
                <a:rPr lang="en" sz="900">
                  <a:latin typeface="Trebuchet MS"/>
                  <a:ea typeface="Trebuchet MS"/>
                  <a:cs typeface="Trebuchet MS"/>
                  <a:sym typeface="Trebuchet MS"/>
                </a:rPr>
                <a:t>PreK, ECSE, Head Start, child care centers and family day homes</a:t>
              </a:r>
              <a:r>
                <a:rPr lang="en" sz="800">
                  <a:latin typeface="Trebuchet MS"/>
                  <a:ea typeface="Trebuchet MS"/>
                  <a:cs typeface="Trebuchet MS"/>
                  <a:sym typeface="Trebuchet MS"/>
                </a:rPr>
                <a:t>.  </a:t>
              </a:r>
              <a:endParaRPr sz="800" b="1" i="0" u="none" strike="noStrike" cap="none">
                <a:latin typeface="Trebuchet MS"/>
                <a:ea typeface="Trebuchet MS"/>
                <a:cs typeface="Trebuchet MS"/>
                <a:sym typeface="Trebuchet MS"/>
              </a:endParaRPr>
            </a:p>
          </p:txBody>
        </p:sp>
      </p:grpSp>
      <p:grpSp>
        <p:nvGrpSpPr>
          <p:cNvPr id="452" name="Google Shape;452;p72" descr="Timeline for Executive Directive 4 on School Readiness - 2019-2020"/>
          <p:cNvGrpSpPr/>
          <p:nvPr/>
        </p:nvGrpSpPr>
        <p:grpSpPr>
          <a:xfrm>
            <a:off x="5131289" y="2398587"/>
            <a:ext cx="3144786" cy="1918488"/>
            <a:chOff x="5131289" y="2703387"/>
            <a:chExt cx="3144786" cy="1918488"/>
          </a:xfrm>
        </p:grpSpPr>
        <p:sp>
          <p:nvSpPr>
            <p:cNvPr id="453" name="Google Shape;453;p72"/>
            <p:cNvSpPr/>
            <p:nvPr/>
          </p:nvSpPr>
          <p:spPr>
            <a:xfrm>
              <a:off x="5506276" y="3080265"/>
              <a:ext cx="1534500" cy="133500"/>
            </a:xfrm>
            <a:prstGeom prst="rect">
              <a:avLst/>
            </a:prstGeom>
            <a:solidFill>
              <a:srgbClr val="80201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54" name="Google Shape;454;p72"/>
            <p:cNvGrpSpPr/>
            <p:nvPr/>
          </p:nvGrpSpPr>
          <p:grpSpPr>
            <a:xfrm rot="10800000">
              <a:off x="5455515" y="3080258"/>
              <a:ext cx="92400" cy="411825"/>
              <a:chOff x="2070100" y="2563700"/>
              <a:chExt cx="92400" cy="411825"/>
            </a:xfrm>
          </p:grpSpPr>
          <p:cxnSp>
            <p:nvCxnSpPr>
              <p:cNvPr id="455" name="Google Shape;455;p72"/>
              <p:cNvCxnSpPr/>
              <p:nvPr/>
            </p:nvCxnSpPr>
            <p:spPr>
              <a:xfrm>
                <a:off x="2116300" y="2616125"/>
                <a:ext cx="0" cy="359400"/>
              </a:xfrm>
              <a:prstGeom prst="straightConnector1">
                <a:avLst/>
              </a:prstGeom>
              <a:noFill/>
              <a:ln w="9525" cap="flat" cmpd="sng">
                <a:solidFill>
                  <a:srgbClr val="000000"/>
                </a:solidFill>
                <a:prstDash val="solid"/>
                <a:round/>
                <a:headEnd type="none" w="sm" len="sm"/>
                <a:tailEnd type="none" w="sm" len="sm"/>
              </a:ln>
            </p:spPr>
          </p:cxnSp>
          <p:sp>
            <p:nvSpPr>
              <p:cNvPr id="456" name="Google Shape;456;p72"/>
              <p:cNvSpPr/>
              <p:nvPr/>
            </p:nvSpPr>
            <p:spPr>
              <a:xfrm>
                <a:off x="2070100"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7" name="Google Shape;457;p72"/>
            <p:cNvSpPr txBox="1"/>
            <p:nvPr/>
          </p:nvSpPr>
          <p:spPr>
            <a:xfrm>
              <a:off x="5131289" y="2703387"/>
              <a:ext cx="745800" cy="3714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200"/>
                <a:buFont typeface="Arial"/>
                <a:buNone/>
              </a:pPr>
              <a:r>
                <a:rPr lang="en" sz="1200" b="1" i="0" u="none" strike="noStrike" cap="none">
                  <a:solidFill>
                    <a:srgbClr val="000000"/>
                  </a:solidFill>
                  <a:latin typeface="Roboto"/>
                  <a:ea typeface="Roboto"/>
                  <a:cs typeface="Roboto"/>
                  <a:sym typeface="Roboto"/>
                </a:rPr>
                <a:t>2019</a:t>
              </a:r>
              <a:endParaRPr sz="1200" b="1" i="0" u="none" strike="noStrike" cap="none">
                <a:solidFill>
                  <a:srgbClr val="000000"/>
                </a:solidFill>
                <a:latin typeface="Roboto"/>
                <a:ea typeface="Roboto"/>
                <a:cs typeface="Roboto"/>
                <a:sym typeface="Roboto"/>
              </a:endParaRPr>
            </a:p>
          </p:txBody>
        </p:sp>
        <p:sp>
          <p:nvSpPr>
            <p:cNvPr id="458" name="Google Shape;458;p72"/>
            <p:cNvSpPr txBox="1"/>
            <p:nvPr/>
          </p:nvSpPr>
          <p:spPr>
            <a:xfrm>
              <a:off x="5250875" y="3625575"/>
              <a:ext cx="3025200" cy="996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1" i="0" u="none" strike="noStrike" cap="none">
                  <a:solidFill>
                    <a:srgbClr val="000000"/>
                  </a:solidFill>
                  <a:latin typeface="Trebuchet MS"/>
                  <a:ea typeface="Trebuchet MS"/>
                  <a:cs typeface="Trebuchet MS"/>
                  <a:sym typeface="Trebuchet MS"/>
                </a:rPr>
                <a:t>Executive Directive 4 on School Readiness</a:t>
              </a:r>
              <a:endParaRPr sz="1200" b="1"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1600"/>
                </a:spcAft>
                <a:buClr>
                  <a:srgbClr val="000000"/>
                </a:buClr>
                <a:buSzPts val="800"/>
                <a:buFont typeface="Arial"/>
                <a:buNone/>
              </a:pPr>
              <a:r>
                <a:rPr lang="en" sz="900" b="0" i="0" u="none" strike="noStrike" cap="none">
                  <a:latin typeface="Trebuchet MS"/>
                  <a:ea typeface="Trebuchet MS"/>
                  <a:cs typeface="Trebuchet MS"/>
                  <a:sym typeface="Trebuchet MS"/>
                </a:rPr>
                <a:t>ED4 called for a plan to ensure that all at-risk 3 and 4-year-olds have </a:t>
              </a:r>
              <a:r>
                <a:rPr lang="en" sz="900">
                  <a:latin typeface="Trebuchet MS"/>
                  <a:ea typeface="Trebuchet MS"/>
                  <a:cs typeface="Trebuchet MS"/>
                  <a:sym typeface="Trebuchet MS"/>
                </a:rPr>
                <a:t>equitable</a:t>
              </a:r>
              <a:r>
                <a:rPr lang="en" sz="900" b="0" i="0" u="none" strike="noStrike" cap="none">
                  <a:latin typeface="Trebuchet MS"/>
                  <a:ea typeface="Trebuchet MS"/>
                  <a:cs typeface="Trebuchet MS"/>
                  <a:sym typeface="Trebuchet MS"/>
                </a:rPr>
                <a:t> access to publicly</a:t>
              </a:r>
              <a:r>
                <a:rPr lang="en" sz="900">
                  <a:latin typeface="Trebuchet MS"/>
                  <a:ea typeface="Trebuchet MS"/>
                  <a:cs typeface="Trebuchet MS"/>
                  <a:sym typeface="Trebuchet MS"/>
                </a:rPr>
                <a:t>-</a:t>
              </a:r>
              <a:r>
                <a:rPr lang="en" sz="900" b="0" i="0" u="none" strike="noStrike" cap="none">
                  <a:latin typeface="Trebuchet MS"/>
                  <a:ea typeface="Trebuchet MS"/>
                  <a:cs typeface="Trebuchet MS"/>
                  <a:sym typeface="Trebuchet MS"/>
                </a:rPr>
                <a:t>funded care and education and that all publicly-funded </a:t>
              </a:r>
              <a:r>
                <a:rPr lang="en" sz="900">
                  <a:latin typeface="Trebuchet MS"/>
                  <a:ea typeface="Trebuchet MS"/>
                  <a:cs typeface="Trebuchet MS"/>
                  <a:sym typeface="Trebuchet MS"/>
                </a:rPr>
                <a:t>birth to five </a:t>
              </a:r>
              <a:r>
                <a:rPr lang="en" sz="900" b="0" i="0" u="none" strike="noStrike" cap="none">
                  <a:latin typeface="Trebuchet MS"/>
                  <a:ea typeface="Trebuchet MS"/>
                  <a:cs typeface="Trebuchet MS"/>
                  <a:sym typeface="Trebuchet MS"/>
                </a:rPr>
                <a:t>programs are measured as part of a uniform quality rating system</a:t>
              </a:r>
              <a:r>
                <a:rPr lang="en" sz="900">
                  <a:latin typeface="Trebuchet MS"/>
                  <a:ea typeface="Trebuchet MS"/>
                  <a:cs typeface="Trebuchet MS"/>
                  <a:sym typeface="Trebuchet MS"/>
                </a:rPr>
                <a:t>. Virginia</a:t>
              </a:r>
              <a:r>
                <a:rPr lang="en" sz="900" b="0" i="0" u="none" strike="noStrike" cap="none">
                  <a:latin typeface="Trebuchet MS"/>
                  <a:ea typeface="Trebuchet MS"/>
                  <a:cs typeface="Trebuchet MS"/>
                  <a:sym typeface="Trebuchet MS"/>
                </a:rPr>
                <a:t> conducted listening sessions in the fi</a:t>
              </a:r>
              <a:r>
                <a:rPr lang="en" sz="900">
                  <a:latin typeface="Trebuchet MS"/>
                  <a:ea typeface="Trebuchet MS"/>
                  <a:cs typeface="Trebuchet MS"/>
                  <a:sym typeface="Trebuchet MS"/>
                </a:rPr>
                <a:t>eld</a:t>
              </a:r>
              <a:r>
                <a:rPr lang="en" sz="900" b="0" i="0" u="none" strike="noStrike" cap="none">
                  <a:latin typeface="Trebuchet MS"/>
                  <a:ea typeface="Trebuchet MS"/>
                  <a:cs typeface="Trebuchet MS"/>
                  <a:sym typeface="Trebuchet MS"/>
                </a:rPr>
                <a:t>, analyzed data, and</a:t>
              </a:r>
              <a:r>
                <a:rPr lang="en" sz="900">
                  <a:latin typeface="Trebuchet MS"/>
                  <a:ea typeface="Trebuchet MS"/>
                  <a:cs typeface="Trebuchet MS"/>
                  <a:sym typeface="Trebuchet MS"/>
                </a:rPr>
                <a:t> </a:t>
              </a:r>
              <a:r>
                <a:rPr lang="en" sz="900" b="0" i="0" u="none" strike="noStrike" cap="none">
                  <a:latin typeface="Trebuchet MS"/>
                  <a:ea typeface="Trebuchet MS"/>
                  <a:cs typeface="Trebuchet MS"/>
                  <a:sym typeface="Trebuchet MS"/>
                </a:rPr>
                <a:t>collaborated across agencies to develop recommendations.</a:t>
              </a:r>
              <a:endParaRPr sz="900" b="1" i="0" u="none" strike="noStrike" cap="none">
                <a:latin typeface="Trebuchet MS"/>
                <a:ea typeface="Trebuchet MS"/>
                <a:cs typeface="Trebuchet MS"/>
                <a:sym typeface="Trebuchet MS"/>
              </a:endParaRPr>
            </a:p>
          </p:txBody>
        </p:sp>
      </p:grpSp>
      <p:grpSp>
        <p:nvGrpSpPr>
          <p:cNvPr id="459" name="Google Shape;459;p72" descr="Timeline for EC Unification Law - 2020"/>
          <p:cNvGrpSpPr/>
          <p:nvPr/>
        </p:nvGrpSpPr>
        <p:grpSpPr>
          <a:xfrm>
            <a:off x="6288326" y="1051225"/>
            <a:ext cx="2858157" cy="2231418"/>
            <a:chOff x="6288326" y="1356025"/>
            <a:chExt cx="2858157" cy="2231418"/>
          </a:xfrm>
        </p:grpSpPr>
        <p:sp>
          <p:nvSpPr>
            <p:cNvPr id="460" name="Google Shape;460;p72"/>
            <p:cNvSpPr/>
            <p:nvPr/>
          </p:nvSpPr>
          <p:spPr>
            <a:xfrm>
              <a:off x="7040783" y="3080265"/>
              <a:ext cx="2105700" cy="133500"/>
            </a:xfrm>
            <a:prstGeom prst="rect">
              <a:avLst/>
            </a:prstGeom>
            <a:solidFill>
              <a:srgbClr val="D8382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61" name="Google Shape;461;p72"/>
            <p:cNvGrpSpPr/>
            <p:nvPr/>
          </p:nvGrpSpPr>
          <p:grpSpPr>
            <a:xfrm>
              <a:off x="6994658" y="2800855"/>
              <a:ext cx="92400" cy="411825"/>
              <a:chOff x="845575" y="2563700"/>
              <a:chExt cx="92400" cy="411825"/>
            </a:xfrm>
          </p:grpSpPr>
          <p:cxnSp>
            <p:nvCxnSpPr>
              <p:cNvPr id="462" name="Google Shape;462;p72"/>
              <p:cNvCxnSpPr/>
              <p:nvPr/>
            </p:nvCxnSpPr>
            <p:spPr>
              <a:xfrm>
                <a:off x="891775" y="2616125"/>
                <a:ext cx="0" cy="359400"/>
              </a:xfrm>
              <a:prstGeom prst="straightConnector1">
                <a:avLst/>
              </a:prstGeom>
              <a:noFill/>
              <a:ln w="9525" cap="flat" cmpd="sng">
                <a:solidFill>
                  <a:srgbClr val="000000"/>
                </a:solidFill>
                <a:prstDash val="solid"/>
                <a:round/>
                <a:headEnd type="none" w="sm" len="sm"/>
                <a:tailEnd type="none" w="sm" len="sm"/>
              </a:ln>
            </p:spPr>
          </p:cxnSp>
          <p:sp>
            <p:nvSpPr>
              <p:cNvPr id="463" name="Google Shape;463;p72"/>
              <p:cNvSpPr/>
              <p:nvPr/>
            </p:nvSpPr>
            <p:spPr>
              <a:xfrm>
                <a:off x="845575" y="2563700"/>
                <a:ext cx="92400" cy="92400"/>
              </a:xfrm>
              <a:prstGeom prst="ellipse">
                <a:avLst/>
              </a:pr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64" name="Google Shape;464;p72"/>
            <p:cNvSpPr txBox="1"/>
            <p:nvPr/>
          </p:nvSpPr>
          <p:spPr>
            <a:xfrm>
              <a:off x="6671021" y="3216043"/>
              <a:ext cx="745800" cy="3714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200"/>
                <a:buFont typeface="Arial"/>
                <a:buNone/>
              </a:pPr>
              <a:r>
                <a:rPr lang="en" sz="1200" b="1" i="0" u="none" strike="noStrike" cap="none">
                  <a:solidFill>
                    <a:srgbClr val="000000"/>
                  </a:solidFill>
                  <a:latin typeface="Roboto"/>
                  <a:ea typeface="Roboto"/>
                  <a:cs typeface="Roboto"/>
                  <a:sym typeface="Roboto"/>
                </a:rPr>
                <a:t>2020</a:t>
              </a:r>
              <a:endParaRPr sz="1200" b="1" i="0" u="none" strike="noStrike" cap="none">
                <a:solidFill>
                  <a:srgbClr val="000000"/>
                </a:solidFill>
                <a:latin typeface="Roboto"/>
                <a:ea typeface="Roboto"/>
                <a:cs typeface="Roboto"/>
                <a:sym typeface="Roboto"/>
              </a:endParaRPr>
            </a:p>
          </p:txBody>
        </p:sp>
        <p:sp>
          <p:nvSpPr>
            <p:cNvPr id="465" name="Google Shape;465;p72"/>
            <p:cNvSpPr txBox="1"/>
            <p:nvPr/>
          </p:nvSpPr>
          <p:spPr>
            <a:xfrm>
              <a:off x="6288326" y="1356025"/>
              <a:ext cx="2682300" cy="144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1" i="0" u="none" strike="noStrike" cap="none">
                  <a:solidFill>
                    <a:srgbClr val="000000"/>
                  </a:solidFill>
                  <a:latin typeface="Trebuchet MS"/>
                  <a:ea typeface="Trebuchet MS"/>
                  <a:cs typeface="Trebuchet MS"/>
                  <a:sym typeface="Trebuchet MS"/>
                </a:rPr>
                <a:t>Early Childhood Unification Law</a:t>
              </a:r>
              <a:endParaRPr sz="1200" b="1"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SzPts val="800"/>
                <a:buFont typeface="Arial"/>
                <a:buNone/>
              </a:pPr>
              <a:endParaRPr sz="600" b="1" i="0" u="none" strike="noStrike" cap="none">
                <a:solidFill>
                  <a:srgbClr val="000000"/>
                </a:solidFill>
                <a:latin typeface="Trebuchet MS"/>
                <a:ea typeface="Trebuchet MS"/>
                <a:cs typeface="Trebuchet MS"/>
                <a:sym typeface="Trebuchet MS"/>
              </a:endParaRPr>
            </a:p>
            <a:p>
              <a:pPr marL="0" marR="0" lvl="0" indent="0" algn="l" rtl="0">
                <a:lnSpc>
                  <a:spcPct val="100000"/>
                </a:lnSpc>
                <a:spcBef>
                  <a:spcPts val="0"/>
                </a:spcBef>
                <a:spcAft>
                  <a:spcPts val="1600"/>
                </a:spcAft>
                <a:buClr>
                  <a:srgbClr val="000000"/>
                </a:buClr>
                <a:buSzPts val="800"/>
                <a:buFont typeface="Arial"/>
                <a:buNone/>
              </a:pPr>
              <a:r>
                <a:rPr lang="en" sz="900" i="0" u="none" strike="noStrike" cap="none">
                  <a:solidFill>
                    <a:srgbClr val="000000"/>
                  </a:solidFill>
                  <a:latin typeface="Trebuchet MS"/>
                  <a:ea typeface="Trebuchet MS"/>
                  <a:cs typeface="Trebuchet MS"/>
                  <a:sym typeface="Trebuchet MS"/>
                </a:rPr>
                <a:t>Gover</a:t>
              </a:r>
              <a:r>
                <a:rPr lang="en" sz="900" i="0" u="none" strike="noStrike" cap="none">
                  <a:latin typeface="Trebuchet MS"/>
                  <a:ea typeface="Trebuchet MS"/>
                  <a:cs typeface="Trebuchet MS"/>
                  <a:sym typeface="Trebuchet MS"/>
                </a:rPr>
                <a:t>nor Northam signed HB 1012/SB 578 into law in July 2020, officially unifying birth to </a:t>
              </a:r>
              <a:r>
                <a:rPr lang="en" sz="900">
                  <a:latin typeface="Trebuchet MS"/>
                  <a:ea typeface="Trebuchet MS"/>
                  <a:cs typeface="Trebuchet MS"/>
                  <a:sym typeface="Trebuchet MS"/>
                </a:rPr>
                <a:t>five </a:t>
              </a:r>
              <a:r>
                <a:rPr lang="en" sz="900" i="0" u="none" strike="noStrike" cap="none">
                  <a:latin typeface="Trebuchet MS"/>
                  <a:ea typeface="Trebuchet MS"/>
                  <a:cs typeface="Trebuchet MS"/>
                  <a:sym typeface="Trebuchet MS"/>
                </a:rPr>
                <a:t>programs under the VDOE as of July 1, 2021; establishing the Early Childhood Advisory Council; and requiring the Board to ad</a:t>
              </a:r>
              <a:r>
                <a:rPr lang="en" sz="900" i="0" u="none" strike="noStrike" cap="none">
                  <a:solidFill>
                    <a:srgbClr val="000000"/>
                  </a:solidFill>
                  <a:latin typeface="Trebuchet MS"/>
                  <a:ea typeface="Trebuchet MS"/>
                  <a:cs typeface="Trebuchet MS"/>
                  <a:sym typeface="Trebuchet MS"/>
                </a:rPr>
                <a:t>opt a uniform quality rating system by July 1, 2021</a:t>
              </a:r>
              <a:r>
                <a:rPr lang="en" sz="900">
                  <a:latin typeface="Trebuchet MS"/>
                  <a:ea typeface="Trebuchet MS"/>
                  <a:cs typeface="Trebuchet MS"/>
                  <a:sym typeface="Trebuchet MS"/>
                </a:rPr>
                <a:t>.</a:t>
              </a:r>
              <a:endParaRPr sz="900" i="0" u="none" strike="noStrike" cap="none">
                <a:solidFill>
                  <a:srgbClr val="000000"/>
                </a:solidFill>
                <a:latin typeface="Trebuchet MS"/>
                <a:ea typeface="Trebuchet MS"/>
                <a:cs typeface="Trebuchet MS"/>
                <a:sym typeface="Trebuchet MS"/>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73"/>
          <p:cNvSpPr txBox="1">
            <a:spLocks noGrp="1"/>
          </p:cNvSpPr>
          <p:nvPr>
            <p:ph type="title"/>
          </p:nvPr>
        </p:nvSpPr>
        <p:spPr>
          <a:xfrm>
            <a:off x="628650" y="273843"/>
            <a:ext cx="7886700" cy="994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Preparing for a Statewide Unified Measurement and Improvement System - Practice Years </a:t>
            </a:r>
            <a:endParaRPr sz="2800"/>
          </a:p>
        </p:txBody>
      </p:sp>
      <p:sp>
        <p:nvSpPr>
          <p:cNvPr id="471" name="Google Shape;471;p73"/>
          <p:cNvSpPr txBox="1">
            <a:spLocks noGrp="1"/>
          </p:cNvSpPr>
          <p:nvPr>
            <p:ph type="body" idx="1"/>
          </p:nvPr>
        </p:nvSpPr>
        <p:spPr>
          <a:xfrm>
            <a:off x="628650" y="1340250"/>
            <a:ext cx="84297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b="1">
                <a:solidFill>
                  <a:srgbClr val="000000"/>
                </a:solidFill>
              </a:rPr>
              <a:t>State law requires the Board of Education to establish the new system by July 2021 and now specifies that the first two years are practice-only. </a:t>
            </a:r>
            <a:endParaRPr sz="1700" b="1">
              <a:solidFill>
                <a:srgbClr val="000000"/>
              </a:solidFill>
            </a:endParaRPr>
          </a:p>
          <a:p>
            <a:pPr marL="0" lvl="0" indent="0" algn="l" rtl="0">
              <a:lnSpc>
                <a:spcPct val="100000"/>
              </a:lnSpc>
              <a:spcBef>
                <a:spcPts val="0"/>
              </a:spcBef>
              <a:spcAft>
                <a:spcPts val="0"/>
              </a:spcAft>
              <a:buNone/>
            </a:pPr>
            <a:endParaRPr sz="1600" b="1">
              <a:solidFill>
                <a:srgbClr val="000000"/>
              </a:solidFill>
            </a:endParaRPr>
          </a:p>
          <a:p>
            <a:pPr marL="0" lvl="0" indent="0" algn="l" rtl="0">
              <a:lnSpc>
                <a:spcPct val="100000"/>
              </a:lnSpc>
              <a:spcBef>
                <a:spcPts val="0"/>
              </a:spcBef>
              <a:spcAft>
                <a:spcPts val="0"/>
              </a:spcAft>
              <a:buNone/>
            </a:pPr>
            <a:r>
              <a:rPr lang="en" sz="1600">
                <a:solidFill>
                  <a:srgbClr val="000000"/>
                </a:solidFill>
              </a:rPr>
              <a:t>There will be two practice years for the new System. </a:t>
            </a:r>
            <a:endParaRPr sz="1600">
              <a:solidFill>
                <a:srgbClr val="000000"/>
              </a:solidFill>
            </a:endParaRPr>
          </a:p>
          <a:p>
            <a:pPr marL="914400" lvl="1" indent="-330200" algn="l" rtl="0">
              <a:lnSpc>
                <a:spcPct val="100000"/>
              </a:lnSpc>
              <a:spcBef>
                <a:spcPts val="0"/>
              </a:spcBef>
              <a:spcAft>
                <a:spcPts val="0"/>
              </a:spcAft>
              <a:buClr>
                <a:srgbClr val="000000"/>
              </a:buClr>
              <a:buSzPts val="1600"/>
              <a:buChar char="•"/>
            </a:pPr>
            <a:r>
              <a:rPr lang="en" sz="1600">
                <a:solidFill>
                  <a:srgbClr val="000000"/>
                </a:solidFill>
              </a:rPr>
              <a:t>Practice Year 1 - 2021-2022</a:t>
            </a:r>
            <a:endParaRPr sz="1600">
              <a:solidFill>
                <a:srgbClr val="000000"/>
              </a:solidFill>
            </a:endParaRPr>
          </a:p>
          <a:p>
            <a:pPr marL="914400" lvl="1" indent="-330200" algn="l" rtl="0">
              <a:lnSpc>
                <a:spcPct val="100000"/>
              </a:lnSpc>
              <a:spcBef>
                <a:spcPts val="0"/>
              </a:spcBef>
              <a:spcAft>
                <a:spcPts val="0"/>
              </a:spcAft>
              <a:buClr>
                <a:srgbClr val="000000"/>
              </a:buClr>
              <a:buSzPts val="1600"/>
              <a:buChar char="•"/>
            </a:pPr>
            <a:r>
              <a:rPr lang="en" sz="1600">
                <a:solidFill>
                  <a:srgbClr val="000000"/>
                </a:solidFill>
              </a:rPr>
              <a:t>Practice Year 2 - 2022-2023</a:t>
            </a:r>
            <a:endParaRPr sz="1600">
              <a:solidFill>
                <a:srgbClr val="000000"/>
              </a:solidFill>
            </a:endParaRPr>
          </a:p>
          <a:p>
            <a:pPr marL="457200" lvl="0" indent="0" algn="l" rtl="0">
              <a:lnSpc>
                <a:spcPct val="100000"/>
              </a:lnSpc>
              <a:spcBef>
                <a:spcPts val="0"/>
              </a:spcBef>
              <a:spcAft>
                <a:spcPts val="0"/>
              </a:spcAft>
              <a:buNone/>
            </a:pPr>
            <a:endParaRPr sz="1600">
              <a:solidFill>
                <a:srgbClr val="000000"/>
              </a:solidFill>
            </a:endParaRPr>
          </a:p>
          <a:p>
            <a:pPr marL="0" lvl="0" indent="0" algn="l" rtl="0">
              <a:lnSpc>
                <a:spcPct val="100000"/>
              </a:lnSpc>
              <a:spcBef>
                <a:spcPts val="0"/>
              </a:spcBef>
              <a:spcAft>
                <a:spcPts val="0"/>
              </a:spcAft>
              <a:buNone/>
            </a:pPr>
            <a:r>
              <a:rPr lang="en" sz="1600">
                <a:solidFill>
                  <a:srgbClr val="000000"/>
                </a:solidFill>
              </a:rPr>
              <a:t>There are several reasons for having practice years:</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Every publicly-funded early childhood site can participate in the measurement system without concern of any consequence or public sharing of their results.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The VDOE and Board of Education can evaluate and refine the system. </a:t>
            </a:r>
            <a:endParaRPr sz="1600">
              <a:solidFill>
                <a:srgbClr val="000000"/>
              </a:solidFill>
            </a:endParaRPr>
          </a:p>
          <a:p>
            <a:pPr marL="457200" lvl="0" indent="-330200" algn="l" rtl="0">
              <a:lnSpc>
                <a:spcPct val="100000"/>
              </a:lnSpc>
              <a:spcBef>
                <a:spcPts val="0"/>
              </a:spcBef>
              <a:spcAft>
                <a:spcPts val="0"/>
              </a:spcAft>
              <a:buClr>
                <a:srgbClr val="000000"/>
              </a:buClr>
              <a:buSzPts val="1600"/>
              <a:buChar char="•"/>
            </a:pPr>
            <a:r>
              <a:rPr lang="en" sz="1600">
                <a:solidFill>
                  <a:srgbClr val="000000"/>
                </a:solidFill>
              </a:rPr>
              <a:t>Two practice years provides flexibility as programs recover from COVID-19 impact.</a:t>
            </a:r>
            <a:endParaRPr sz="1600">
              <a:solidFill>
                <a:srgbClr val="000000"/>
              </a:solidFill>
            </a:endParaRPr>
          </a:p>
          <a:p>
            <a:pPr marL="0" lvl="0" indent="0" algn="l" rtl="0">
              <a:spcBef>
                <a:spcPts val="800"/>
              </a:spcBef>
              <a:spcAft>
                <a:spcPts val="0"/>
              </a:spcAft>
              <a:buNone/>
            </a:pPr>
            <a:endParaRPr sz="1400"/>
          </a:p>
        </p:txBody>
      </p:sp>
    </p:spTree>
  </p:cSld>
  <p:clrMapOvr>
    <a:masterClrMapping/>
  </p:clrMapOvr>
</p:sld>
</file>

<file path=ppt/theme/theme1.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VDOE">
      <a:dk1>
        <a:srgbClr val="0F150D"/>
      </a:dk1>
      <a:lt1>
        <a:srgbClr val="FFFFFF"/>
      </a:lt1>
      <a:dk2>
        <a:srgbClr val="2F3E46"/>
      </a:dk2>
      <a:lt2>
        <a:srgbClr val="CDCDCD"/>
      </a:lt2>
      <a:accent1>
        <a:srgbClr val="101517"/>
      </a:accent1>
      <a:accent2>
        <a:srgbClr val="C12436"/>
      </a:accent2>
      <a:accent3>
        <a:srgbClr val="A5A5A5"/>
      </a:accent3>
      <a:accent4>
        <a:srgbClr val="FFC005"/>
      </a:accent4>
      <a:accent5>
        <a:srgbClr val="14C8E6"/>
      </a:accent5>
      <a:accent6>
        <a:srgbClr val="50E269"/>
      </a:accent6>
      <a:hlink>
        <a:srgbClr val="C12436"/>
      </a:hlink>
      <a:folHlink>
        <a:srgbClr val="10151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6412</Words>
  <Application>Microsoft Office PowerPoint</Application>
  <PresentationFormat>On-screen Show (16:9)</PresentationFormat>
  <Paragraphs>525</Paragraphs>
  <Slides>42</Slides>
  <Notes>42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42</vt:i4>
      </vt:variant>
    </vt:vector>
  </HeadingPairs>
  <TitlesOfParts>
    <vt:vector size="49" baseType="lpstr">
      <vt:lpstr>Times New Roman</vt:lpstr>
      <vt:lpstr>Roboto</vt:lpstr>
      <vt:lpstr>Trebuchet MS</vt:lpstr>
      <vt:lpstr>Arial</vt:lpstr>
      <vt:lpstr>Calibri</vt:lpstr>
      <vt:lpstr>Office Theme</vt:lpstr>
      <vt:lpstr>Office Theme</vt:lpstr>
      <vt:lpstr>Virginia’s Early Childhood Advisory Committee (ECAC)</vt:lpstr>
      <vt:lpstr>Agenda</vt:lpstr>
      <vt:lpstr>Proposed Unified Measurement and Improvement System</vt:lpstr>
      <vt:lpstr>Objectives </vt:lpstr>
      <vt:lpstr>Our Shared Challenge </vt:lpstr>
      <vt:lpstr>Background </vt:lpstr>
      <vt:lpstr>Virginia's New Early Childhood System </vt:lpstr>
      <vt:lpstr>Building a More Unified and Equitable System</vt:lpstr>
      <vt:lpstr>Preparing for a Statewide Unified Measurement and Improvement System - Practice Years </vt:lpstr>
      <vt:lpstr>Communities Lead the Way in Practice Year 1 </vt:lpstr>
      <vt:lpstr>Local Implementation of the Unified System </vt:lpstr>
      <vt:lpstr>Engagement with the Field  </vt:lpstr>
      <vt:lpstr>Guiding Principles for the Unified System</vt:lpstr>
      <vt:lpstr>Proposal </vt:lpstr>
      <vt:lpstr>What Will be Measured?</vt:lpstr>
      <vt:lpstr>Measuring Interactions</vt:lpstr>
      <vt:lpstr>What is the CLASS?</vt:lpstr>
      <vt:lpstr>Why Measure Interactions using CLASS?</vt:lpstr>
      <vt:lpstr>Measuring Interactions in Practice Year 1</vt:lpstr>
      <vt:lpstr>Who Will Conduct the CLASS Observations? </vt:lpstr>
      <vt:lpstr>Using CLASS to Increase Equity</vt:lpstr>
      <vt:lpstr>Measuring Curriculum</vt:lpstr>
      <vt:lpstr>Why Measure Curriculum Use?</vt:lpstr>
      <vt:lpstr>Measuring Curriculum in Practice Year 1</vt:lpstr>
      <vt:lpstr>Curriculum Review Process</vt:lpstr>
      <vt:lpstr>Culturally Responsive Curriculum</vt:lpstr>
      <vt:lpstr>Using Curriculum to Increase Equity </vt:lpstr>
      <vt:lpstr>Implementation</vt:lpstr>
      <vt:lpstr>Practice Year 1 Timeline </vt:lpstr>
      <vt:lpstr>Program Level Results for Practice Year 1  </vt:lpstr>
      <vt:lpstr>Rationale for Emphasis on CLASS®</vt:lpstr>
      <vt:lpstr>Practice Year 1 Rating Example </vt:lpstr>
      <vt:lpstr>Data Analysis</vt:lpstr>
      <vt:lpstr>Improvement</vt:lpstr>
      <vt:lpstr>Quality Measurement Helps Drive Improvement </vt:lpstr>
      <vt:lpstr>Supporting Improvement in Every Classroom</vt:lpstr>
      <vt:lpstr>Supporting Equitable Continuous Improvement</vt:lpstr>
      <vt:lpstr>Virginia Educators Find CLASS Useful</vt:lpstr>
      <vt:lpstr>Investment</vt:lpstr>
      <vt:lpstr>Investment in Measurement and Improvement</vt:lpstr>
      <vt:lpstr>Detail on Current Investments </vt:lpstr>
      <vt:lpstr>Questions and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ecac-slides-3.24.21</dc:title>
  <dc:creator>Meyers, Kris (DOE)</dc:creator>
  <cp:lastModifiedBy>VITA Program</cp:lastModifiedBy>
  <cp:revision>12</cp:revision>
  <dcterms:modified xsi:type="dcterms:W3CDTF">2021-03-18T13:42:30Z</dcterms:modified>
</cp:coreProperties>
</file>