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obo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15:clr>
            <a:srgbClr val="9AA0A6"/>
          </p15:clr>
        </p15:guide>
      </p15:sldGuideLst>
    </p:ext>
    <p:ext uri="http://customooxmlschemas.google.com/">
      <go:slidesCustomData xmlns:go="http://customooxmlschemas.google.com/" r:id="rId33" roundtripDataSignature="AMtx7mgjmCybBH/tOS7V48K0sNK4PPpr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5396E5C-BF32-4240-A08F-F363DAD54214}">
  <a:tblStyle styleId="{A5396E5C-BF32-4240-A08F-F363DAD5421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oboto-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5.xml"/><Relationship Id="rId33" Type="http://customschemas.google.com/relationships/presentationmetadata" Target="metadata"/><Relationship Id="rId10" Type="http://schemas.openxmlformats.org/officeDocument/2006/relationships/slide" Target="slides/slide4.xml"/><Relationship Id="rId32" Type="http://schemas.openxmlformats.org/officeDocument/2006/relationships/font" Target="fonts/Roboto-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e3966598e3_1_3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e3966598e3_1_3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bff3bb2bd3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gbff3bb2bd3_1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e3966598e3_1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e3966598e3_1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e3966598e3_1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e3966598e3_1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e3966598e3_1_3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e3966598e3_1_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e3966598e3_1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e3966598e3_1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e3966598e3_1_3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ge3966598e3_1_3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e3966598e3_1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e3966598e3_1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Virginia’s two largest state supported preschool programs have reported historic levels of interest in planning for the 2021-2022 school year: Virginia Early Childhood Foundation (VECF) Mixed Delivery and the Virginia Preschool Initiative (VPI)</a:t>
            </a: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e3ce833f4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e3ce833f4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e3966598e3_1_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e3966598e3_1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Kris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e3966598e3_1_4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e3966598e3_1_4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e3966598e3_1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e3966598e3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bfb86555e0_0_17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 name="Google Shape;298;gbfb86555e0_0_17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e3966598e3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ge3966598e3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e3966598e3_1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ge3966598e3_1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e3966598e3_1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ge3966598e3_1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e3966598e3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e3966598e3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e3966598e3_1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e3966598e3_1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e3966598e3_1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e3966598e3_1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c6a7497a4e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gc6a7497a4e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http://register.dls.virginia.gov/vol37/iss17/v37i17.pdf</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Title Page" type="title">
  <p:cSld name="TITLE">
    <p:spTree>
      <p:nvGrpSpPr>
        <p:cNvPr id="12" name="Shape 12"/>
        <p:cNvGrpSpPr/>
        <p:nvPr/>
      </p:nvGrpSpPr>
      <p:grpSpPr>
        <a:xfrm>
          <a:off x="0" y="0"/>
          <a:ext cx="0" cy="0"/>
          <a:chOff x="0" y="0"/>
          <a:chExt cx="0" cy="0"/>
        </a:xfrm>
      </p:grpSpPr>
      <p:sp>
        <p:nvSpPr>
          <p:cNvPr id="13" name="Google Shape;13;p33"/>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accent2"/>
              </a:buClr>
              <a:buSzPts val="4500"/>
              <a:buFont typeface="Trebuchet MS"/>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 name="Google Shape;14;p33"/>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rgbClr val="C22536"/>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rgbClr val="901A28"/>
              </a:buClr>
              <a:buSzPts val="1200"/>
              <a:buNone/>
              <a:defRPr sz="1200"/>
            </a:lvl4pPr>
            <a:lvl5pPr lvl="4" algn="ctr">
              <a:lnSpc>
                <a:spcPct val="90000"/>
              </a:lnSpc>
              <a:spcBef>
                <a:spcPts val="400"/>
              </a:spcBef>
              <a:spcAft>
                <a:spcPts val="0"/>
              </a:spcAft>
              <a:buClr>
                <a:srgbClr val="525252"/>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5" name="Google Shape;15;p3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 name="Google Shape;16;p3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 name="Google Shape;17;p33"/>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DOE Logo&#10;" id="18" name="Google Shape;18;p33"/>
          <p:cNvPicPr preferRelativeResize="0"/>
          <p:nvPr/>
        </p:nvPicPr>
        <p:blipFill rotWithShape="1">
          <a:blip r:embed="rId2">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9" name="Shape 69"/>
        <p:cNvGrpSpPr/>
        <p:nvPr/>
      </p:nvGrpSpPr>
      <p:grpSpPr>
        <a:xfrm>
          <a:off x="0" y="0"/>
          <a:ext cx="0" cy="0"/>
          <a:chOff x="0" y="0"/>
          <a:chExt cx="0" cy="0"/>
        </a:xfrm>
      </p:grpSpPr>
      <p:sp>
        <p:nvSpPr>
          <p:cNvPr id="70" name="Google Shape;70;p42"/>
          <p:cNvSpPr txBox="1"/>
          <p:nvPr>
            <p:ph type="title"/>
          </p:nvPr>
        </p:nvSpPr>
        <p:spPr>
          <a:xfrm>
            <a:off x="628650" y="273843"/>
            <a:ext cx="7886700" cy="9945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2"/>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1" name="Google Shape;71;p42"/>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2" name="Google Shape;72;p42"/>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4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4" name="Google Shape;74;p4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5" name="Google Shape;75;p42"/>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76" name="Google Shape;76;p42"/>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77" name="Google Shape;77;p42"/>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8" name="Shape 78"/>
        <p:cNvGrpSpPr/>
        <p:nvPr/>
      </p:nvGrpSpPr>
      <p:grpSpPr>
        <a:xfrm>
          <a:off x="0" y="0"/>
          <a:ext cx="0" cy="0"/>
          <a:chOff x="0" y="0"/>
          <a:chExt cx="0" cy="0"/>
        </a:xfrm>
      </p:grpSpPr>
      <p:sp>
        <p:nvSpPr>
          <p:cNvPr id="79" name="Google Shape;79;p43"/>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2"/>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0" name="Google Shape;80;p43"/>
          <p:cNvSpPr txBox="1"/>
          <p:nvPr>
            <p:ph idx="1" type="body"/>
          </p:nvPr>
        </p:nvSpPr>
        <p:spPr>
          <a:xfrm>
            <a:off x="629841" y="1260872"/>
            <a:ext cx="38682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solidFill>
                  <a:schemeClr val="dk1"/>
                </a:solidFill>
              </a:defRPr>
            </a:lvl1pPr>
            <a:lvl2pPr indent="-228600" lvl="1" marL="914400" algn="l">
              <a:lnSpc>
                <a:spcPct val="90000"/>
              </a:lnSpc>
              <a:spcBef>
                <a:spcPts val="400"/>
              </a:spcBef>
              <a:spcAft>
                <a:spcPts val="0"/>
              </a:spcAft>
              <a:buClr>
                <a:srgbClr val="C22536"/>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rgbClr val="901A28"/>
              </a:buClr>
              <a:buSzPts val="1200"/>
              <a:buNone/>
              <a:defRPr b="1" sz="1200"/>
            </a:lvl4pPr>
            <a:lvl5pPr indent="-228600" lvl="4" marL="2286000" algn="l">
              <a:lnSpc>
                <a:spcPct val="90000"/>
              </a:lnSpc>
              <a:spcBef>
                <a:spcPts val="400"/>
              </a:spcBef>
              <a:spcAft>
                <a:spcPts val="0"/>
              </a:spcAft>
              <a:buClr>
                <a:srgbClr val="525252"/>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1" name="Google Shape;81;p43"/>
          <p:cNvSpPr txBox="1"/>
          <p:nvPr>
            <p:ph idx="2" type="body"/>
          </p:nvPr>
        </p:nvSpPr>
        <p:spPr>
          <a:xfrm>
            <a:off x="629841" y="1878806"/>
            <a:ext cx="38682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2" name="Google Shape;82;p43"/>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solidFill>
                  <a:schemeClr val="dk1"/>
                </a:solidFill>
              </a:defRPr>
            </a:lvl1pPr>
            <a:lvl2pPr indent="-228600" lvl="1" marL="914400" algn="l">
              <a:lnSpc>
                <a:spcPct val="90000"/>
              </a:lnSpc>
              <a:spcBef>
                <a:spcPts val="400"/>
              </a:spcBef>
              <a:spcAft>
                <a:spcPts val="0"/>
              </a:spcAft>
              <a:buClr>
                <a:srgbClr val="C22536"/>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rgbClr val="901A28"/>
              </a:buClr>
              <a:buSzPts val="1200"/>
              <a:buNone/>
              <a:defRPr b="1" sz="1200"/>
            </a:lvl4pPr>
            <a:lvl5pPr indent="-228600" lvl="4" marL="2286000" algn="l">
              <a:lnSpc>
                <a:spcPct val="90000"/>
              </a:lnSpc>
              <a:spcBef>
                <a:spcPts val="400"/>
              </a:spcBef>
              <a:spcAft>
                <a:spcPts val="0"/>
              </a:spcAft>
              <a:buClr>
                <a:srgbClr val="525252"/>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3" name="Google Shape;83;p43"/>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4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5" name="Google Shape;85;p4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6" name="Google Shape;86;p43"/>
          <p:cNvSpPr txBox="1"/>
          <p:nvPr>
            <p:ph idx="12" type="sldNum"/>
          </p:nvPr>
        </p:nvSpPr>
        <p:spPr>
          <a:xfrm>
            <a:off x="6457950" y="4767263"/>
            <a:ext cx="8352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87" name="Google Shape;87;p43"/>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88" name="Google Shape;88;p43"/>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9" name="Shape 89"/>
        <p:cNvGrpSpPr/>
        <p:nvPr/>
      </p:nvGrpSpPr>
      <p:grpSpPr>
        <a:xfrm>
          <a:off x="0" y="0"/>
          <a:ext cx="0" cy="0"/>
          <a:chOff x="0" y="0"/>
          <a:chExt cx="0" cy="0"/>
        </a:xfrm>
      </p:grpSpPr>
      <p:sp>
        <p:nvSpPr>
          <p:cNvPr id="90" name="Google Shape;90;p4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1" name="Google Shape;91;p4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2" name="Google Shape;92;p44"/>
          <p:cNvSpPr txBox="1"/>
          <p:nvPr>
            <p:ph idx="12" type="sldNum"/>
          </p:nvPr>
        </p:nvSpPr>
        <p:spPr>
          <a:xfrm>
            <a:off x="6457950" y="4767263"/>
            <a:ext cx="8205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93" name="Google Shape;93;p44"/>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94" name="Google Shape;94;p44"/>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5" name="Shape 95"/>
        <p:cNvGrpSpPr/>
        <p:nvPr/>
      </p:nvGrpSpPr>
      <p:grpSpPr>
        <a:xfrm>
          <a:off x="0" y="0"/>
          <a:ext cx="0" cy="0"/>
          <a:chOff x="0" y="0"/>
          <a:chExt cx="0" cy="0"/>
        </a:xfrm>
      </p:grpSpPr>
      <p:sp>
        <p:nvSpPr>
          <p:cNvPr id="96" name="Google Shape;96;p45"/>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accent2"/>
              </a:buClr>
              <a:buSzPts val="2400"/>
              <a:buFont typeface="Trebuchet MS"/>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7" name="Google Shape;97;p45"/>
          <p:cNvSpPr txBox="1"/>
          <p:nvPr>
            <p:ph idx="1" type="body"/>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rgbClr val="C22536"/>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rgbClr val="901A28"/>
              </a:buClr>
              <a:buSzPts val="1500"/>
              <a:buChar char="•"/>
              <a:defRPr sz="1500"/>
            </a:lvl4pPr>
            <a:lvl5pPr indent="-323850" lvl="4" marL="2286000" algn="l">
              <a:lnSpc>
                <a:spcPct val="90000"/>
              </a:lnSpc>
              <a:spcBef>
                <a:spcPts val="400"/>
              </a:spcBef>
              <a:spcAft>
                <a:spcPts val="0"/>
              </a:spcAft>
              <a:buClr>
                <a:srgbClr val="525252"/>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98" name="Google Shape;98;p45"/>
          <p:cNvSpPr txBox="1"/>
          <p:nvPr>
            <p:ph idx="2"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rgbClr val="C22536"/>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rgbClr val="901A28"/>
              </a:buClr>
              <a:buSzPts val="800"/>
              <a:buNone/>
              <a:defRPr sz="800"/>
            </a:lvl4pPr>
            <a:lvl5pPr indent="-228600" lvl="4" marL="2286000" algn="l">
              <a:lnSpc>
                <a:spcPct val="90000"/>
              </a:lnSpc>
              <a:spcBef>
                <a:spcPts val="400"/>
              </a:spcBef>
              <a:spcAft>
                <a:spcPts val="0"/>
              </a:spcAft>
              <a:buClr>
                <a:srgbClr val="525252"/>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99" name="Google Shape;99;p4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4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1" name="Google Shape;101;p45"/>
          <p:cNvSpPr txBox="1"/>
          <p:nvPr>
            <p:ph idx="12" type="sldNum"/>
          </p:nvPr>
        </p:nvSpPr>
        <p:spPr>
          <a:xfrm>
            <a:off x="6457951"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102" name="Google Shape;102;p45"/>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103" name="Google Shape;103;p45"/>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4" name="Shape 104"/>
        <p:cNvGrpSpPr/>
        <p:nvPr/>
      </p:nvGrpSpPr>
      <p:grpSpPr>
        <a:xfrm>
          <a:off x="0" y="0"/>
          <a:ext cx="0" cy="0"/>
          <a:chOff x="0" y="0"/>
          <a:chExt cx="0" cy="0"/>
        </a:xfrm>
      </p:grpSpPr>
      <p:sp>
        <p:nvSpPr>
          <p:cNvPr id="105" name="Google Shape;105;p46"/>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accent2"/>
              </a:buClr>
              <a:buSzPts val="2400"/>
              <a:buFont typeface="Trebuchet MS"/>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6" name="Google Shape;106;p46"/>
          <p:cNvSpPr/>
          <p:nvPr>
            <p:ph idx="2" type="pic"/>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Trebuchet MS"/>
                <a:ea typeface="Trebuchet MS"/>
                <a:cs typeface="Trebuchet MS"/>
                <a:sym typeface="Trebuchet MS"/>
              </a:defRPr>
            </a:lvl1pPr>
            <a:lvl2pPr lvl="1" marR="0" rtl="0" algn="l">
              <a:lnSpc>
                <a:spcPct val="90000"/>
              </a:lnSpc>
              <a:spcBef>
                <a:spcPts val="400"/>
              </a:spcBef>
              <a:spcAft>
                <a:spcPts val="0"/>
              </a:spcAft>
              <a:buClr>
                <a:srgbClr val="C22536"/>
              </a:buClr>
              <a:buSzPts val="2100"/>
              <a:buFont typeface="Arial"/>
              <a:buNone/>
              <a:defRPr b="0" i="0" sz="2100" u="none" cap="none" strike="noStrike">
                <a:solidFill>
                  <a:srgbClr val="C22536"/>
                </a:solidFill>
                <a:latin typeface="Trebuchet MS"/>
                <a:ea typeface="Trebuchet MS"/>
                <a:cs typeface="Trebuchet MS"/>
                <a:sym typeface="Trebuchet MS"/>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Trebuchet MS"/>
                <a:ea typeface="Trebuchet MS"/>
                <a:cs typeface="Trebuchet MS"/>
                <a:sym typeface="Trebuchet MS"/>
              </a:defRPr>
            </a:lvl3pPr>
            <a:lvl4pPr lvl="3" marR="0" rtl="0" algn="l">
              <a:lnSpc>
                <a:spcPct val="90000"/>
              </a:lnSpc>
              <a:spcBef>
                <a:spcPts val="400"/>
              </a:spcBef>
              <a:spcAft>
                <a:spcPts val="0"/>
              </a:spcAft>
              <a:buClr>
                <a:srgbClr val="901A28"/>
              </a:buClr>
              <a:buSzPts val="1500"/>
              <a:buFont typeface="Arial"/>
              <a:buNone/>
              <a:defRPr b="0" i="0" sz="1500" u="none" cap="none" strike="noStrike">
                <a:solidFill>
                  <a:srgbClr val="901A28"/>
                </a:solidFill>
                <a:latin typeface="Trebuchet MS"/>
                <a:ea typeface="Trebuchet MS"/>
                <a:cs typeface="Trebuchet MS"/>
                <a:sym typeface="Trebuchet MS"/>
              </a:defRPr>
            </a:lvl4pPr>
            <a:lvl5pPr lvl="4" marR="0" rtl="0" algn="l">
              <a:lnSpc>
                <a:spcPct val="90000"/>
              </a:lnSpc>
              <a:spcBef>
                <a:spcPts val="400"/>
              </a:spcBef>
              <a:spcAft>
                <a:spcPts val="0"/>
              </a:spcAft>
              <a:buClr>
                <a:srgbClr val="525252"/>
              </a:buClr>
              <a:buSzPts val="1500"/>
              <a:buFont typeface="Arial"/>
              <a:buNone/>
              <a:defRPr b="0" i="0" sz="1500" u="none" cap="none" strike="noStrike">
                <a:solidFill>
                  <a:srgbClr val="525252"/>
                </a:solidFill>
                <a:latin typeface="Trebuchet MS"/>
                <a:ea typeface="Trebuchet MS"/>
                <a:cs typeface="Trebuchet MS"/>
                <a:sym typeface="Trebuchet MS"/>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Trebuchet MS"/>
                <a:ea typeface="Trebuchet MS"/>
                <a:cs typeface="Trebuchet MS"/>
                <a:sym typeface="Trebuchet MS"/>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Trebuchet MS"/>
                <a:ea typeface="Trebuchet MS"/>
                <a:cs typeface="Trebuchet MS"/>
                <a:sym typeface="Trebuchet MS"/>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Trebuchet MS"/>
                <a:ea typeface="Trebuchet MS"/>
                <a:cs typeface="Trebuchet MS"/>
                <a:sym typeface="Trebuchet MS"/>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Trebuchet MS"/>
                <a:ea typeface="Trebuchet MS"/>
                <a:cs typeface="Trebuchet MS"/>
                <a:sym typeface="Trebuchet MS"/>
              </a:defRPr>
            </a:lvl9pPr>
          </a:lstStyle>
          <a:p/>
        </p:txBody>
      </p:sp>
      <p:sp>
        <p:nvSpPr>
          <p:cNvPr id="107" name="Google Shape;107;p46"/>
          <p:cNvSpPr txBox="1"/>
          <p:nvPr>
            <p:ph idx="1"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rgbClr val="C22536"/>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rgbClr val="901A28"/>
              </a:buClr>
              <a:buSzPts val="800"/>
              <a:buNone/>
              <a:defRPr sz="800"/>
            </a:lvl4pPr>
            <a:lvl5pPr indent="-228600" lvl="4" marL="2286000" algn="l">
              <a:lnSpc>
                <a:spcPct val="90000"/>
              </a:lnSpc>
              <a:spcBef>
                <a:spcPts val="400"/>
              </a:spcBef>
              <a:spcAft>
                <a:spcPts val="0"/>
              </a:spcAft>
              <a:buClr>
                <a:srgbClr val="525252"/>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08" name="Google Shape;108;p4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9" name="Google Shape;109;p4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0" name="Google Shape;110;p46"/>
          <p:cNvSpPr txBox="1"/>
          <p:nvPr>
            <p:ph idx="12" type="sldNum"/>
          </p:nvPr>
        </p:nvSpPr>
        <p:spPr>
          <a:xfrm>
            <a:off x="6457950" y="4767263"/>
            <a:ext cx="8352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111" name="Google Shape;111;p46"/>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112" name="Google Shape;112;p46"/>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47"/>
          <p:cNvSpPr txBox="1"/>
          <p:nvPr>
            <p:ph type="title"/>
          </p:nvPr>
        </p:nvSpPr>
        <p:spPr>
          <a:xfrm>
            <a:off x="628650" y="273843"/>
            <a:ext cx="7886700" cy="9945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2"/>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5" name="Google Shape;115;p47"/>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4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7" name="Google Shape;117;p4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47"/>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119" name="Google Shape;119;p47"/>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120" name="Google Shape;120;p47"/>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1" name="Shape 121"/>
        <p:cNvGrpSpPr/>
        <p:nvPr/>
      </p:nvGrpSpPr>
      <p:grpSpPr>
        <a:xfrm>
          <a:off x="0" y="0"/>
          <a:ext cx="0" cy="0"/>
          <a:chOff x="0" y="0"/>
          <a:chExt cx="0" cy="0"/>
        </a:xfrm>
      </p:grpSpPr>
      <p:sp>
        <p:nvSpPr>
          <p:cNvPr id="122" name="Google Shape;122;p48"/>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2"/>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3" name="Google Shape;123;p48"/>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4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5" name="Google Shape;125;p4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6" name="Google Shape;126;p48"/>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127" name="Google Shape;127;p48"/>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128" name="Google Shape;128;p48"/>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29" name="Shape 129"/>
        <p:cNvGrpSpPr/>
        <p:nvPr/>
      </p:nvGrpSpPr>
      <p:grpSpPr>
        <a:xfrm>
          <a:off x="0" y="0"/>
          <a:ext cx="0" cy="0"/>
          <a:chOff x="0" y="0"/>
          <a:chExt cx="0" cy="0"/>
        </a:xfrm>
      </p:grpSpPr>
      <p:sp>
        <p:nvSpPr>
          <p:cNvPr id="130" name="Google Shape;130;p49"/>
          <p:cNvSpPr txBox="1"/>
          <p:nvPr>
            <p:ph type="title"/>
          </p:nvPr>
        </p:nvSpPr>
        <p:spPr>
          <a:xfrm>
            <a:off x="311700" y="445025"/>
            <a:ext cx="8520600" cy="5727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31" name="Google Shape;131;p49"/>
          <p:cNvSpPr txBox="1"/>
          <p:nvPr>
            <p:ph idx="1" type="body"/>
          </p:nvPr>
        </p:nvSpPr>
        <p:spPr>
          <a:xfrm>
            <a:off x="311700" y="1152475"/>
            <a:ext cx="3999900" cy="3416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SzPts val="1400"/>
              <a:buChar char="•"/>
              <a:defRPr sz="1400"/>
            </a:lvl1pPr>
            <a:lvl2pPr indent="-304800" lvl="1" marL="914400" algn="l">
              <a:lnSpc>
                <a:spcPct val="90000"/>
              </a:lnSpc>
              <a:spcBef>
                <a:spcPts val="400"/>
              </a:spcBef>
              <a:spcAft>
                <a:spcPts val="0"/>
              </a:spcAft>
              <a:buSzPts val="1200"/>
              <a:buChar char="•"/>
              <a:defRPr sz="1200"/>
            </a:lvl2pPr>
            <a:lvl3pPr indent="-304800" lvl="2" marL="1371600" algn="l">
              <a:lnSpc>
                <a:spcPct val="90000"/>
              </a:lnSpc>
              <a:spcBef>
                <a:spcPts val="400"/>
              </a:spcBef>
              <a:spcAft>
                <a:spcPts val="0"/>
              </a:spcAft>
              <a:buSzPts val="1200"/>
              <a:buChar char="•"/>
              <a:defRPr sz="1200"/>
            </a:lvl3pPr>
            <a:lvl4pPr indent="-304800" lvl="3" marL="1828800" algn="l">
              <a:lnSpc>
                <a:spcPct val="90000"/>
              </a:lnSpc>
              <a:spcBef>
                <a:spcPts val="400"/>
              </a:spcBef>
              <a:spcAft>
                <a:spcPts val="0"/>
              </a:spcAft>
              <a:buSzPts val="1200"/>
              <a:buChar char="•"/>
              <a:defRPr sz="1200"/>
            </a:lvl4pPr>
            <a:lvl5pPr indent="-304800" lvl="4" marL="2286000" algn="l">
              <a:lnSpc>
                <a:spcPct val="90000"/>
              </a:lnSpc>
              <a:spcBef>
                <a:spcPts val="400"/>
              </a:spcBef>
              <a:spcAft>
                <a:spcPts val="0"/>
              </a:spcAft>
              <a:buSzPts val="1200"/>
              <a:buChar char="•"/>
              <a:defRPr sz="1200"/>
            </a:lvl5pPr>
            <a:lvl6pPr indent="-304800" lvl="5" marL="2743200" algn="l">
              <a:lnSpc>
                <a:spcPct val="90000"/>
              </a:lnSpc>
              <a:spcBef>
                <a:spcPts val="400"/>
              </a:spcBef>
              <a:spcAft>
                <a:spcPts val="0"/>
              </a:spcAft>
              <a:buSzPts val="1200"/>
              <a:buChar char="•"/>
              <a:defRPr sz="1200"/>
            </a:lvl6pPr>
            <a:lvl7pPr indent="-304800" lvl="6" marL="3200400" algn="l">
              <a:lnSpc>
                <a:spcPct val="90000"/>
              </a:lnSpc>
              <a:spcBef>
                <a:spcPts val="400"/>
              </a:spcBef>
              <a:spcAft>
                <a:spcPts val="0"/>
              </a:spcAft>
              <a:buSzPts val="1200"/>
              <a:buChar char="•"/>
              <a:defRPr sz="1200"/>
            </a:lvl7pPr>
            <a:lvl8pPr indent="-304800" lvl="7" marL="3657600" algn="l">
              <a:lnSpc>
                <a:spcPct val="90000"/>
              </a:lnSpc>
              <a:spcBef>
                <a:spcPts val="400"/>
              </a:spcBef>
              <a:spcAft>
                <a:spcPts val="0"/>
              </a:spcAft>
              <a:buSzPts val="1200"/>
              <a:buChar char="•"/>
              <a:defRPr sz="1200"/>
            </a:lvl8pPr>
            <a:lvl9pPr indent="-304800" lvl="8" marL="4114800" algn="l">
              <a:lnSpc>
                <a:spcPct val="90000"/>
              </a:lnSpc>
              <a:spcBef>
                <a:spcPts val="400"/>
              </a:spcBef>
              <a:spcAft>
                <a:spcPts val="0"/>
              </a:spcAft>
              <a:buSzPts val="1200"/>
              <a:buChar char="•"/>
              <a:defRPr sz="1200"/>
            </a:lvl9pPr>
          </a:lstStyle>
          <a:p/>
        </p:txBody>
      </p:sp>
      <p:sp>
        <p:nvSpPr>
          <p:cNvPr id="132" name="Google Shape;132;p49"/>
          <p:cNvSpPr txBox="1"/>
          <p:nvPr>
            <p:ph idx="2" type="body"/>
          </p:nvPr>
        </p:nvSpPr>
        <p:spPr>
          <a:xfrm>
            <a:off x="4832400" y="1152475"/>
            <a:ext cx="3999900" cy="3416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SzPts val="1400"/>
              <a:buChar char="•"/>
              <a:defRPr sz="1400"/>
            </a:lvl1pPr>
            <a:lvl2pPr indent="-304800" lvl="1" marL="914400" algn="l">
              <a:lnSpc>
                <a:spcPct val="90000"/>
              </a:lnSpc>
              <a:spcBef>
                <a:spcPts val="400"/>
              </a:spcBef>
              <a:spcAft>
                <a:spcPts val="0"/>
              </a:spcAft>
              <a:buSzPts val="1200"/>
              <a:buChar char="•"/>
              <a:defRPr sz="1200"/>
            </a:lvl2pPr>
            <a:lvl3pPr indent="-304800" lvl="2" marL="1371600" algn="l">
              <a:lnSpc>
                <a:spcPct val="90000"/>
              </a:lnSpc>
              <a:spcBef>
                <a:spcPts val="400"/>
              </a:spcBef>
              <a:spcAft>
                <a:spcPts val="0"/>
              </a:spcAft>
              <a:buSzPts val="1200"/>
              <a:buChar char="•"/>
              <a:defRPr sz="1200"/>
            </a:lvl3pPr>
            <a:lvl4pPr indent="-304800" lvl="3" marL="1828800" algn="l">
              <a:lnSpc>
                <a:spcPct val="90000"/>
              </a:lnSpc>
              <a:spcBef>
                <a:spcPts val="400"/>
              </a:spcBef>
              <a:spcAft>
                <a:spcPts val="0"/>
              </a:spcAft>
              <a:buSzPts val="1200"/>
              <a:buChar char="•"/>
              <a:defRPr sz="1200"/>
            </a:lvl4pPr>
            <a:lvl5pPr indent="-304800" lvl="4" marL="2286000" algn="l">
              <a:lnSpc>
                <a:spcPct val="90000"/>
              </a:lnSpc>
              <a:spcBef>
                <a:spcPts val="400"/>
              </a:spcBef>
              <a:spcAft>
                <a:spcPts val="0"/>
              </a:spcAft>
              <a:buSzPts val="1200"/>
              <a:buChar char="•"/>
              <a:defRPr sz="1200"/>
            </a:lvl5pPr>
            <a:lvl6pPr indent="-304800" lvl="5" marL="2743200" algn="l">
              <a:lnSpc>
                <a:spcPct val="90000"/>
              </a:lnSpc>
              <a:spcBef>
                <a:spcPts val="400"/>
              </a:spcBef>
              <a:spcAft>
                <a:spcPts val="0"/>
              </a:spcAft>
              <a:buSzPts val="1200"/>
              <a:buChar char="•"/>
              <a:defRPr sz="1200"/>
            </a:lvl6pPr>
            <a:lvl7pPr indent="-304800" lvl="6" marL="3200400" algn="l">
              <a:lnSpc>
                <a:spcPct val="90000"/>
              </a:lnSpc>
              <a:spcBef>
                <a:spcPts val="400"/>
              </a:spcBef>
              <a:spcAft>
                <a:spcPts val="0"/>
              </a:spcAft>
              <a:buSzPts val="1200"/>
              <a:buChar char="•"/>
              <a:defRPr sz="1200"/>
            </a:lvl7pPr>
            <a:lvl8pPr indent="-304800" lvl="7" marL="3657600" algn="l">
              <a:lnSpc>
                <a:spcPct val="90000"/>
              </a:lnSpc>
              <a:spcBef>
                <a:spcPts val="400"/>
              </a:spcBef>
              <a:spcAft>
                <a:spcPts val="0"/>
              </a:spcAft>
              <a:buSzPts val="1200"/>
              <a:buChar char="•"/>
              <a:defRPr sz="1200"/>
            </a:lvl8pPr>
            <a:lvl9pPr indent="-304800" lvl="8" marL="4114800" algn="l">
              <a:lnSpc>
                <a:spcPct val="90000"/>
              </a:lnSpc>
              <a:spcBef>
                <a:spcPts val="400"/>
              </a:spcBef>
              <a:spcAft>
                <a:spcPts val="0"/>
              </a:spcAft>
              <a:buSzPts val="1200"/>
              <a:buChar char="•"/>
              <a:defRPr sz="1200"/>
            </a:lvl9pPr>
          </a:lstStyle>
          <a:p/>
        </p:txBody>
      </p:sp>
      <p:sp>
        <p:nvSpPr>
          <p:cNvPr id="133" name="Google Shape;133;p49"/>
          <p:cNvSpPr txBox="1"/>
          <p:nvPr>
            <p:ph idx="12" type="sldNum"/>
          </p:nvPr>
        </p:nvSpPr>
        <p:spPr>
          <a:xfrm>
            <a:off x="8472458" y="4663217"/>
            <a:ext cx="548700" cy="3936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4"/>
          <p:cNvSpPr txBox="1"/>
          <p:nvPr>
            <p:ph type="title"/>
          </p:nvPr>
        </p:nvSpPr>
        <p:spPr>
          <a:xfrm>
            <a:off x="628650" y="273843"/>
            <a:ext cx="7886700" cy="9945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2"/>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1" name="Google Shape;21;p3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rgbClr val="C22536"/>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rgbClr val="901A28"/>
              </a:buClr>
              <a:buSzPts val="1400"/>
              <a:buChar char="•"/>
              <a:defRPr/>
            </a:lvl4pPr>
            <a:lvl5pPr indent="-317500" lvl="4" marL="2286000" algn="l">
              <a:lnSpc>
                <a:spcPct val="90000"/>
              </a:lnSpc>
              <a:spcBef>
                <a:spcPts val="400"/>
              </a:spcBef>
              <a:spcAft>
                <a:spcPts val="0"/>
              </a:spcAft>
              <a:buClr>
                <a:srgbClr val="525252"/>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 name="Google Shape;22;p3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3" name="Google Shape;23;p3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4" name="Google Shape;24;p34"/>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25" name="Google Shape;25;p34"/>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10;" id="26" name="Google Shape;26;p34"/>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extLst>
    <p:ext uri="{DCECCB84-F9BA-43D5-87BE-67443E8EF086}">
      <p15:sldGuideLst>
        <p15:guide id="1" orient="horz" pos="318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7"/>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accent2"/>
              </a:buClr>
              <a:buSzPts val="3800"/>
              <a:buFont typeface="Trebuchet MS"/>
              <a:buNone/>
              <a:defRPr sz="38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9" name="Google Shape;29;p37"/>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988"/>
              </a:buClr>
              <a:buSzPts val="1800"/>
              <a:buNone/>
              <a:defRPr sz="1800">
                <a:solidFill>
                  <a:srgbClr val="888988"/>
                </a:solidFill>
              </a:defRPr>
            </a:lvl1pPr>
            <a:lvl2pPr indent="-228600" lvl="1" marL="914400" algn="l">
              <a:lnSpc>
                <a:spcPct val="90000"/>
              </a:lnSpc>
              <a:spcBef>
                <a:spcPts val="400"/>
              </a:spcBef>
              <a:spcAft>
                <a:spcPts val="0"/>
              </a:spcAft>
              <a:buClr>
                <a:srgbClr val="888988"/>
              </a:buClr>
              <a:buSzPts val="1500"/>
              <a:buNone/>
              <a:defRPr sz="1500">
                <a:solidFill>
                  <a:srgbClr val="888988"/>
                </a:solidFill>
              </a:defRPr>
            </a:lvl2pPr>
            <a:lvl3pPr indent="-228600" lvl="2" marL="1371600" algn="l">
              <a:lnSpc>
                <a:spcPct val="90000"/>
              </a:lnSpc>
              <a:spcBef>
                <a:spcPts val="400"/>
              </a:spcBef>
              <a:spcAft>
                <a:spcPts val="0"/>
              </a:spcAft>
              <a:buClr>
                <a:srgbClr val="888988"/>
              </a:buClr>
              <a:buSzPts val="1400"/>
              <a:buNone/>
              <a:defRPr sz="1400">
                <a:solidFill>
                  <a:srgbClr val="888988"/>
                </a:solidFill>
              </a:defRPr>
            </a:lvl3pPr>
            <a:lvl4pPr indent="-228600" lvl="3" marL="1828800" algn="l">
              <a:lnSpc>
                <a:spcPct val="90000"/>
              </a:lnSpc>
              <a:spcBef>
                <a:spcPts val="400"/>
              </a:spcBef>
              <a:spcAft>
                <a:spcPts val="0"/>
              </a:spcAft>
              <a:buClr>
                <a:srgbClr val="888988"/>
              </a:buClr>
              <a:buSzPts val="1200"/>
              <a:buNone/>
              <a:defRPr sz="1200">
                <a:solidFill>
                  <a:srgbClr val="888988"/>
                </a:solidFill>
              </a:defRPr>
            </a:lvl4pPr>
            <a:lvl5pPr indent="-228600" lvl="4" marL="2286000" algn="l">
              <a:lnSpc>
                <a:spcPct val="90000"/>
              </a:lnSpc>
              <a:spcBef>
                <a:spcPts val="400"/>
              </a:spcBef>
              <a:spcAft>
                <a:spcPts val="0"/>
              </a:spcAft>
              <a:buClr>
                <a:srgbClr val="888988"/>
              </a:buClr>
              <a:buSzPts val="1200"/>
              <a:buNone/>
              <a:defRPr sz="1200">
                <a:solidFill>
                  <a:srgbClr val="888988"/>
                </a:solidFill>
              </a:defRPr>
            </a:lvl5pPr>
            <a:lvl6pPr indent="-228600" lvl="5" marL="2743200" algn="l">
              <a:lnSpc>
                <a:spcPct val="90000"/>
              </a:lnSpc>
              <a:spcBef>
                <a:spcPts val="400"/>
              </a:spcBef>
              <a:spcAft>
                <a:spcPts val="0"/>
              </a:spcAft>
              <a:buClr>
                <a:srgbClr val="888988"/>
              </a:buClr>
              <a:buSzPts val="1200"/>
              <a:buNone/>
              <a:defRPr sz="1200">
                <a:solidFill>
                  <a:srgbClr val="888988"/>
                </a:solidFill>
              </a:defRPr>
            </a:lvl6pPr>
            <a:lvl7pPr indent="-228600" lvl="6" marL="3200400" algn="l">
              <a:lnSpc>
                <a:spcPct val="90000"/>
              </a:lnSpc>
              <a:spcBef>
                <a:spcPts val="400"/>
              </a:spcBef>
              <a:spcAft>
                <a:spcPts val="0"/>
              </a:spcAft>
              <a:buClr>
                <a:srgbClr val="888988"/>
              </a:buClr>
              <a:buSzPts val="1200"/>
              <a:buNone/>
              <a:defRPr sz="1200">
                <a:solidFill>
                  <a:srgbClr val="888988"/>
                </a:solidFill>
              </a:defRPr>
            </a:lvl7pPr>
            <a:lvl8pPr indent="-228600" lvl="7" marL="3657600" algn="l">
              <a:lnSpc>
                <a:spcPct val="90000"/>
              </a:lnSpc>
              <a:spcBef>
                <a:spcPts val="400"/>
              </a:spcBef>
              <a:spcAft>
                <a:spcPts val="0"/>
              </a:spcAft>
              <a:buClr>
                <a:srgbClr val="888988"/>
              </a:buClr>
              <a:buSzPts val="1200"/>
              <a:buNone/>
              <a:defRPr sz="1200">
                <a:solidFill>
                  <a:srgbClr val="888988"/>
                </a:solidFill>
              </a:defRPr>
            </a:lvl8pPr>
            <a:lvl9pPr indent="-228600" lvl="8" marL="4114800" algn="l">
              <a:lnSpc>
                <a:spcPct val="90000"/>
              </a:lnSpc>
              <a:spcBef>
                <a:spcPts val="400"/>
              </a:spcBef>
              <a:spcAft>
                <a:spcPts val="0"/>
              </a:spcAft>
              <a:buClr>
                <a:srgbClr val="888988"/>
              </a:buClr>
              <a:buSzPts val="1200"/>
              <a:buNone/>
              <a:defRPr sz="1200">
                <a:solidFill>
                  <a:srgbClr val="888988"/>
                </a:solidFill>
              </a:defRPr>
            </a:lvl9pPr>
          </a:lstStyle>
          <a:p/>
        </p:txBody>
      </p:sp>
      <p:sp>
        <p:nvSpPr>
          <p:cNvPr id="30" name="Google Shape;30;p3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1" name="Google Shape;31;p3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2" name="Google Shape;32;p37"/>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DOE LOGO" id="33" name="Google Shape;33;p37"/>
          <p:cNvPicPr preferRelativeResize="0"/>
          <p:nvPr/>
        </p:nvPicPr>
        <p:blipFill rotWithShape="1">
          <a:blip r:embed="rId2">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38"/>
          <p:cNvSpPr txBox="1"/>
          <p:nvPr>
            <p:ph type="title"/>
          </p:nvPr>
        </p:nvSpPr>
        <p:spPr>
          <a:xfrm>
            <a:off x="628650" y="273843"/>
            <a:ext cx="7886700" cy="9945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2"/>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6" name="Google Shape;36;p3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7" name="Google Shape;37;p3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8" name="Google Shape;38;p38"/>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irginia Department of Education" id="39" name="Google Shape;39;p38"/>
          <p:cNvPicPr preferRelativeResize="0"/>
          <p:nvPr/>
        </p:nvPicPr>
        <p:blipFill rotWithShape="1">
          <a:blip r:embed="rId2">
            <a:alphaModFix/>
          </a:blip>
          <a:srcRect b="0" l="0" r="0" t="0"/>
          <a:stretch/>
        </p:blipFill>
        <p:spPr>
          <a:xfrm rot="-5400000">
            <a:off x="-2270565" y="2417512"/>
            <a:ext cx="4998453" cy="285873"/>
          </a:xfrm>
          <a:prstGeom prst="rect">
            <a:avLst/>
          </a:prstGeom>
          <a:noFill/>
          <a:ln>
            <a:noFill/>
          </a:ln>
        </p:spPr>
      </p:pic>
      <p:pic>
        <p:nvPicPr>
          <p:cNvPr descr="VDOE Logo" id="40" name="Google Shape;40;p38"/>
          <p:cNvPicPr preferRelativeResize="0"/>
          <p:nvPr/>
        </p:nvPicPr>
        <p:blipFill rotWithShape="1">
          <a:blip r:embed="rId3">
            <a:alphaModFix/>
          </a:blip>
          <a:srcRect b="0" l="0" r="0" t="0"/>
          <a:stretch/>
        </p:blipFill>
        <p:spPr>
          <a:xfrm>
            <a:off x="7216755" y="4587708"/>
            <a:ext cx="1898855" cy="6329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41" name="Shape 41"/>
        <p:cNvGrpSpPr/>
        <p:nvPr/>
      </p:nvGrpSpPr>
      <p:grpSpPr>
        <a:xfrm>
          <a:off x="0" y="0"/>
          <a:ext cx="0" cy="0"/>
          <a:chOff x="0" y="0"/>
          <a:chExt cx="0" cy="0"/>
        </a:xfrm>
      </p:grpSpPr>
      <p:sp>
        <p:nvSpPr>
          <p:cNvPr id="42" name="Google Shape;42;p36"/>
          <p:cNvSpPr txBox="1"/>
          <p:nvPr>
            <p:ph type="title"/>
          </p:nvPr>
        </p:nvSpPr>
        <p:spPr>
          <a:xfrm>
            <a:off x="311700" y="2150850"/>
            <a:ext cx="8520600" cy="84180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3" name="Google Shape;43;p36"/>
          <p:cNvSpPr txBox="1"/>
          <p:nvPr>
            <p:ph idx="12" type="sldNum"/>
          </p:nvPr>
        </p:nvSpPr>
        <p:spPr>
          <a:xfrm>
            <a:off x="8472458" y="4663217"/>
            <a:ext cx="548700" cy="3936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4" name="Shape 44"/>
        <p:cNvGrpSpPr/>
        <p:nvPr/>
      </p:nvGrpSpPr>
      <p:grpSpPr>
        <a:xfrm>
          <a:off x="0" y="0"/>
          <a:ext cx="0" cy="0"/>
          <a:chOff x="0" y="0"/>
          <a:chExt cx="0" cy="0"/>
        </a:xfrm>
      </p:grpSpPr>
      <p:sp>
        <p:nvSpPr>
          <p:cNvPr id="45" name="Google Shape;45;p35"/>
          <p:cNvSpPr txBox="1"/>
          <p:nvPr>
            <p:ph type="title"/>
          </p:nvPr>
        </p:nvSpPr>
        <p:spPr>
          <a:xfrm>
            <a:off x="311700" y="445025"/>
            <a:ext cx="8520600" cy="5727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6" name="Google Shape;46;p35"/>
          <p:cNvSpPr txBox="1"/>
          <p:nvPr>
            <p:ph idx="1" type="body"/>
          </p:nvPr>
        </p:nvSpPr>
        <p:spPr>
          <a:xfrm>
            <a:off x="311700" y="1152475"/>
            <a:ext cx="8520600" cy="3416400"/>
          </a:xfrm>
          <a:prstGeom prst="rect">
            <a:avLst/>
          </a:prstGeom>
          <a:noFill/>
          <a:ln>
            <a:noFill/>
          </a:ln>
        </p:spPr>
        <p:txBody>
          <a:bodyPr anchorCtr="0" anchor="t" bIns="34275" lIns="68575" spcFirstLastPara="1" rIns="68575" wrap="square" tIns="34275">
            <a:noAutofit/>
          </a:bodyPr>
          <a:lstStyle>
            <a:lvl1pPr indent="-361950" lvl="0" marL="457200" algn="l">
              <a:lnSpc>
                <a:spcPct val="90000"/>
              </a:lnSpc>
              <a:spcBef>
                <a:spcPts val="800"/>
              </a:spcBef>
              <a:spcAft>
                <a:spcPts val="0"/>
              </a:spcAft>
              <a:buSzPts val="2100"/>
              <a:buChar char="•"/>
              <a:defRPr/>
            </a:lvl1pPr>
            <a:lvl2pPr indent="-342900" lvl="1" marL="914400" algn="l">
              <a:lnSpc>
                <a:spcPct val="90000"/>
              </a:lnSpc>
              <a:spcBef>
                <a:spcPts val="400"/>
              </a:spcBef>
              <a:spcAft>
                <a:spcPts val="0"/>
              </a:spcAft>
              <a:buSzPts val="1800"/>
              <a:buChar char="•"/>
              <a:defRPr/>
            </a:lvl2pPr>
            <a:lvl3pPr indent="-323850" lvl="2" marL="1371600" algn="l">
              <a:lnSpc>
                <a:spcPct val="90000"/>
              </a:lnSpc>
              <a:spcBef>
                <a:spcPts val="400"/>
              </a:spcBef>
              <a:spcAft>
                <a:spcPts val="0"/>
              </a:spcAft>
              <a:buSzPts val="1500"/>
              <a:buChar char="•"/>
              <a:defRPr/>
            </a:lvl3pPr>
            <a:lvl4pPr indent="-317500" lvl="3" marL="1828800" algn="l">
              <a:lnSpc>
                <a:spcPct val="90000"/>
              </a:lnSpc>
              <a:spcBef>
                <a:spcPts val="400"/>
              </a:spcBef>
              <a:spcAft>
                <a:spcPts val="0"/>
              </a:spcAft>
              <a:buSzPts val="1400"/>
              <a:buChar char="•"/>
              <a:defRPr/>
            </a:lvl4pPr>
            <a:lvl5pPr indent="-317500" lvl="4" marL="2286000" algn="l">
              <a:lnSpc>
                <a:spcPct val="90000"/>
              </a:lnSpc>
              <a:spcBef>
                <a:spcPts val="400"/>
              </a:spcBef>
              <a:spcAft>
                <a:spcPts val="0"/>
              </a:spcAft>
              <a:buSzPts val="1400"/>
              <a:buChar char="•"/>
              <a:defRPr/>
            </a:lvl5pPr>
            <a:lvl6pPr indent="-317500" lvl="5" marL="2743200" algn="l">
              <a:lnSpc>
                <a:spcPct val="90000"/>
              </a:lnSpc>
              <a:spcBef>
                <a:spcPts val="400"/>
              </a:spcBef>
              <a:spcAft>
                <a:spcPts val="0"/>
              </a:spcAft>
              <a:buSzPts val="1400"/>
              <a:buChar char="•"/>
              <a:defRPr/>
            </a:lvl6pPr>
            <a:lvl7pPr indent="-317500" lvl="6" marL="3200400" algn="l">
              <a:lnSpc>
                <a:spcPct val="90000"/>
              </a:lnSpc>
              <a:spcBef>
                <a:spcPts val="400"/>
              </a:spcBef>
              <a:spcAft>
                <a:spcPts val="0"/>
              </a:spcAft>
              <a:buSzPts val="1400"/>
              <a:buChar char="•"/>
              <a:defRPr/>
            </a:lvl7pPr>
            <a:lvl8pPr indent="-317500" lvl="7" marL="3657600" algn="l">
              <a:lnSpc>
                <a:spcPct val="90000"/>
              </a:lnSpc>
              <a:spcBef>
                <a:spcPts val="400"/>
              </a:spcBef>
              <a:spcAft>
                <a:spcPts val="0"/>
              </a:spcAft>
              <a:buSzPts val="1400"/>
              <a:buChar char="•"/>
              <a:defRPr/>
            </a:lvl8pPr>
            <a:lvl9pPr indent="-317500" lvl="8" marL="4114800" algn="l">
              <a:lnSpc>
                <a:spcPct val="90000"/>
              </a:lnSpc>
              <a:spcBef>
                <a:spcPts val="400"/>
              </a:spcBef>
              <a:spcAft>
                <a:spcPts val="0"/>
              </a:spcAft>
              <a:buSzPts val="1400"/>
              <a:buChar char="•"/>
              <a:defRPr/>
            </a:lvl9pPr>
          </a:lstStyle>
          <a:p/>
        </p:txBody>
      </p:sp>
      <p:sp>
        <p:nvSpPr>
          <p:cNvPr id="47" name="Google Shape;47;p35"/>
          <p:cNvSpPr txBox="1"/>
          <p:nvPr>
            <p:ph idx="12" type="sldNum"/>
          </p:nvPr>
        </p:nvSpPr>
        <p:spPr>
          <a:xfrm>
            <a:off x="8472458" y="4663217"/>
            <a:ext cx="548700" cy="3936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showMasterSp="0">
  <p:cSld name="Custom Layout">
    <p:spTree>
      <p:nvGrpSpPr>
        <p:cNvPr id="48" name="Shape 48"/>
        <p:cNvGrpSpPr/>
        <p:nvPr/>
      </p:nvGrpSpPr>
      <p:grpSpPr>
        <a:xfrm>
          <a:off x="0" y="0"/>
          <a:ext cx="0" cy="0"/>
          <a:chOff x="0" y="0"/>
          <a:chExt cx="0" cy="0"/>
        </a:xfrm>
      </p:grpSpPr>
      <p:pic>
        <p:nvPicPr>
          <p:cNvPr descr="A picture containing photo, newspaper, different, many&#10;&#10;Description automatically generated" id="49" name="Google Shape;49;p39"/>
          <p:cNvPicPr preferRelativeResize="0"/>
          <p:nvPr/>
        </p:nvPicPr>
        <p:blipFill rotWithShape="1">
          <a:blip r:embed="rId2">
            <a:alphaModFix amt="20000"/>
          </a:blip>
          <a:srcRect b="0" l="0" r="0" t="0"/>
          <a:stretch/>
        </p:blipFill>
        <p:spPr>
          <a:xfrm>
            <a:off x="0" y="1255"/>
            <a:ext cx="9144001" cy="5140990"/>
          </a:xfrm>
          <a:prstGeom prst="rect">
            <a:avLst/>
          </a:prstGeom>
          <a:noFill/>
          <a:ln>
            <a:noFill/>
          </a:ln>
        </p:spPr>
      </p:pic>
      <p:sp>
        <p:nvSpPr>
          <p:cNvPr id="50" name="Google Shape;50;p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1" name="Google Shape;51;p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2" name="Google Shape;52;p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
        <p:nvSpPr>
          <p:cNvPr id="53" name="Google Shape;53;p39"/>
          <p:cNvSpPr txBox="1"/>
          <p:nvPr>
            <p:ph type="ctrTitle"/>
          </p:nvPr>
        </p:nvSpPr>
        <p:spPr>
          <a:xfrm>
            <a:off x="1143000" y="1676399"/>
            <a:ext cx="6858000" cy="1790700"/>
          </a:xfrm>
          <a:prstGeom prst="rect">
            <a:avLst/>
          </a:prstGeom>
          <a:solidFill>
            <a:schemeClr val="lt1">
              <a:alpha val="62352"/>
            </a:schemeClr>
          </a:solidFill>
          <a:ln cap="rnd" cmpd="sng" w="79375">
            <a:solidFill>
              <a:srgbClr val="C00000">
                <a:alpha val="78039"/>
              </a:srgbClr>
            </a:solidFill>
            <a:prstDash val="solid"/>
            <a:round/>
            <a:headEnd len="sm" w="sm" type="none"/>
            <a:tailEnd len="sm" w="sm" type="none"/>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2"/>
              </a:buClr>
              <a:buSzPts val="4500"/>
              <a:buFont typeface="Trebuchet MS"/>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4" name="Google Shape;54;p39"/>
          <p:cNvSpPr txBox="1"/>
          <p:nvPr>
            <p:ph idx="1" type="subTitle"/>
          </p:nvPr>
        </p:nvSpPr>
        <p:spPr>
          <a:xfrm>
            <a:off x="1084006" y="3536156"/>
            <a:ext cx="6858000" cy="7716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rgbClr val="C22536"/>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rgbClr val="901A28"/>
              </a:buClr>
              <a:buSzPts val="1200"/>
              <a:buNone/>
              <a:defRPr sz="1200"/>
            </a:lvl4pPr>
            <a:lvl5pPr lvl="4" algn="ctr">
              <a:lnSpc>
                <a:spcPct val="90000"/>
              </a:lnSpc>
              <a:spcBef>
                <a:spcPts val="400"/>
              </a:spcBef>
              <a:spcAft>
                <a:spcPts val="0"/>
              </a:spcAft>
              <a:buClr>
                <a:srgbClr val="525252"/>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ternate Section Header - BLACK" showMasterSp="0">
  <p:cSld name="Alternate Section Header - BLACK">
    <p:bg>
      <p:bgPr>
        <a:solidFill>
          <a:schemeClr val="dk1"/>
        </a:solidFill>
      </p:bgPr>
    </p:bg>
    <p:spTree>
      <p:nvGrpSpPr>
        <p:cNvPr id="55" name="Shape 55"/>
        <p:cNvGrpSpPr/>
        <p:nvPr/>
      </p:nvGrpSpPr>
      <p:grpSpPr>
        <a:xfrm>
          <a:off x="0" y="0"/>
          <a:ext cx="0" cy="0"/>
          <a:chOff x="0" y="0"/>
          <a:chExt cx="0" cy="0"/>
        </a:xfrm>
      </p:grpSpPr>
      <p:sp>
        <p:nvSpPr>
          <p:cNvPr id="56" name="Google Shape;56;p40"/>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accent2"/>
              </a:buClr>
              <a:buSzPts val="3800"/>
              <a:buFont typeface="Trebuchet MS"/>
              <a:buNone/>
              <a:defRPr sz="38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7" name="Google Shape;57;p40"/>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lt1"/>
              </a:buClr>
              <a:buSzPts val="1800"/>
              <a:buNone/>
              <a:defRPr sz="1800">
                <a:solidFill>
                  <a:schemeClr val="lt1"/>
                </a:solidFill>
              </a:defRPr>
            </a:lvl1pPr>
            <a:lvl2pPr indent="-228600" lvl="1" marL="914400" algn="l">
              <a:lnSpc>
                <a:spcPct val="90000"/>
              </a:lnSpc>
              <a:spcBef>
                <a:spcPts val="400"/>
              </a:spcBef>
              <a:spcAft>
                <a:spcPts val="0"/>
              </a:spcAft>
              <a:buClr>
                <a:schemeClr val="lt1"/>
              </a:buClr>
              <a:buSzPts val="1500"/>
              <a:buNone/>
              <a:defRPr sz="1500">
                <a:solidFill>
                  <a:schemeClr val="lt1"/>
                </a:solidFill>
              </a:defRPr>
            </a:lvl2pPr>
            <a:lvl3pPr indent="-228600" lvl="2" marL="1371600" algn="l">
              <a:lnSpc>
                <a:spcPct val="90000"/>
              </a:lnSpc>
              <a:spcBef>
                <a:spcPts val="400"/>
              </a:spcBef>
              <a:spcAft>
                <a:spcPts val="0"/>
              </a:spcAft>
              <a:buClr>
                <a:schemeClr val="lt1"/>
              </a:buClr>
              <a:buSzPts val="1400"/>
              <a:buNone/>
              <a:defRPr sz="1400">
                <a:solidFill>
                  <a:schemeClr val="lt1"/>
                </a:solidFill>
              </a:defRPr>
            </a:lvl3pPr>
            <a:lvl4pPr indent="-228600" lvl="3" marL="1828800" algn="l">
              <a:lnSpc>
                <a:spcPct val="90000"/>
              </a:lnSpc>
              <a:spcBef>
                <a:spcPts val="400"/>
              </a:spcBef>
              <a:spcAft>
                <a:spcPts val="0"/>
              </a:spcAft>
              <a:buClr>
                <a:schemeClr val="lt1"/>
              </a:buClr>
              <a:buSzPts val="1200"/>
              <a:buNone/>
              <a:defRPr sz="1200">
                <a:solidFill>
                  <a:schemeClr val="lt1"/>
                </a:solidFill>
              </a:defRPr>
            </a:lvl4pPr>
            <a:lvl5pPr indent="-228600" lvl="4" marL="2286000" algn="l">
              <a:lnSpc>
                <a:spcPct val="90000"/>
              </a:lnSpc>
              <a:spcBef>
                <a:spcPts val="400"/>
              </a:spcBef>
              <a:spcAft>
                <a:spcPts val="0"/>
              </a:spcAft>
              <a:buClr>
                <a:schemeClr val="lt1"/>
              </a:buClr>
              <a:buSzPts val="1200"/>
              <a:buNone/>
              <a:defRPr sz="1200">
                <a:solidFill>
                  <a:schemeClr val="lt1"/>
                </a:solidFill>
              </a:defRPr>
            </a:lvl5pPr>
            <a:lvl6pPr indent="-228600" lvl="5" marL="2743200" algn="l">
              <a:lnSpc>
                <a:spcPct val="90000"/>
              </a:lnSpc>
              <a:spcBef>
                <a:spcPts val="400"/>
              </a:spcBef>
              <a:spcAft>
                <a:spcPts val="0"/>
              </a:spcAft>
              <a:buClr>
                <a:schemeClr val="lt1"/>
              </a:buClr>
              <a:buSzPts val="1200"/>
              <a:buNone/>
              <a:defRPr sz="1200">
                <a:solidFill>
                  <a:schemeClr val="lt1"/>
                </a:solidFill>
              </a:defRPr>
            </a:lvl6pPr>
            <a:lvl7pPr indent="-228600" lvl="6" marL="3200400" algn="l">
              <a:lnSpc>
                <a:spcPct val="90000"/>
              </a:lnSpc>
              <a:spcBef>
                <a:spcPts val="400"/>
              </a:spcBef>
              <a:spcAft>
                <a:spcPts val="0"/>
              </a:spcAft>
              <a:buClr>
                <a:schemeClr val="lt1"/>
              </a:buClr>
              <a:buSzPts val="1200"/>
              <a:buNone/>
              <a:defRPr sz="1200">
                <a:solidFill>
                  <a:schemeClr val="lt1"/>
                </a:solidFill>
              </a:defRPr>
            </a:lvl7pPr>
            <a:lvl8pPr indent="-228600" lvl="7" marL="3657600" algn="l">
              <a:lnSpc>
                <a:spcPct val="90000"/>
              </a:lnSpc>
              <a:spcBef>
                <a:spcPts val="400"/>
              </a:spcBef>
              <a:spcAft>
                <a:spcPts val="0"/>
              </a:spcAft>
              <a:buClr>
                <a:schemeClr val="lt1"/>
              </a:buClr>
              <a:buSzPts val="1200"/>
              <a:buNone/>
              <a:defRPr sz="1200">
                <a:solidFill>
                  <a:schemeClr val="lt1"/>
                </a:solidFill>
              </a:defRPr>
            </a:lvl8pPr>
            <a:lvl9pPr indent="-228600" lvl="8" marL="4114800" algn="l">
              <a:lnSpc>
                <a:spcPct val="90000"/>
              </a:lnSpc>
              <a:spcBef>
                <a:spcPts val="400"/>
              </a:spcBef>
              <a:spcAft>
                <a:spcPts val="0"/>
              </a:spcAft>
              <a:buClr>
                <a:schemeClr val="lt1"/>
              </a:buClr>
              <a:buSzPts val="1200"/>
              <a:buNone/>
              <a:defRPr sz="1200">
                <a:solidFill>
                  <a:schemeClr val="lt1"/>
                </a:solidFill>
              </a:defRPr>
            </a:lvl9pPr>
          </a:lstStyle>
          <a:p/>
        </p:txBody>
      </p:sp>
      <p:sp>
        <p:nvSpPr>
          <p:cNvPr id="58" name="Google Shape;58;p4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9" name="Google Shape;59;p4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0" name="Google Shape;60;p40"/>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DOE LOGO" id="61" name="Google Shape;61;p40"/>
          <p:cNvPicPr preferRelativeResize="0"/>
          <p:nvPr/>
        </p:nvPicPr>
        <p:blipFill rotWithShape="1">
          <a:blip r:embed="rId2">
            <a:alphaModFix/>
          </a:blip>
          <a:srcRect b="0" l="0" r="0" t="0"/>
          <a:stretch/>
        </p:blipFill>
        <p:spPr>
          <a:xfrm>
            <a:off x="7297031" y="4587478"/>
            <a:ext cx="1846969" cy="61565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ternate Section Header - RED" showMasterSp="0">
  <p:cSld name="Alternate Section Header - RED">
    <p:bg>
      <p:bgPr>
        <a:solidFill>
          <a:srgbClr val="C00000"/>
        </a:solidFill>
      </p:bgPr>
    </p:bg>
    <p:spTree>
      <p:nvGrpSpPr>
        <p:cNvPr id="62" name="Shape 62"/>
        <p:cNvGrpSpPr/>
        <p:nvPr/>
      </p:nvGrpSpPr>
      <p:grpSpPr>
        <a:xfrm>
          <a:off x="0" y="0"/>
          <a:ext cx="0" cy="0"/>
          <a:chOff x="0" y="0"/>
          <a:chExt cx="0" cy="0"/>
        </a:xfrm>
      </p:grpSpPr>
      <p:sp>
        <p:nvSpPr>
          <p:cNvPr id="63" name="Google Shape;63;p41"/>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lt1"/>
              </a:buClr>
              <a:buSzPts val="3800"/>
              <a:buFont typeface="Trebuchet MS"/>
              <a:buNone/>
              <a:defRPr sz="38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4" name="Google Shape;64;p41"/>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sz="1800">
                <a:solidFill>
                  <a:schemeClr val="dk1"/>
                </a:solidFill>
              </a:defRPr>
            </a:lvl1pPr>
            <a:lvl2pPr indent="-228600" lvl="1" marL="914400" algn="l">
              <a:lnSpc>
                <a:spcPct val="90000"/>
              </a:lnSpc>
              <a:spcBef>
                <a:spcPts val="400"/>
              </a:spcBef>
              <a:spcAft>
                <a:spcPts val="0"/>
              </a:spcAft>
              <a:buClr>
                <a:schemeClr val="lt1"/>
              </a:buClr>
              <a:buSzPts val="1500"/>
              <a:buNone/>
              <a:defRPr sz="1500">
                <a:solidFill>
                  <a:schemeClr val="lt1"/>
                </a:solidFill>
              </a:defRPr>
            </a:lvl2pPr>
            <a:lvl3pPr indent="-228600" lvl="2" marL="1371600" algn="l">
              <a:lnSpc>
                <a:spcPct val="90000"/>
              </a:lnSpc>
              <a:spcBef>
                <a:spcPts val="400"/>
              </a:spcBef>
              <a:spcAft>
                <a:spcPts val="0"/>
              </a:spcAft>
              <a:buClr>
                <a:schemeClr val="lt1"/>
              </a:buClr>
              <a:buSzPts val="1400"/>
              <a:buNone/>
              <a:defRPr sz="1400">
                <a:solidFill>
                  <a:schemeClr val="lt1"/>
                </a:solidFill>
              </a:defRPr>
            </a:lvl3pPr>
            <a:lvl4pPr indent="-228600" lvl="3" marL="1828800" algn="l">
              <a:lnSpc>
                <a:spcPct val="90000"/>
              </a:lnSpc>
              <a:spcBef>
                <a:spcPts val="400"/>
              </a:spcBef>
              <a:spcAft>
                <a:spcPts val="0"/>
              </a:spcAft>
              <a:buClr>
                <a:schemeClr val="lt1"/>
              </a:buClr>
              <a:buSzPts val="1200"/>
              <a:buNone/>
              <a:defRPr sz="1200">
                <a:solidFill>
                  <a:schemeClr val="lt1"/>
                </a:solidFill>
              </a:defRPr>
            </a:lvl4pPr>
            <a:lvl5pPr indent="-228600" lvl="4" marL="2286000" algn="l">
              <a:lnSpc>
                <a:spcPct val="90000"/>
              </a:lnSpc>
              <a:spcBef>
                <a:spcPts val="400"/>
              </a:spcBef>
              <a:spcAft>
                <a:spcPts val="0"/>
              </a:spcAft>
              <a:buClr>
                <a:schemeClr val="lt1"/>
              </a:buClr>
              <a:buSzPts val="1200"/>
              <a:buNone/>
              <a:defRPr sz="1200">
                <a:solidFill>
                  <a:schemeClr val="lt1"/>
                </a:solidFill>
              </a:defRPr>
            </a:lvl5pPr>
            <a:lvl6pPr indent="-228600" lvl="5" marL="2743200" algn="l">
              <a:lnSpc>
                <a:spcPct val="90000"/>
              </a:lnSpc>
              <a:spcBef>
                <a:spcPts val="400"/>
              </a:spcBef>
              <a:spcAft>
                <a:spcPts val="0"/>
              </a:spcAft>
              <a:buClr>
                <a:schemeClr val="lt1"/>
              </a:buClr>
              <a:buSzPts val="1200"/>
              <a:buNone/>
              <a:defRPr sz="1200">
                <a:solidFill>
                  <a:schemeClr val="lt1"/>
                </a:solidFill>
              </a:defRPr>
            </a:lvl6pPr>
            <a:lvl7pPr indent="-228600" lvl="6" marL="3200400" algn="l">
              <a:lnSpc>
                <a:spcPct val="90000"/>
              </a:lnSpc>
              <a:spcBef>
                <a:spcPts val="400"/>
              </a:spcBef>
              <a:spcAft>
                <a:spcPts val="0"/>
              </a:spcAft>
              <a:buClr>
                <a:schemeClr val="lt1"/>
              </a:buClr>
              <a:buSzPts val="1200"/>
              <a:buNone/>
              <a:defRPr sz="1200">
                <a:solidFill>
                  <a:schemeClr val="lt1"/>
                </a:solidFill>
              </a:defRPr>
            </a:lvl7pPr>
            <a:lvl8pPr indent="-228600" lvl="7" marL="3657600" algn="l">
              <a:lnSpc>
                <a:spcPct val="90000"/>
              </a:lnSpc>
              <a:spcBef>
                <a:spcPts val="400"/>
              </a:spcBef>
              <a:spcAft>
                <a:spcPts val="0"/>
              </a:spcAft>
              <a:buClr>
                <a:schemeClr val="lt1"/>
              </a:buClr>
              <a:buSzPts val="1200"/>
              <a:buNone/>
              <a:defRPr sz="1200">
                <a:solidFill>
                  <a:schemeClr val="lt1"/>
                </a:solidFill>
              </a:defRPr>
            </a:lvl8pPr>
            <a:lvl9pPr indent="-228600" lvl="8" marL="4114800" algn="l">
              <a:lnSpc>
                <a:spcPct val="90000"/>
              </a:lnSpc>
              <a:spcBef>
                <a:spcPts val="400"/>
              </a:spcBef>
              <a:spcAft>
                <a:spcPts val="0"/>
              </a:spcAft>
              <a:buClr>
                <a:schemeClr val="lt1"/>
              </a:buClr>
              <a:buSzPts val="1200"/>
              <a:buNone/>
              <a:defRPr sz="1200">
                <a:solidFill>
                  <a:schemeClr val="lt1"/>
                </a:solidFill>
              </a:defRPr>
            </a:lvl9pPr>
          </a:lstStyle>
          <a:p/>
        </p:txBody>
      </p:sp>
      <p:sp>
        <p:nvSpPr>
          <p:cNvPr id="65" name="Google Shape;65;p4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6" name="Google Shape;66;p4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7" name="Google Shape;67;p41"/>
          <p:cNvSpPr txBox="1"/>
          <p:nvPr>
            <p:ph idx="12" type="sldNum"/>
          </p:nvPr>
        </p:nvSpPr>
        <p:spPr>
          <a:xfrm>
            <a:off x="6457950" y="4767263"/>
            <a:ext cx="7587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VDOE LOGO" id="68" name="Google Shape;68;p41"/>
          <p:cNvPicPr preferRelativeResize="0"/>
          <p:nvPr/>
        </p:nvPicPr>
        <p:blipFill rotWithShape="1">
          <a:blip r:embed="rId2">
            <a:alphaModFix/>
          </a:blip>
          <a:srcRect b="0" l="0" r="0" t="0"/>
          <a:stretch/>
        </p:blipFill>
        <p:spPr>
          <a:xfrm>
            <a:off x="7216755" y="4567238"/>
            <a:ext cx="1898855" cy="63295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theme" Target="../theme/theme2.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id="6" name="Google Shape;6;p32"/>
          <p:cNvPicPr preferRelativeResize="0"/>
          <p:nvPr/>
        </p:nvPicPr>
        <p:blipFill rotWithShape="1">
          <a:blip r:embed="rId1">
            <a:alphaModFix/>
          </a:blip>
          <a:srcRect b="0" l="0" r="0" t="0"/>
          <a:stretch/>
        </p:blipFill>
        <p:spPr>
          <a:xfrm>
            <a:off x="0" y="0"/>
            <a:ext cx="9143999" cy="5143499"/>
          </a:xfrm>
          <a:prstGeom prst="rect">
            <a:avLst/>
          </a:prstGeom>
          <a:noFill/>
          <a:ln>
            <a:noFill/>
          </a:ln>
        </p:spPr>
      </p:pic>
      <p:sp>
        <p:nvSpPr>
          <p:cNvPr id="7" name="Google Shape;7;p32"/>
          <p:cNvSpPr txBox="1"/>
          <p:nvPr>
            <p:ph type="title"/>
          </p:nvPr>
        </p:nvSpPr>
        <p:spPr>
          <a:xfrm>
            <a:off x="628650" y="273843"/>
            <a:ext cx="7886700" cy="9945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accent2"/>
              </a:buClr>
              <a:buSzPts val="3300"/>
              <a:buFont typeface="Trebuchet MS"/>
              <a:buNone/>
              <a:defRPr b="0" i="0" sz="3300" u="none" cap="none" strike="noStrike">
                <a:solidFill>
                  <a:schemeClr val="accent2"/>
                </a:solidFill>
                <a:latin typeface="Trebuchet MS"/>
                <a:ea typeface="Trebuchet MS"/>
                <a:cs typeface="Trebuchet MS"/>
                <a:sym typeface="Trebuchet MS"/>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p32"/>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Trebuchet MS"/>
                <a:ea typeface="Trebuchet MS"/>
                <a:cs typeface="Trebuchet MS"/>
                <a:sym typeface="Trebuchet MS"/>
              </a:defRPr>
            </a:lvl1pPr>
            <a:lvl2pPr indent="-342900" lvl="1" marL="914400" marR="0" rtl="0" algn="l">
              <a:lnSpc>
                <a:spcPct val="90000"/>
              </a:lnSpc>
              <a:spcBef>
                <a:spcPts val="400"/>
              </a:spcBef>
              <a:spcAft>
                <a:spcPts val="0"/>
              </a:spcAft>
              <a:buClr>
                <a:srgbClr val="C22536"/>
              </a:buClr>
              <a:buSzPts val="1800"/>
              <a:buFont typeface="Arial"/>
              <a:buChar char="•"/>
              <a:defRPr b="0" i="0" sz="1800" u="none" cap="none" strike="noStrike">
                <a:solidFill>
                  <a:srgbClr val="C22536"/>
                </a:solidFill>
                <a:latin typeface="Trebuchet MS"/>
                <a:ea typeface="Trebuchet MS"/>
                <a:cs typeface="Trebuchet MS"/>
                <a:sym typeface="Trebuchet M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Trebuchet MS"/>
                <a:ea typeface="Trebuchet MS"/>
                <a:cs typeface="Trebuchet MS"/>
                <a:sym typeface="Trebuchet MS"/>
              </a:defRPr>
            </a:lvl3pPr>
            <a:lvl4pPr indent="-317500" lvl="3" marL="1828800" marR="0" rtl="0" algn="l">
              <a:lnSpc>
                <a:spcPct val="90000"/>
              </a:lnSpc>
              <a:spcBef>
                <a:spcPts val="400"/>
              </a:spcBef>
              <a:spcAft>
                <a:spcPts val="0"/>
              </a:spcAft>
              <a:buClr>
                <a:srgbClr val="901A28"/>
              </a:buClr>
              <a:buSzPts val="1400"/>
              <a:buFont typeface="Arial"/>
              <a:buChar char="•"/>
              <a:defRPr b="0" i="0" sz="1400" u="none" cap="none" strike="noStrike">
                <a:solidFill>
                  <a:srgbClr val="901A28"/>
                </a:solidFill>
                <a:latin typeface="Trebuchet MS"/>
                <a:ea typeface="Trebuchet MS"/>
                <a:cs typeface="Trebuchet MS"/>
                <a:sym typeface="Trebuchet MS"/>
              </a:defRPr>
            </a:lvl4pPr>
            <a:lvl5pPr indent="-317500" lvl="4" marL="2286000" marR="0" rtl="0" algn="l">
              <a:lnSpc>
                <a:spcPct val="90000"/>
              </a:lnSpc>
              <a:spcBef>
                <a:spcPts val="400"/>
              </a:spcBef>
              <a:spcAft>
                <a:spcPts val="0"/>
              </a:spcAft>
              <a:buClr>
                <a:srgbClr val="525252"/>
              </a:buClr>
              <a:buSzPts val="1400"/>
              <a:buFont typeface="Arial"/>
              <a:buChar char="•"/>
              <a:defRPr b="0" i="0" sz="1400" u="none" cap="none" strike="noStrike">
                <a:solidFill>
                  <a:srgbClr val="525252"/>
                </a:solidFill>
                <a:latin typeface="Trebuchet MS"/>
                <a:ea typeface="Trebuchet MS"/>
                <a:cs typeface="Trebuchet MS"/>
                <a:sym typeface="Trebuchet M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Trebuchet MS"/>
                <a:ea typeface="Trebuchet MS"/>
                <a:cs typeface="Trebuchet MS"/>
                <a:sym typeface="Trebuchet MS"/>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Trebuchet MS"/>
                <a:ea typeface="Trebuchet MS"/>
                <a:cs typeface="Trebuchet MS"/>
                <a:sym typeface="Trebuchet MS"/>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Trebuchet MS"/>
                <a:ea typeface="Trebuchet MS"/>
                <a:cs typeface="Trebuchet MS"/>
                <a:sym typeface="Trebuchet MS"/>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Trebuchet MS"/>
                <a:ea typeface="Trebuchet MS"/>
                <a:cs typeface="Trebuchet MS"/>
                <a:sym typeface="Trebuchet MS"/>
              </a:defRPr>
            </a:lvl9pPr>
          </a:lstStyle>
          <a:p/>
        </p:txBody>
      </p:sp>
      <p:sp>
        <p:nvSpPr>
          <p:cNvPr id="9" name="Google Shape;9;p3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900" u="none" cap="none" strike="noStrike">
                <a:solidFill>
                  <a:srgbClr val="888988"/>
                </a:solidFill>
                <a:latin typeface="Trebuchet MS"/>
                <a:ea typeface="Trebuchet MS"/>
                <a:cs typeface="Trebuchet MS"/>
                <a:sym typeface="Trebuchet MS"/>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9pPr>
          </a:lstStyle>
          <a:p/>
        </p:txBody>
      </p:sp>
      <p:sp>
        <p:nvSpPr>
          <p:cNvPr id="10" name="Google Shape;10;p3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900" u="none" cap="none" strike="noStrike">
                <a:solidFill>
                  <a:srgbClr val="888988"/>
                </a:solidFill>
                <a:latin typeface="Trebuchet MS"/>
                <a:ea typeface="Trebuchet MS"/>
                <a:cs typeface="Trebuchet MS"/>
                <a:sym typeface="Trebuchet MS"/>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Trebuchet MS"/>
                <a:ea typeface="Trebuchet MS"/>
                <a:cs typeface="Trebuchet MS"/>
                <a:sym typeface="Trebuchet MS"/>
              </a:defRPr>
            </a:lvl9pPr>
          </a:lstStyle>
          <a:p/>
        </p:txBody>
      </p:sp>
      <p:sp>
        <p:nvSpPr>
          <p:cNvPr id="11" name="Google Shape;11;p3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988"/>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186">
          <p15:clr>
            <a:srgbClr val="F26B43"/>
          </p15:clr>
        </p15:guide>
        <p15:guide id="2" pos="54">
          <p15:clr>
            <a:srgbClr val="F26B43"/>
          </p15:clr>
        </p15:guide>
        <p15:guide id="3" pos="5706">
          <p15:clr>
            <a:srgbClr val="F26B43"/>
          </p15:clr>
        </p15:guide>
        <p15:guide id="4" orient="horz" pos="5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hyperlink" Target="https://www.doe.virginia.gov/early-childhood/build-unified-early-childhood-system/index.shtml" TargetMode="External"/><Relationship Id="rId4" Type="http://schemas.openxmlformats.org/officeDocument/2006/relationships/hyperlink" Target="http://www.childcareva.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
          <p:cNvSpPr txBox="1"/>
          <p:nvPr>
            <p:ph type="ctrTitle"/>
          </p:nvPr>
        </p:nvSpPr>
        <p:spPr>
          <a:xfrm>
            <a:off x="879975" y="1235475"/>
            <a:ext cx="7578300" cy="1790700"/>
          </a:xfrm>
          <a:prstGeom prst="rect">
            <a:avLst/>
          </a:prstGeom>
          <a:noFill/>
          <a:ln>
            <a:noFill/>
          </a:ln>
        </p:spPr>
        <p:txBody>
          <a:bodyPr anchorCtr="0" anchor="b" bIns="34275" lIns="68575" spcFirstLastPara="1" rIns="68575" wrap="square" tIns="34275">
            <a:noAutofit/>
          </a:bodyPr>
          <a:lstStyle/>
          <a:p>
            <a:pPr indent="0" lvl="0" marL="0" rtl="0" algn="ctr">
              <a:lnSpc>
                <a:spcPct val="90000"/>
              </a:lnSpc>
              <a:spcBef>
                <a:spcPts val="0"/>
              </a:spcBef>
              <a:spcAft>
                <a:spcPts val="0"/>
              </a:spcAft>
              <a:buClr>
                <a:schemeClr val="accent2"/>
              </a:buClr>
              <a:buSzPts val="4500"/>
              <a:buFont typeface="Trebuchet MS"/>
              <a:buNone/>
            </a:pPr>
            <a:r>
              <a:rPr b="1" lang="en"/>
              <a:t>Virginia’s Early Childhood Advisory Committee (ECAC)</a:t>
            </a:r>
            <a:endParaRPr b="1"/>
          </a:p>
        </p:txBody>
      </p:sp>
      <p:sp>
        <p:nvSpPr>
          <p:cNvPr id="139" name="Google Shape;139;p1"/>
          <p:cNvSpPr txBox="1"/>
          <p:nvPr>
            <p:ph idx="1" type="subTitle"/>
          </p:nvPr>
        </p:nvSpPr>
        <p:spPr>
          <a:xfrm>
            <a:off x="1143000" y="3095228"/>
            <a:ext cx="6858000" cy="1241700"/>
          </a:xfrm>
          <a:prstGeom prst="rect">
            <a:avLst/>
          </a:prstGeom>
          <a:noFill/>
          <a:ln>
            <a:noFill/>
          </a:ln>
        </p:spPr>
        <p:txBody>
          <a:bodyPr anchorCtr="0" anchor="t" bIns="34275" lIns="68575" spcFirstLastPara="1" rIns="68575" wrap="square" tIns="34275">
            <a:noAutofit/>
          </a:bodyPr>
          <a:lstStyle/>
          <a:p>
            <a:pPr indent="-361950" lvl="0" marL="457200" rtl="0" algn="ctr">
              <a:lnSpc>
                <a:spcPct val="90000"/>
              </a:lnSpc>
              <a:spcBef>
                <a:spcPts val="800"/>
              </a:spcBef>
              <a:spcAft>
                <a:spcPts val="0"/>
              </a:spcAft>
              <a:buClr>
                <a:schemeClr val="dk1"/>
              </a:buClr>
              <a:buSzPts val="1800"/>
              <a:buNone/>
            </a:pPr>
            <a:r>
              <a:t/>
            </a:r>
            <a:endParaRPr/>
          </a:p>
          <a:p>
            <a:pPr indent="-361950" lvl="0" marL="457200" rtl="0" algn="ctr">
              <a:lnSpc>
                <a:spcPct val="90000"/>
              </a:lnSpc>
              <a:spcBef>
                <a:spcPts val="800"/>
              </a:spcBef>
              <a:spcAft>
                <a:spcPts val="0"/>
              </a:spcAft>
              <a:buClr>
                <a:schemeClr val="dk1"/>
              </a:buClr>
              <a:buSzPts val="1800"/>
              <a:buNone/>
            </a:pPr>
            <a:r>
              <a:rPr lang="en"/>
              <a:t>July 14, 2021</a:t>
            </a:r>
            <a:endParaRPr/>
          </a:p>
        </p:txBody>
      </p:sp>
      <p:pic>
        <p:nvPicPr>
          <p:cNvPr id="140" name="Google Shape;140;p1"/>
          <p:cNvPicPr preferRelativeResize="0"/>
          <p:nvPr/>
        </p:nvPicPr>
        <p:blipFill rotWithShape="1">
          <a:blip r:embed="rId3">
            <a:alphaModFix/>
          </a:blip>
          <a:srcRect b="0" l="0" r="0" t="0"/>
          <a:stretch/>
        </p:blipFill>
        <p:spPr>
          <a:xfrm>
            <a:off x="0" y="4512175"/>
            <a:ext cx="1775351" cy="631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ge3966598e3_1_380"/>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Purpose and timeline of proposed </a:t>
            </a:r>
            <a:r>
              <a:rPr lang="en">
                <a:extLst>
                  <a:ext uri="http://customooxmlschemas.google.com/">
                    <go:slidesCustomData xmlns:go="http://customooxmlschemas.google.com/" textRoundtripDataId="3"/>
                  </a:ext>
                </a:extLst>
              </a:rPr>
              <a:t>changes</a:t>
            </a:r>
            <a:endParaRPr/>
          </a:p>
        </p:txBody>
      </p:sp>
      <p:sp>
        <p:nvSpPr>
          <p:cNvPr id="226" name="Google Shape;226;ge3966598e3_1_380"/>
          <p:cNvSpPr txBox="1"/>
          <p:nvPr>
            <p:ph idx="1" type="body"/>
          </p:nvPr>
        </p:nvSpPr>
        <p:spPr>
          <a:xfrm>
            <a:off x="311700" y="1381075"/>
            <a:ext cx="8520600" cy="3416400"/>
          </a:xfrm>
          <a:prstGeom prst="rect">
            <a:avLst/>
          </a:prstGeom>
        </p:spPr>
        <p:txBody>
          <a:bodyPr anchorCtr="0" anchor="t" bIns="34275" lIns="68575" spcFirstLastPara="1" rIns="68575" wrap="square" tIns="34275">
            <a:noAutofit/>
          </a:bodyPr>
          <a:lstStyle/>
          <a:p>
            <a:pPr indent="-361950" lvl="0" marL="457200" rtl="0" algn="l">
              <a:lnSpc>
                <a:spcPct val="100000"/>
              </a:lnSpc>
              <a:spcBef>
                <a:spcPts val="800"/>
              </a:spcBef>
              <a:spcAft>
                <a:spcPts val="0"/>
              </a:spcAft>
              <a:buSzPts val="2100"/>
              <a:buChar char="•"/>
            </a:pPr>
            <a:r>
              <a:rPr lang="en"/>
              <a:t>Revised regulation impacts licensed child day centers </a:t>
            </a:r>
            <a:r>
              <a:rPr b="1" lang="en"/>
              <a:t>only</a:t>
            </a:r>
            <a:endParaRPr b="1"/>
          </a:p>
          <a:p>
            <a:pPr indent="-342900" lvl="1" marL="914400" rtl="0" algn="l">
              <a:lnSpc>
                <a:spcPct val="100000"/>
              </a:lnSpc>
              <a:spcBef>
                <a:spcPts val="1000"/>
              </a:spcBef>
              <a:spcAft>
                <a:spcPts val="0"/>
              </a:spcAft>
              <a:buSzPts val="1800"/>
              <a:buChar char="•"/>
            </a:pPr>
            <a:r>
              <a:rPr lang="en"/>
              <a:t>Changes</a:t>
            </a:r>
            <a:r>
              <a:rPr lang="en"/>
              <a:t> align requirements of licensed child day centers with requirements with federal health and safety standards</a:t>
            </a:r>
            <a:endParaRPr/>
          </a:p>
          <a:p>
            <a:pPr indent="-361950" lvl="0" marL="457200" rtl="0" algn="l">
              <a:lnSpc>
                <a:spcPct val="100000"/>
              </a:lnSpc>
              <a:spcBef>
                <a:spcPts val="1000"/>
              </a:spcBef>
              <a:spcAft>
                <a:spcPts val="0"/>
              </a:spcAft>
              <a:buSzPts val="2100"/>
              <a:buChar char="•"/>
            </a:pPr>
            <a:r>
              <a:rPr lang="en"/>
              <a:t>Changes date back to 2016</a:t>
            </a:r>
            <a:endParaRPr/>
          </a:p>
          <a:p>
            <a:pPr indent="-342900" lvl="1" marL="914400" rtl="0" algn="l">
              <a:lnSpc>
                <a:spcPct val="100000"/>
              </a:lnSpc>
              <a:spcBef>
                <a:spcPts val="1000"/>
              </a:spcBef>
              <a:spcAft>
                <a:spcPts val="0"/>
              </a:spcAft>
              <a:buClr>
                <a:schemeClr val="accent2"/>
              </a:buClr>
              <a:buSzPts val="1800"/>
              <a:buChar char="•"/>
            </a:pPr>
            <a:r>
              <a:rPr lang="en">
                <a:solidFill>
                  <a:schemeClr val="accent2"/>
                </a:solidFill>
              </a:rPr>
              <a:t>Process began with Notice of Intended Regulatory Action in 2016</a:t>
            </a:r>
            <a:endParaRPr>
              <a:solidFill>
                <a:schemeClr val="accent2"/>
              </a:solidFill>
            </a:endParaRPr>
          </a:p>
          <a:p>
            <a:pPr indent="-361950" lvl="0" marL="457200" rtl="0" algn="l">
              <a:lnSpc>
                <a:spcPct val="100000"/>
              </a:lnSpc>
              <a:spcBef>
                <a:spcPts val="1000"/>
              </a:spcBef>
              <a:spcAft>
                <a:spcPts val="0"/>
              </a:spcAft>
              <a:buSzPts val="2100"/>
              <a:buChar char="•"/>
            </a:pPr>
            <a:r>
              <a:rPr lang="en"/>
              <a:t>Changes will go into effect on September 21, 2021</a:t>
            </a:r>
            <a:endParaRPr/>
          </a:p>
          <a:p>
            <a:pPr indent="-361950" lvl="0" marL="457200" rtl="0" algn="l">
              <a:lnSpc>
                <a:spcPct val="100000"/>
              </a:lnSpc>
              <a:spcBef>
                <a:spcPts val="1000"/>
              </a:spcBef>
              <a:spcAft>
                <a:spcPts val="1000"/>
              </a:spcAft>
              <a:buSzPts val="2100"/>
              <a:buChar char="•"/>
            </a:pPr>
            <a:r>
              <a:rPr lang="en"/>
              <a:t>The Board will vote to adopt regulations with necessary technical amendments on July 22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gbff3bb2bd3_1_3"/>
          <p:cNvSpPr txBox="1"/>
          <p:nvPr>
            <p:ph type="title"/>
          </p:nvPr>
        </p:nvSpPr>
        <p:spPr>
          <a:xfrm>
            <a:off x="311700" y="445025"/>
            <a:ext cx="8520600" cy="5727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3300"/>
              <a:buNone/>
            </a:pPr>
            <a:r>
              <a:rPr lang="en"/>
              <a:t>Summary of changes: Program procedures</a:t>
            </a:r>
            <a:endParaRPr/>
          </a:p>
        </p:txBody>
      </p:sp>
      <p:sp>
        <p:nvSpPr>
          <p:cNvPr id="232" name="Google Shape;232;gbff3bb2bd3_1_3"/>
          <p:cNvSpPr txBox="1"/>
          <p:nvPr>
            <p:ph idx="1" type="body"/>
          </p:nvPr>
        </p:nvSpPr>
        <p:spPr>
          <a:xfrm>
            <a:off x="311700" y="1152475"/>
            <a:ext cx="8520600" cy="38727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800"/>
              </a:spcBef>
              <a:spcAft>
                <a:spcPts val="0"/>
              </a:spcAft>
              <a:buNone/>
            </a:pPr>
            <a:r>
              <a:rPr b="1" lang="en"/>
              <a:t>Requires licensees to:</a:t>
            </a:r>
            <a:endParaRPr b="1"/>
          </a:p>
          <a:p>
            <a:pPr indent="-361950" lvl="0" marL="457200" rtl="0" algn="l">
              <a:lnSpc>
                <a:spcPct val="100000"/>
              </a:lnSpc>
              <a:spcBef>
                <a:spcPts val="1000"/>
              </a:spcBef>
              <a:spcAft>
                <a:spcPts val="0"/>
              </a:spcAft>
              <a:buSzPts val="2100"/>
              <a:buChar char="•"/>
            </a:pPr>
            <a:r>
              <a:rPr lang="en"/>
              <a:t>Have written procedures for prevention of shaken baby syndrome and for safe sleeping practices</a:t>
            </a:r>
            <a:endParaRPr/>
          </a:p>
          <a:p>
            <a:pPr indent="-361950" lvl="0" marL="457200" rtl="0" algn="l">
              <a:lnSpc>
                <a:spcPct val="100000"/>
              </a:lnSpc>
              <a:spcBef>
                <a:spcPts val="1000"/>
              </a:spcBef>
              <a:spcAft>
                <a:spcPts val="0"/>
              </a:spcAft>
              <a:buSzPts val="2100"/>
              <a:buChar char="•"/>
            </a:pPr>
            <a:r>
              <a:rPr lang="en"/>
              <a:t>D</a:t>
            </a:r>
            <a:r>
              <a:rPr lang="en"/>
              <a:t>ocument all known food allergies, food sensitivities, and dietary restrictions of children in care and require parents to provide instructions from a physician regarding their child's food allergies</a:t>
            </a:r>
            <a:endParaRPr/>
          </a:p>
          <a:p>
            <a:pPr indent="-361950" lvl="0" marL="457200" rtl="0" algn="l">
              <a:lnSpc>
                <a:spcPct val="100000"/>
              </a:lnSpc>
              <a:spcBef>
                <a:spcPts val="1000"/>
              </a:spcBef>
              <a:spcAft>
                <a:spcPts val="0"/>
              </a:spcAft>
              <a:buSzPts val="2100"/>
              <a:buChar char="•"/>
            </a:pPr>
            <a:r>
              <a:rPr lang="en"/>
              <a:t>Revise written emergency preparedness plans </a:t>
            </a:r>
            <a:r>
              <a:rPr lang="en">
                <a:extLst>
                  <a:ext uri="http://customooxmlschemas.google.com/">
                    <go:slidesCustomData xmlns:go="http://customooxmlschemas.google.com/" textRoundtripDataId="4"/>
                  </a:ext>
                </a:extLst>
              </a:rPr>
              <a:t>consistent with federal recommendations</a:t>
            </a:r>
            <a:r>
              <a:rPr lang="en"/>
              <a:t>                                                                                                                                                               </a:t>
            </a:r>
            <a:endParaRPr/>
          </a:p>
          <a:p>
            <a:pPr indent="-361950" lvl="0" marL="457200" rtl="0" algn="l">
              <a:lnSpc>
                <a:spcPct val="100000"/>
              </a:lnSpc>
              <a:spcBef>
                <a:spcPts val="1000"/>
              </a:spcBef>
              <a:spcAft>
                <a:spcPts val="0"/>
              </a:spcAft>
              <a:buSzPts val="2100"/>
              <a:buChar char="•"/>
            </a:pPr>
            <a:r>
              <a:rPr lang="en">
                <a:extLst>
                  <a:ext uri="http://customooxmlschemas.google.com/">
                    <go:slidesCustomData xmlns:go="http://customooxmlschemas.google.com/" textRoundtripDataId="5"/>
                  </a:ext>
                </a:extLst>
              </a:rPr>
              <a:t>Report serious injuries to the Superintendent</a:t>
            </a:r>
            <a:endParaRPr/>
          </a:p>
          <a:p>
            <a:pPr indent="0" lvl="0" marL="457200" rtl="0" algn="l">
              <a:lnSpc>
                <a:spcPct val="100000"/>
              </a:lnSpc>
              <a:spcBef>
                <a:spcPts val="800"/>
              </a:spcBef>
              <a:spcAft>
                <a:spcPts val="0"/>
              </a:spcAft>
              <a:buNone/>
            </a:pPr>
            <a:r>
              <a:t/>
            </a:r>
            <a:endParaRPr>
              <a:solidFill>
                <a:srgbClr val="C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e3966598e3_1_348"/>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Summary of changes: Immunizations</a:t>
            </a:r>
            <a:endParaRPr/>
          </a:p>
        </p:txBody>
      </p:sp>
      <p:sp>
        <p:nvSpPr>
          <p:cNvPr id="238" name="Google Shape;238;ge3966598e3_1_348"/>
          <p:cNvSpPr txBox="1"/>
          <p:nvPr>
            <p:ph idx="1" type="body"/>
          </p:nvPr>
        </p:nvSpPr>
        <p:spPr>
          <a:xfrm>
            <a:off x="311700" y="1152475"/>
            <a:ext cx="8520600" cy="3416400"/>
          </a:xfrm>
          <a:prstGeom prst="rect">
            <a:avLst/>
          </a:prstGeom>
        </p:spPr>
        <p:txBody>
          <a:bodyPr anchorCtr="0" anchor="t" bIns="34275" lIns="68575" spcFirstLastPara="1" rIns="68575" wrap="square" tIns="34275">
            <a:noAutofit/>
          </a:bodyPr>
          <a:lstStyle/>
          <a:p>
            <a:pPr indent="0" lvl="0" marL="0" rtl="0" algn="l">
              <a:lnSpc>
                <a:spcPct val="100000"/>
              </a:lnSpc>
              <a:spcBef>
                <a:spcPts val="800"/>
              </a:spcBef>
              <a:spcAft>
                <a:spcPts val="0"/>
              </a:spcAft>
              <a:buNone/>
            </a:pPr>
            <a:r>
              <a:rPr b="1" lang="en"/>
              <a:t>Allows:</a:t>
            </a:r>
            <a:endParaRPr b="1"/>
          </a:p>
          <a:p>
            <a:pPr indent="-361950" lvl="0" marL="457200" rtl="0" algn="l">
              <a:lnSpc>
                <a:spcPct val="100000"/>
              </a:lnSpc>
              <a:spcBef>
                <a:spcPts val="1000"/>
              </a:spcBef>
              <a:spcAft>
                <a:spcPts val="0"/>
              </a:spcAft>
              <a:buSzPts val="2100"/>
              <a:buChar char="•"/>
            </a:pPr>
            <a:r>
              <a:rPr lang="en"/>
              <a:t>C</a:t>
            </a:r>
            <a:r>
              <a:rPr lang="en"/>
              <a:t>hildren defined as “homeless” to attend licensed facilities for up to 90 days before providing required immunization and physical exam documentation</a:t>
            </a:r>
            <a:endParaRPr/>
          </a:p>
          <a:p>
            <a:pPr indent="-361950" lvl="0" marL="457200" rtl="0" algn="l">
              <a:lnSpc>
                <a:spcPct val="100000"/>
              </a:lnSpc>
              <a:spcBef>
                <a:spcPts val="1000"/>
              </a:spcBef>
              <a:spcAft>
                <a:spcPts val="1000"/>
              </a:spcAft>
              <a:buSzPts val="2100"/>
              <a:buChar char="•"/>
            </a:pPr>
            <a:r>
              <a:rPr lang="en"/>
              <a:t>Children to attend licensed facilities for up to 90 days (or 180 days in some cases) while immunizations are brought up to date so long as they have received one dose of each required immunization before attendance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e3966598e3_1_353"/>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Summary of changes: Staff training </a:t>
            </a:r>
            <a:endParaRPr/>
          </a:p>
        </p:txBody>
      </p:sp>
      <p:sp>
        <p:nvSpPr>
          <p:cNvPr id="244" name="Google Shape;244;ge3966598e3_1_353"/>
          <p:cNvSpPr txBox="1"/>
          <p:nvPr>
            <p:ph idx="1" type="body"/>
          </p:nvPr>
        </p:nvSpPr>
        <p:spPr>
          <a:xfrm>
            <a:off x="311700" y="1076275"/>
            <a:ext cx="8520600" cy="3416400"/>
          </a:xfrm>
          <a:prstGeom prst="rect">
            <a:avLst/>
          </a:prstGeom>
        </p:spPr>
        <p:txBody>
          <a:bodyPr anchorCtr="0" anchor="t" bIns="34275" lIns="68575" spcFirstLastPara="1" rIns="68575" wrap="square" tIns="34275">
            <a:noAutofit/>
          </a:bodyPr>
          <a:lstStyle/>
          <a:p>
            <a:pPr indent="0" lvl="0" marL="0" rtl="0" algn="l">
              <a:lnSpc>
                <a:spcPct val="100000"/>
              </a:lnSpc>
              <a:spcBef>
                <a:spcPts val="800"/>
              </a:spcBef>
              <a:spcAft>
                <a:spcPts val="0"/>
              </a:spcAft>
              <a:buNone/>
            </a:pPr>
            <a:r>
              <a:rPr b="1" lang="en" sz="1700"/>
              <a:t>Licensed facilities must:</a:t>
            </a:r>
            <a:endParaRPr b="1" sz="1700"/>
          </a:p>
          <a:p>
            <a:pPr indent="-330200" lvl="0" marL="457200" rtl="0" algn="l">
              <a:lnSpc>
                <a:spcPct val="100000"/>
              </a:lnSpc>
              <a:spcBef>
                <a:spcPts val="1000"/>
              </a:spcBef>
              <a:spcAft>
                <a:spcPts val="0"/>
              </a:spcAft>
              <a:buSzPts val="1600"/>
              <a:buChar char="•"/>
            </a:pPr>
            <a:r>
              <a:rPr lang="en" sz="1600"/>
              <a:t>Require all direct care staff to complete orientation training on specific topics including first aid and CPR</a:t>
            </a:r>
            <a:endParaRPr sz="1500" strike="sngStrike"/>
          </a:p>
          <a:p>
            <a:pPr indent="-330200" lvl="0" marL="457200" rtl="0" algn="l">
              <a:lnSpc>
                <a:spcPct val="100000"/>
              </a:lnSpc>
              <a:spcBef>
                <a:spcPts val="800"/>
              </a:spcBef>
              <a:spcAft>
                <a:spcPts val="0"/>
              </a:spcAft>
              <a:buSzPts val="1600"/>
              <a:buChar char="•"/>
            </a:pPr>
            <a:r>
              <a:rPr lang="en" sz="1600">
                <a:extLst>
                  <a:ext uri="http://customooxmlschemas.google.com/">
                    <go:slidesCustomData xmlns:go="http://customooxmlschemas.google.com/" textRoundtripDataId="6"/>
                  </a:ext>
                </a:extLst>
              </a:rPr>
              <a:t>R</a:t>
            </a:r>
            <a:r>
              <a:rPr lang="en" sz="1600">
                <a:extLst>
                  <a:ext uri="http://customooxmlschemas.google.com/">
                    <go:slidesCustomData xmlns:go="http://customooxmlschemas.google.com/" textRoundtripDataId="7"/>
                  </a:ext>
                </a:extLst>
              </a:rPr>
              <a:t>equire annual training</a:t>
            </a:r>
            <a:r>
              <a:rPr lang="en" sz="1600"/>
              <a:t> relevant to staff's job responsibilities and the care of children, including topics such as:</a:t>
            </a:r>
            <a:endParaRPr sz="1600"/>
          </a:p>
          <a:p>
            <a:pPr indent="0" lvl="0" marL="914400" rtl="0" algn="l">
              <a:lnSpc>
                <a:spcPct val="100000"/>
              </a:lnSpc>
              <a:spcBef>
                <a:spcPts val="0"/>
              </a:spcBef>
              <a:spcAft>
                <a:spcPts val="0"/>
              </a:spcAft>
              <a:buNone/>
            </a:pPr>
            <a:r>
              <a:t/>
            </a:r>
            <a:endParaRPr/>
          </a:p>
          <a:p>
            <a:pPr indent="0" lvl="0" marL="457200" rtl="0" algn="l">
              <a:lnSpc>
                <a:spcPct val="100000"/>
              </a:lnSpc>
              <a:spcBef>
                <a:spcPts val="800"/>
              </a:spcBef>
              <a:spcAft>
                <a:spcPts val="0"/>
              </a:spcAft>
              <a:buNone/>
            </a:pPr>
            <a:r>
              <a:t/>
            </a:r>
            <a:endParaRPr/>
          </a:p>
          <a:p>
            <a:pPr indent="0" lvl="0" marL="0" rtl="0" algn="l">
              <a:lnSpc>
                <a:spcPct val="100000"/>
              </a:lnSpc>
              <a:spcBef>
                <a:spcPts val="1000"/>
              </a:spcBef>
              <a:spcAft>
                <a:spcPts val="0"/>
              </a:spcAft>
              <a:buNone/>
            </a:pPr>
            <a:r>
              <a:t/>
            </a:r>
            <a:endParaRPr/>
          </a:p>
          <a:p>
            <a:pPr indent="0" lvl="0" marL="0" rtl="0" algn="l">
              <a:lnSpc>
                <a:spcPct val="100000"/>
              </a:lnSpc>
              <a:spcBef>
                <a:spcPts val="1000"/>
              </a:spcBef>
              <a:spcAft>
                <a:spcPts val="1000"/>
              </a:spcAft>
              <a:buNone/>
            </a:pPr>
            <a:r>
              <a:t/>
            </a:r>
            <a:endParaRPr sz="1600"/>
          </a:p>
        </p:txBody>
      </p:sp>
      <p:graphicFrame>
        <p:nvGraphicFramePr>
          <p:cNvPr id="245" name="Google Shape;245;ge3966598e3_1_353"/>
          <p:cNvGraphicFramePr/>
          <p:nvPr/>
        </p:nvGraphicFramePr>
        <p:xfrm>
          <a:off x="769400" y="2533650"/>
          <a:ext cx="3000000" cy="3000000"/>
        </p:xfrm>
        <a:graphic>
          <a:graphicData uri="http://schemas.openxmlformats.org/drawingml/2006/table">
            <a:tbl>
              <a:tblPr>
                <a:noFill/>
                <a:tableStyleId>{A5396E5C-BF32-4240-A08F-F363DAD54214}</a:tableStyleId>
              </a:tblPr>
              <a:tblGrid>
                <a:gridCol w="4031450"/>
                <a:gridCol w="4031450"/>
              </a:tblGrid>
              <a:tr h="2113925">
                <a:tc>
                  <a:txBody>
                    <a:bodyPr/>
                    <a:lstStyle/>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Child development</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Behavior management</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Infection disease prevention and control</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SIDS prevention and safe sleep</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Shaken baby syndrome prevention</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Emergency preparedness and response planning</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CPR and first aid</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Precautions when transporting children</a:t>
                      </a:r>
                      <a:endParaRPr sz="9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Allergy emergency prevention and response</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Center policies and procedures on administering medication</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Building and physical premises safety</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Signs and symptoms of child abuse and neglect</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Handling and storage of hazardous materials</a:t>
                      </a:r>
                      <a:endParaRPr sz="1300">
                        <a:solidFill>
                          <a:srgbClr val="C22536"/>
                        </a:solidFill>
                        <a:latin typeface="Trebuchet MS"/>
                        <a:ea typeface="Trebuchet MS"/>
                        <a:cs typeface="Trebuchet MS"/>
                        <a:sym typeface="Trebuchet MS"/>
                      </a:endParaRPr>
                    </a:p>
                    <a:p>
                      <a:pPr indent="-311150" lvl="1" marL="457200" rtl="0" algn="l">
                        <a:spcBef>
                          <a:spcPts val="0"/>
                        </a:spcBef>
                        <a:spcAft>
                          <a:spcPts val="0"/>
                        </a:spcAft>
                        <a:buClr>
                          <a:srgbClr val="C22536"/>
                        </a:buClr>
                        <a:buSzPts val="1300"/>
                        <a:buFont typeface="Trebuchet MS"/>
                        <a:buChar char="•"/>
                      </a:pPr>
                      <a:r>
                        <a:rPr lang="en" sz="1300">
                          <a:solidFill>
                            <a:srgbClr val="C22536"/>
                          </a:solidFill>
                          <a:latin typeface="Trebuchet MS"/>
                          <a:ea typeface="Trebuchet MS"/>
                          <a:cs typeface="Trebuchet MS"/>
                          <a:sym typeface="Trebuchet MS"/>
                        </a:rPr>
                        <a:t>Care recommendations for children with special needs</a:t>
                      </a:r>
                      <a:endParaRPr sz="1300">
                        <a:solidFill>
                          <a:srgbClr val="C22536"/>
                        </a:solidFill>
                        <a:latin typeface="Trebuchet MS"/>
                        <a:ea typeface="Trebuchet MS"/>
                        <a:cs typeface="Trebuchet MS"/>
                        <a:sym typeface="Trebuchet MS"/>
                      </a:endParaRPr>
                    </a:p>
                    <a:p>
                      <a:pPr indent="0" lvl="0" marL="0" rtl="0" algn="l">
                        <a:spcBef>
                          <a:spcPts val="0"/>
                        </a:spcBef>
                        <a:spcAft>
                          <a:spcPts val="0"/>
                        </a:spcAft>
                        <a:buNone/>
                      </a:pPr>
                      <a:r>
                        <a:t/>
                      </a:r>
                      <a:endParaRPr sz="9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ge3966598e3_1_358"/>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Summary of changes: Supervision</a:t>
            </a:r>
            <a:endParaRPr/>
          </a:p>
        </p:txBody>
      </p:sp>
      <p:sp>
        <p:nvSpPr>
          <p:cNvPr id="251" name="Google Shape;251;ge3966598e3_1_358"/>
          <p:cNvSpPr txBox="1"/>
          <p:nvPr>
            <p:ph idx="1" type="body"/>
          </p:nvPr>
        </p:nvSpPr>
        <p:spPr>
          <a:xfrm>
            <a:off x="311700" y="1076275"/>
            <a:ext cx="8520600" cy="3416400"/>
          </a:xfrm>
          <a:prstGeom prst="rect">
            <a:avLst/>
          </a:prstGeom>
        </p:spPr>
        <p:txBody>
          <a:bodyPr anchorCtr="0" anchor="t" bIns="34275" lIns="68575" spcFirstLastPara="1" rIns="68575" wrap="square" tIns="34275">
            <a:noAutofit/>
          </a:bodyPr>
          <a:lstStyle/>
          <a:p>
            <a:pPr indent="-330200" lvl="0" marL="457200" rtl="0" algn="l">
              <a:spcBef>
                <a:spcPts val="800"/>
              </a:spcBef>
              <a:spcAft>
                <a:spcPts val="0"/>
              </a:spcAft>
              <a:buSzPts val="1600"/>
              <a:buChar char="•"/>
            </a:pPr>
            <a:r>
              <a:rPr lang="en" sz="1600"/>
              <a:t>Requires licensees to formulate and implement a plan to ensure that children receive care by consistent staff</a:t>
            </a:r>
            <a:endParaRPr sz="1600"/>
          </a:p>
          <a:p>
            <a:pPr indent="-330200" lvl="0" marL="457200" rtl="0" algn="l">
              <a:spcBef>
                <a:spcPts val="1000"/>
              </a:spcBef>
              <a:spcAft>
                <a:spcPts val="0"/>
              </a:spcAft>
              <a:buSzPts val="1600"/>
              <a:buChar char="•"/>
            </a:pPr>
            <a:r>
              <a:rPr lang="en" sz="1600"/>
              <a:t>Requires at least one staff member who is first aid/CPR-certified to be in each classroom or area where children are present within 90 days</a:t>
            </a:r>
            <a:endParaRPr sz="1600"/>
          </a:p>
          <a:p>
            <a:pPr indent="-342900" lvl="1" marL="914400" rtl="0" algn="l">
              <a:spcBef>
                <a:spcPts val="0"/>
              </a:spcBef>
              <a:spcAft>
                <a:spcPts val="0"/>
              </a:spcAft>
              <a:buClr>
                <a:schemeClr val="dk1"/>
              </a:buClr>
              <a:buSzPts val="1800"/>
              <a:buChar char="•"/>
            </a:pPr>
            <a:r>
              <a:rPr lang="en" sz="1300">
                <a:solidFill>
                  <a:schemeClr val="dk1"/>
                </a:solidFill>
                <a:extLst>
                  <a:ext uri="http://customooxmlschemas.google.com/">
                    <go:slidesCustomData xmlns:go="http://customooxmlschemas.google.com/" textRoundtripDataId="8"/>
                  </a:ext>
                </a:extLst>
              </a:rPr>
              <a:t>Note: all hours of first aid and CPR training count toward annual training requirements</a:t>
            </a:r>
            <a:endParaRPr sz="1700">
              <a:solidFill>
                <a:schemeClr val="dk1"/>
              </a:solidFill>
            </a:endParaRPr>
          </a:p>
          <a:p>
            <a:pPr indent="-330200" lvl="0" marL="457200" rtl="0" algn="l">
              <a:spcBef>
                <a:spcPts val="1000"/>
              </a:spcBef>
              <a:spcAft>
                <a:spcPts val="0"/>
              </a:spcAft>
              <a:buSzPts val="1600"/>
              <a:buChar char="•"/>
            </a:pPr>
            <a:r>
              <a:rPr lang="en" sz="1600"/>
              <a:t>I</a:t>
            </a:r>
            <a:r>
              <a:rPr lang="en" sz="1600"/>
              <a:t>nstitutes new group size restrictions that establish the </a:t>
            </a:r>
            <a:r>
              <a:rPr lang="en" sz="1600">
                <a:extLst>
                  <a:ext uri="http://customooxmlschemas.google.com/">
                    <go:slidesCustomData xmlns:go="http://customooxmlschemas.google.com/" textRoundtripDataId="9"/>
                  </a:ext>
                </a:extLst>
              </a:rPr>
              <a:t>maximum number of children that can be assigned to the care of a staff member or team of staff members</a:t>
            </a:r>
            <a:endParaRPr sz="1600"/>
          </a:p>
          <a:p>
            <a:pPr indent="0" lvl="0" marL="457200" rtl="0" algn="l">
              <a:spcBef>
                <a:spcPts val="800"/>
              </a:spcBef>
              <a:spcAft>
                <a:spcPts val="0"/>
              </a:spcAft>
              <a:buNone/>
            </a:pPr>
            <a:r>
              <a:t/>
            </a:r>
            <a:endParaRPr sz="1800"/>
          </a:p>
        </p:txBody>
      </p:sp>
      <p:graphicFrame>
        <p:nvGraphicFramePr>
          <p:cNvPr id="252" name="Google Shape;252;ge3966598e3_1_358"/>
          <p:cNvGraphicFramePr/>
          <p:nvPr/>
        </p:nvGraphicFramePr>
        <p:xfrm>
          <a:off x="730875" y="2969960"/>
          <a:ext cx="3000000" cy="3000000"/>
        </p:xfrm>
        <a:graphic>
          <a:graphicData uri="http://schemas.openxmlformats.org/drawingml/2006/table">
            <a:tbl>
              <a:tblPr>
                <a:noFill/>
                <a:tableStyleId>{A5396E5C-BF32-4240-A08F-F363DAD54214}</a:tableStyleId>
              </a:tblPr>
              <a:tblGrid>
                <a:gridCol w="3843300"/>
                <a:gridCol w="2094925"/>
                <a:gridCol w="2055625"/>
              </a:tblGrid>
              <a:tr h="330350">
                <a:tc>
                  <a:txBody>
                    <a:bodyPr/>
                    <a:lstStyle/>
                    <a:p>
                      <a:pPr indent="0" lvl="0" marL="0" rtl="0" algn="ctr">
                        <a:spcBef>
                          <a:spcPts val="0"/>
                        </a:spcBef>
                        <a:spcAft>
                          <a:spcPts val="0"/>
                        </a:spcAft>
                        <a:buNone/>
                      </a:pPr>
                      <a:r>
                        <a:rPr b="1" lang="en" sz="1200">
                          <a:latin typeface="Trebuchet MS"/>
                          <a:ea typeface="Trebuchet MS"/>
                          <a:cs typeface="Trebuchet MS"/>
                          <a:sym typeface="Trebuchet MS"/>
                        </a:rPr>
                        <a:t>Age group</a:t>
                      </a:r>
                      <a:endParaRPr b="1" sz="1200">
                        <a:latin typeface="Trebuchet MS"/>
                        <a:ea typeface="Trebuchet MS"/>
                        <a:cs typeface="Trebuchet MS"/>
                        <a:sym typeface="Trebuchet MS"/>
                      </a:endParaRPr>
                    </a:p>
                  </a:txBody>
                  <a:tcPr marT="91425" marB="91425" marR="91425" marL="91425"/>
                </a:tc>
                <a:tc>
                  <a:txBody>
                    <a:bodyPr/>
                    <a:lstStyle/>
                    <a:p>
                      <a:pPr indent="0" lvl="0" marL="0" rtl="0" algn="ctr">
                        <a:spcBef>
                          <a:spcPts val="0"/>
                        </a:spcBef>
                        <a:spcAft>
                          <a:spcPts val="0"/>
                        </a:spcAft>
                        <a:buNone/>
                      </a:pPr>
                      <a:r>
                        <a:rPr b="1" lang="en" sz="1200">
                          <a:latin typeface="Trebuchet MS"/>
                          <a:ea typeface="Trebuchet MS"/>
                          <a:cs typeface="Trebuchet MS"/>
                          <a:sym typeface="Trebuchet MS"/>
                        </a:rPr>
                        <a:t>Max </a:t>
                      </a:r>
                      <a:r>
                        <a:rPr b="1" lang="en" sz="1200">
                          <a:latin typeface="Trebuchet MS"/>
                          <a:ea typeface="Trebuchet MS"/>
                          <a:cs typeface="Trebuchet MS"/>
                          <a:sym typeface="Trebuchet MS"/>
                        </a:rPr>
                        <a:t>group size (new)</a:t>
                      </a:r>
                      <a:endParaRPr b="1" sz="1200">
                        <a:latin typeface="Trebuchet MS"/>
                        <a:ea typeface="Trebuchet MS"/>
                        <a:cs typeface="Trebuchet MS"/>
                        <a:sym typeface="Trebuchet MS"/>
                      </a:endParaRPr>
                    </a:p>
                  </a:txBody>
                  <a:tcPr marT="91425" marB="91425" marR="91425" marL="91425"/>
                </a:tc>
                <a:tc>
                  <a:txBody>
                    <a:bodyPr/>
                    <a:lstStyle/>
                    <a:p>
                      <a:pPr indent="0" lvl="0" marL="0" rtl="0" algn="ctr">
                        <a:spcBef>
                          <a:spcPts val="0"/>
                        </a:spcBef>
                        <a:spcAft>
                          <a:spcPts val="0"/>
                        </a:spcAft>
                        <a:buNone/>
                      </a:pPr>
                      <a:r>
                        <a:rPr b="1" lang="en" sz="1200">
                          <a:latin typeface="Trebuchet MS"/>
                          <a:ea typeface="Trebuchet MS"/>
                          <a:cs typeface="Trebuchet MS"/>
                          <a:sym typeface="Trebuchet MS"/>
                        </a:rPr>
                        <a:t>Ratio of staff:children</a:t>
                      </a:r>
                      <a:endParaRPr b="1" sz="1200">
                        <a:latin typeface="Trebuchet MS"/>
                        <a:ea typeface="Trebuchet MS"/>
                        <a:cs typeface="Trebuchet MS"/>
                        <a:sym typeface="Trebuchet MS"/>
                      </a:endParaRPr>
                    </a:p>
                  </a:txBody>
                  <a:tcPr marT="91425" marB="91425" marR="91425" marL="91425"/>
                </a:tc>
              </a:tr>
              <a:tr h="330350">
                <a:tc>
                  <a:txBody>
                    <a:bodyPr/>
                    <a:lstStyle/>
                    <a:p>
                      <a:pPr indent="0" lvl="0" marL="0" rtl="0" algn="l">
                        <a:spcBef>
                          <a:spcPts val="0"/>
                        </a:spcBef>
                        <a:spcAft>
                          <a:spcPts val="0"/>
                        </a:spcAft>
                        <a:buNone/>
                      </a:pPr>
                      <a:r>
                        <a:rPr lang="en" sz="1200">
                          <a:latin typeface="Trebuchet MS"/>
                          <a:ea typeface="Trebuchet MS"/>
                          <a:cs typeface="Trebuchet MS"/>
                          <a:sym typeface="Trebuchet MS"/>
                        </a:rPr>
                        <a:t>Birth up to 16 months</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12</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1:4</a:t>
                      </a:r>
                      <a:endParaRPr sz="1200">
                        <a:latin typeface="Trebuchet MS"/>
                        <a:ea typeface="Trebuchet MS"/>
                        <a:cs typeface="Trebuchet MS"/>
                        <a:sym typeface="Trebuchet MS"/>
                      </a:endParaRPr>
                    </a:p>
                  </a:txBody>
                  <a:tcPr marT="91425" marB="91425" marR="91425" marL="91425"/>
                </a:tc>
              </a:tr>
              <a:tr h="330350">
                <a:tc>
                  <a:txBody>
                    <a:bodyPr/>
                    <a:lstStyle/>
                    <a:p>
                      <a:pPr indent="0" lvl="0" marL="0" rtl="0" algn="l">
                        <a:spcBef>
                          <a:spcPts val="0"/>
                        </a:spcBef>
                        <a:spcAft>
                          <a:spcPts val="0"/>
                        </a:spcAft>
                        <a:buNone/>
                      </a:pPr>
                      <a:r>
                        <a:rPr lang="en" sz="1200">
                          <a:latin typeface="Trebuchet MS"/>
                          <a:ea typeface="Trebuchet MS"/>
                          <a:cs typeface="Trebuchet MS"/>
                          <a:sym typeface="Trebuchet MS"/>
                        </a:rPr>
                        <a:t>16 months up to 24 months</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15</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1:5</a:t>
                      </a:r>
                      <a:endParaRPr sz="1200">
                        <a:latin typeface="Trebuchet MS"/>
                        <a:ea typeface="Trebuchet MS"/>
                        <a:cs typeface="Trebuchet MS"/>
                        <a:sym typeface="Trebuchet MS"/>
                      </a:endParaRPr>
                    </a:p>
                  </a:txBody>
                  <a:tcPr marT="91425" marB="91425" marR="91425" marL="91425"/>
                </a:tc>
              </a:tr>
              <a:tr h="330350">
                <a:tc>
                  <a:txBody>
                    <a:bodyPr/>
                    <a:lstStyle/>
                    <a:p>
                      <a:pPr indent="0" lvl="0" marL="0" rtl="0" algn="l">
                        <a:spcBef>
                          <a:spcPts val="0"/>
                        </a:spcBef>
                        <a:spcAft>
                          <a:spcPts val="0"/>
                        </a:spcAft>
                        <a:buNone/>
                      </a:pPr>
                      <a:r>
                        <a:rPr lang="en" sz="1200">
                          <a:latin typeface="Trebuchet MS"/>
                          <a:ea typeface="Trebuchet MS"/>
                          <a:cs typeface="Trebuchet MS"/>
                          <a:sym typeface="Trebuchet MS"/>
                        </a:rPr>
                        <a:t>2 year olds</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24</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1:8</a:t>
                      </a:r>
                      <a:endParaRPr sz="1200">
                        <a:latin typeface="Trebuchet MS"/>
                        <a:ea typeface="Trebuchet MS"/>
                        <a:cs typeface="Trebuchet MS"/>
                        <a:sym typeface="Trebuchet MS"/>
                      </a:endParaRPr>
                    </a:p>
                  </a:txBody>
                  <a:tcPr marT="91425" marB="91425" marR="91425" marL="91425"/>
                </a:tc>
              </a:tr>
              <a:tr h="330350">
                <a:tc>
                  <a:txBody>
                    <a:bodyPr/>
                    <a:lstStyle/>
                    <a:p>
                      <a:pPr indent="0" lvl="0" marL="0" rtl="0" algn="l">
                        <a:spcBef>
                          <a:spcPts val="0"/>
                        </a:spcBef>
                        <a:spcAft>
                          <a:spcPts val="0"/>
                        </a:spcAft>
                        <a:buNone/>
                      </a:pPr>
                      <a:r>
                        <a:rPr lang="en" sz="1200">
                          <a:latin typeface="Trebuchet MS"/>
                          <a:ea typeface="Trebuchet MS"/>
                          <a:cs typeface="Trebuchet MS"/>
                          <a:sym typeface="Trebuchet MS"/>
                        </a:rPr>
                        <a:t>3 year olds up to school-age eligible</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30</a:t>
                      </a:r>
                      <a:endParaRPr sz="120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lang="en" sz="1200">
                          <a:latin typeface="Trebuchet MS"/>
                          <a:ea typeface="Trebuchet MS"/>
                          <a:cs typeface="Trebuchet MS"/>
                          <a:sym typeface="Trebuchet MS"/>
                        </a:rPr>
                        <a:t>1:10</a:t>
                      </a:r>
                      <a:endParaRPr sz="1200">
                        <a:latin typeface="Trebuchet MS"/>
                        <a:ea typeface="Trebuchet MS"/>
                        <a:cs typeface="Trebuchet MS"/>
                        <a:sym typeface="Trebuchet MS"/>
                      </a:endParaRPr>
                    </a:p>
                  </a:txBody>
                  <a:tcPr marT="91425" marB="91425" marR="91425" marL="91425"/>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e3966598e3_1_370"/>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Implementation </a:t>
            </a:r>
            <a:r>
              <a:rPr lang="en">
                <a:extLst>
                  <a:ext uri="http://customooxmlschemas.google.com/">
                    <go:slidesCustomData xmlns:go="http://customooxmlschemas.google.com/" textRoundtripDataId="10"/>
                  </a:ext>
                </a:extLst>
              </a:rPr>
              <a:t>plan</a:t>
            </a:r>
            <a:endParaRPr/>
          </a:p>
        </p:txBody>
      </p:sp>
      <p:sp>
        <p:nvSpPr>
          <p:cNvPr id="258" name="Google Shape;258;ge3966598e3_1_370"/>
          <p:cNvSpPr txBox="1"/>
          <p:nvPr>
            <p:ph idx="1" type="body"/>
          </p:nvPr>
        </p:nvSpPr>
        <p:spPr>
          <a:xfrm>
            <a:off x="311700" y="1228675"/>
            <a:ext cx="8520600" cy="3416400"/>
          </a:xfrm>
          <a:prstGeom prst="rect">
            <a:avLst/>
          </a:prstGeom>
        </p:spPr>
        <p:txBody>
          <a:bodyPr anchorCtr="0" anchor="t" bIns="34275" lIns="68575" spcFirstLastPara="1" rIns="68575" wrap="square" tIns="34275">
            <a:noAutofit/>
          </a:bodyPr>
          <a:lstStyle/>
          <a:p>
            <a:pPr indent="-355600" lvl="0" marL="457200" rtl="0" algn="l">
              <a:lnSpc>
                <a:spcPct val="100000"/>
              </a:lnSpc>
              <a:spcBef>
                <a:spcPts val="800"/>
              </a:spcBef>
              <a:spcAft>
                <a:spcPts val="0"/>
              </a:spcAft>
              <a:buSzPts val="2000"/>
              <a:buChar char="•"/>
            </a:pPr>
            <a:r>
              <a:rPr lang="en" sz="2000"/>
              <a:t>The Office of Child Care Licensing will work with licensed child day centers to support programs to come up to speed with requirements, including:</a:t>
            </a:r>
            <a:endParaRPr sz="2000"/>
          </a:p>
          <a:p>
            <a:pPr indent="-342900" lvl="1" marL="914400" rtl="0" algn="l">
              <a:lnSpc>
                <a:spcPct val="100000"/>
              </a:lnSpc>
              <a:spcBef>
                <a:spcPts val="400"/>
              </a:spcBef>
              <a:spcAft>
                <a:spcPts val="0"/>
              </a:spcAft>
              <a:buSzPts val="1800"/>
              <a:buChar char="•"/>
            </a:pPr>
            <a:r>
              <a:rPr lang="en"/>
              <a:t>Facilitating a statewide webinar</a:t>
            </a:r>
            <a:endParaRPr/>
          </a:p>
          <a:p>
            <a:pPr indent="-342900" lvl="1" marL="914400" rtl="0" algn="l">
              <a:lnSpc>
                <a:spcPct val="100000"/>
              </a:lnSpc>
              <a:spcBef>
                <a:spcPts val="1000"/>
              </a:spcBef>
              <a:spcAft>
                <a:spcPts val="0"/>
              </a:spcAft>
              <a:buSzPts val="1800"/>
              <a:buChar char="•"/>
            </a:pPr>
            <a:r>
              <a:rPr lang="en"/>
              <a:t>Providing guidance documents summarizing key changes and detailing frequently asked </a:t>
            </a:r>
            <a:r>
              <a:rPr lang="en"/>
              <a:t>questions</a:t>
            </a:r>
            <a:endParaRPr/>
          </a:p>
          <a:p>
            <a:pPr indent="-342900" lvl="1" marL="914400" rtl="0" algn="l">
              <a:lnSpc>
                <a:spcPct val="100000"/>
              </a:lnSpc>
              <a:spcBef>
                <a:spcPts val="1000"/>
              </a:spcBef>
              <a:spcAft>
                <a:spcPts val="0"/>
              </a:spcAft>
              <a:buSzPts val="1800"/>
              <a:buChar char="•"/>
            </a:pPr>
            <a:r>
              <a:rPr lang="en"/>
              <a:t>“</a:t>
            </a:r>
            <a:r>
              <a:rPr lang="en"/>
              <a:t>Office hours”</a:t>
            </a:r>
            <a:r>
              <a:rPr lang="en"/>
              <a:t> for providers with opportunities for real-time Q&amp;A</a:t>
            </a:r>
            <a:endParaRPr/>
          </a:p>
          <a:p>
            <a:pPr indent="-355600" lvl="0" marL="457200" rtl="0" algn="l">
              <a:lnSpc>
                <a:spcPct val="100000"/>
              </a:lnSpc>
              <a:spcBef>
                <a:spcPts val="1000"/>
              </a:spcBef>
              <a:spcAft>
                <a:spcPts val="0"/>
              </a:spcAft>
              <a:buSzPts val="2000"/>
              <a:buChar char="•"/>
            </a:pPr>
            <a:r>
              <a:rPr lang="en" sz="2000"/>
              <a:t>Centers should reach out to their licensing inspector with specific questions</a:t>
            </a:r>
            <a:endParaRPr sz="2000"/>
          </a:p>
          <a:p>
            <a:pPr indent="0" lvl="0" marL="0" rtl="0" algn="l">
              <a:lnSpc>
                <a:spcPct val="100000"/>
              </a:lnSpc>
              <a:spcBef>
                <a:spcPts val="1000"/>
              </a:spcBef>
              <a:spcAft>
                <a:spcPts val="10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ge3966598e3_1_395"/>
          <p:cNvSpPr txBox="1"/>
          <p:nvPr>
            <p:ph type="title"/>
          </p:nvPr>
        </p:nvSpPr>
        <p:spPr>
          <a:xfrm>
            <a:off x="623900" y="2147427"/>
            <a:ext cx="7886700" cy="11982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SzPts val="3800"/>
              <a:buNone/>
            </a:pPr>
            <a:r>
              <a:rPr b="1" lang="en" sz="3500"/>
              <a:t>Updates on efforts to improve access </a:t>
            </a:r>
            <a:endParaRPr i="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e3966598e3_1_404"/>
          <p:cNvSpPr txBox="1"/>
          <p:nvPr>
            <p:ph type="title"/>
          </p:nvPr>
        </p:nvSpPr>
        <p:spPr>
          <a:xfrm>
            <a:off x="628650" y="273843"/>
            <a:ext cx="7886700" cy="9945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Fall 2022 preschool enrollment</a:t>
            </a:r>
            <a:endParaRPr/>
          </a:p>
        </p:txBody>
      </p:sp>
      <p:sp>
        <p:nvSpPr>
          <p:cNvPr id="269" name="Google Shape;269;ge3966598e3_1_404"/>
          <p:cNvSpPr txBox="1"/>
          <p:nvPr>
            <p:ph idx="1" type="body"/>
          </p:nvPr>
        </p:nvSpPr>
        <p:spPr>
          <a:xfrm>
            <a:off x="628650" y="1177250"/>
            <a:ext cx="7886700" cy="3455400"/>
          </a:xfrm>
          <a:prstGeom prst="rect">
            <a:avLst/>
          </a:prstGeom>
        </p:spPr>
        <p:txBody>
          <a:bodyPr anchorCtr="0" anchor="t" bIns="34275" lIns="68575" spcFirstLastPara="1" rIns="68575" wrap="square" tIns="34275">
            <a:noAutofit/>
          </a:bodyPr>
          <a:lstStyle/>
          <a:p>
            <a:pPr indent="0" lvl="0" marL="0" rtl="0" algn="l">
              <a:lnSpc>
                <a:spcPct val="100000"/>
              </a:lnSpc>
              <a:spcBef>
                <a:spcPts val="800"/>
              </a:spcBef>
              <a:spcAft>
                <a:spcPts val="0"/>
              </a:spcAft>
              <a:buNone/>
            </a:pPr>
            <a:r>
              <a:rPr b="1" lang="en" sz="1800"/>
              <a:t>Virginia Preschool Initiative (</a:t>
            </a:r>
            <a:r>
              <a:rPr b="1" lang="en" sz="1800">
                <a:extLst>
                  <a:ext uri="http://customooxmlschemas.google.com/">
                    <go:slidesCustomData xmlns:go="http://customooxmlschemas.google.com/" textRoundtripDataId="11"/>
                  </a:ext>
                </a:extLst>
              </a:rPr>
              <a:t>VPI</a:t>
            </a:r>
            <a:r>
              <a:rPr b="1" lang="en" sz="1800"/>
              <a:t>)</a:t>
            </a:r>
            <a:endParaRPr sz="1800"/>
          </a:p>
          <a:p>
            <a:pPr indent="-285750" lvl="0" marL="457200" rtl="0" algn="l">
              <a:lnSpc>
                <a:spcPct val="100000"/>
              </a:lnSpc>
              <a:spcBef>
                <a:spcPts val="0"/>
              </a:spcBef>
              <a:spcAft>
                <a:spcPts val="0"/>
              </a:spcAft>
              <a:buSzPts val="900"/>
              <a:buChar char="•"/>
            </a:pPr>
            <a:r>
              <a:rPr lang="en" sz="1600"/>
              <a:t>VPI funding increased by 20 percent for the 2021-2022 school year</a:t>
            </a:r>
            <a:endParaRPr sz="1600"/>
          </a:p>
          <a:p>
            <a:pPr indent="-285750" lvl="0" marL="457200" rtl="0" algn="l">
              <a:lnSpc>
                <a:spcPct val="100000"/>
              </a:lnSpc>
              <a:spcBef>
                <a:spcPts val="0"/>
              </a:spcBef>
              <a:spcAft>
                <a:spcPts val="0"/>
              </a:spcAft>
              <a:buSzPts val="900"/>
              <a:buChar char="•"/>
            </a:pPr>
            <a:r>
              <a:rPr lang="en" sz="1600"/>
              <a:t>126 school divisions are planning to offer a VPI program, serving over 22,000 4-year-olds and over 1,500 3-year-olds. </a:t>
            </a:r>
            <a:endParaRPr sz="1600"/>
          </a:p>
          <a:p>
            <a:pPr indent="-285750" lvl="1" marL="914400" rtl="0" algn="l">
              <a:lnSpc>
                <a:spcPct val="100000"/>
              </a:lnSpc>
              <a:spcBef>
                <a:spcPts val="0"/>
              </a:spcBef>
              <a:spcAft>
                <a:spcPts val="0"/>
              </a:spcAft>
              <a:buSzPts val="900"/>
              <a:buChar char="•"/>
            </a:pPr>
            <a:r>
              <a:rPr lang="en" sz="1300"/>
              <a:t>35 divisions requested the opportunity to serve more four-year-olds than initially allocated.</a:t>
            </a:r>
            <a:endParaRPr sz="1300"/>
          </a:p>
          <a:p>
            <a:pPr indent="-285750" lvl="1" marL="914400" rtl="0" algn="l">
              <a:lnSpc>
                <a:spcPct val="100000"/>
              </a:lnSpc>
              <a:spcBef>
                <a:spcPts val="0"/>
              </a:spcBef>
              <a:spcAft>
                <a:spcPts val="0"/>
              </a:spcAft>
              <a:buSzPts val="900"/>
              <a:buChar char="•"/>
            </a:pPr>
            <a:r>
              <a:rPr lang="en" sz="1300"/>
              <a:t>37 divisions have opted to participate in the three-year-old pilot.</a:t>
            </a:r>
            <a:endParaRPr sz="1300"/>
          </a:p>
          <a:p>
            <a:pPr indent="0" lvl="0" marL="0" rtl="0" algn="l">
              <a:lnSpc>
                <a:spcPct val="100000"/>
              </a:lnSpc>
              <a:spcBef>
                <a:spcPts val="800"/>
              </a:spcBef>
              <a:spcAft>
                <a:spcPts val="0"/>
              </a:spcAft>
              <a:buNone/>
            </a:pPr>
            <a:r>
              <a:rPr b="1" lang="en" sz="1800"/>
              <a:t>Mixed Delivery Grant Program</a:t>
            </a:r>
            <a:endParaRPr b="1" sz="1800"/>
          </a:p>
          <a:p>
            <a:pPr indent="-285750" lvl="0" marL="457200" rtl="0" algn="l">
              <a:lnSpc>
                <a:spcPct val="100000"/>
              </a:lnSpc>
              <a:spcBef>
                <a:spcPts val="0"/>
              </a:spcBef>
              <a:spcAft>
                <a:spcPts val="0"/>
              </a:spcAft>
              <a:buSzPts val="900"/>
              <a:buChar char="•"/>
            </a:pPr>
            <a:r>
              <a:rPr lang="en" sz="1600"/>
              <a:t>The program will expand from 9 to 45 jurisdictions in the 2021-2022 school year and increase the number of children enrolled from 250 to nearly 1,500</a:t>
            </a:r>
            <a:endParaRPr sz="1600"/>
          </a:p>
          <a:p>
            <a:pPr indent="-285750" lvl="1" marL="914400" rtl="0" algn="l">
              <a:lnSpc>
                <a:spcPct val="100000"/>
              </a:lnSpc>
              <a:spcBef>
                <a:spcPts val="0"/>
              </a:spcBef>
              <a:spcAft>
                <a:spcPts val="0"/>
              </a:spcAft>
              <a:buSzPts val="900"/>
              <a:buChar char="•"/>
            </a:pPr>
            <a:r>
              <a:rPr lang="en" sz="1300"/>
              <a:t>One-third of all Virginia localities will now offer preschool services through the Mixed Delivery Grant Program</a:t>
            </a:r>
            <a:endParaRPr sz="1300"/>
          </a:p>
          <a:p>
            <a:pPr indent="0" lvl="0" marL="0" rtl="0" algn="l">
              <a:lnSpc>
                <a:spcPct val="100000"/>
              </a:lnSpc>
              <a:spcBef>
                <a:spcPts val="800"/>
              </a:spcBef>
              <a:spcAft>
                <a:spcPts val="0"/>
              </a:spcAft>
              <a:buNone/>
            </a:pPr>
            <a:r>
              <a:rPr b="1" lang="en" sz="1800"/>
              <a:t>Head Start</a:t>
            </a:r>
            <a:endParaRPr b="1" sz="1800"/>
          </a:p>
          <a:p>
            <a:pPr indent="-285750" lvl="0" marL="457200" rtl="0" algn="l">
              <a:lnSpc>
                <a:spcPct val="100000"/>
              </a:lnSpc>
              <a:spcBef>
                <a:spcPts val="0"/>
              </a:spcBef>
              <a:spcAft>
                <a:spcPts val="0"/>
              </a:spcAft>
              <a:buSzPts val="900"/>
              <a:buChar char="•"/>
            </a:pPr>
            <a:r>
              <a:rPr lang="en" sz="1600"/>
              <a:t>Collectively, Head Start and Early Head Start grantees are funded to serve 14,463 children in the 2021-2022 school year</a:t>
            </a:r>
            <a:endParaRPr sz="13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e3ce833f45_1_0"/>
          <p:cNvSpPr txBox="1"/>
          <p:nvPr>
            <p:ph type="title"/>
          </p:nvPr>
        </p:nvSpPr>
        <p:spPr>
          <a:xfrm>
            <a:off x="628650" y="273843"/>
            <a:ext cx="7886700" cy="9945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Child Care Subsidy Program participation is slowly increasing</a:t>
            </a:r>
            <a:endParaRPr/>
          </a:p>
        </p:txBody>
      </p:sp>
      <p:pic>
        <p:nvPicPr>
          <p:cNvPr id="275" name="Google Shape;275;ge3ce833f45_1_0"/>
          <p:cNvPicPr preferRelativeResize="0"/>
          <p:nvPr/>
        </p:nvPicPr>
        <p:blipFill>
          <a:blip r:embed="rId3">
            <a:alphaModFix/>
          </a:blip>
          <a:stretch>
            <a:fillRect/>
          </a:stretch>
        </p:blipFill>
        <p:spPr>
          <a:xfrm>
            <a:off x="1542050" y="1358525"/>
            <a:ext cx="6240399" cy="3219200"/>
          </a:xfrm>
          <a:prstGeom prst="rect">
            <a:avLst/>
          </a:prstGeom>
          <a:noFill/>
          <a:ln>
            <a:noFill/>
          </a:ln>
        </p:spPr>
      </p:pic>
      <p:pic>
        <p:nvPicPr>
          <p:cNvPr id="276" name="Google Shape;276;ge3ce833f45_1_0"/>
          <p:cNvPicPr preferRelativeResize="0"/>
          <p:nvPr/>
        </p:nvPicPr>
        <p:blipFill>
          <a:blip r:embed="rId4">
            <a:alphaModFix/>
          </a:blip>
          <a:stretch>
            <a:fillRect/>
          </a:stretch>
        </p:blipFill>
        <p:spPr>
          <a:xfrm>
            <a:off x="628650" y="3842525"/>
            <a:ext cx="902800" cy="7352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e3966598e3_1_409"/>
          <p:cNvSpPr txBox="1"/>
          <p:nvPr>
            <p:ph type="title"/>
          </p:nvPr>
        </p:nvSpPr>
        <p:spPr>
          <a:xfrm>
            <a:off x="628650" y="273843"/>
            <a:ext cx="7886700" cy="9945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Expanding access to the Child Care Subsidy Program</a:t>
            </a:r>
            <a:endParaRPr/>
          </a:p>
        </p:txBody>
      </p:sp>
      <p:sp>
        <p:nvSpPr>
          <p:cNvPr id="282" name="Google Shape;282;ge3966598e3_1_409"/>
          <p:cNvSpPr txBox="1"/>
          <p:nvPr>
            <p:ph idx="1" type="body"/>
          </p:nvPr>
        </p:nvSpPr>
        <p:spPr>
          <a:xfrm>
            <a:off x="628650" y="1369225"/>
            <a:ext cx="8258700" cy="3263400"/>
          </a:xfrm>
          <a:prstGeom prst="rect">
            <a:avLst/>
          </a:prstGeom>
        </p:spPr>
        <p:txBody>
          <a:bodyPr anchorCtr="0" anchor="t" bIns="34275" lIns="68575" spcFirstLastPara="1" rIns="68575" wrap="square" tIns="34275">
            <a:noAutofit/>
          </a:bodyPr>
          <a:lstStyle/>
          <a:p>
            <a:pPr indent="0" lvl="0" marL="0" rtl="0" algn="l">
              <a:lnSpc>
                <a:spcPct val="100000"/>
              </a:lnSpc>
              <a:spcBef>
                <a:spcPts val="0"/>
              </a:spcBef>
              <a:spcAft>
                <a:spcPts val="0"/>
              </a:spcAft>
              <a:buNone/>
            </a:pPr>
            <a:r>
              <a:rPr lang="en" sz="1600"/>
              <a:t>In March 2021, Governor Northam signed legislation temporarily expanding eligibility for the Child Care Subsidy Program. VDOE recently was approved to extend expanded eligibility until December 31, 2021.</a:t>
            </a:r>
            <a:endParaRPr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1600"/>
          </a:p>
          <a:p>
            <a:pPr indent="0" lvl="0" marL="0" rtl="0" algn="l">
              <a:lnSpc>
                <a:spcPct val="100000"/>
              </a:lnSpc>
              <a:spcBef>
                <a:spcPts val="0"/>
              </a:spcBef>
              <a:spcAft>
                <a:spcPts val="0"/>
              </a:spcAft>
              <a:buNone/>
            </a:pPr>
            <a:r>
              <a:t/>
            </a:r>
            <a:endParaRPr b="1" sz="600"/>
          </a:p>
          <a:p>
            <a:pPr indent="0" lvl="0" marL="0" rtl="0" algn="l">
              <a:lnSpc>
                <a:spcPct val="100000"/>
              </a:lnSpc>
              <a:spcBef>
                <a:spcPts val="0"/>
              </a:spcBef>
              <a:spcAft>
                <a:spcPts val="0"/>
              </a:spcAft>
              <a:buNone/>
            </a:pPr>
            <a:r>
              <a:rPr lang="en" sz="1600"/>
              <a:t>All families receiving child care assistance will not owe copayments t</a:t>
            </a:r>
            <a:r>
              <a:rPr lang="en" sz="1600"/>
              <a:t>hrough</a:t>
            </a:r>
            <a:r>
              <a:rPr lang="en" sz="1600"/>
              <a:t> 12/31/21.</a:t>
            </a:r>
            <a:endParaRPr sz="1600"/>
          </a:p>
          <a:p>
            <a:pPr indent="0" lvl="0" marL="0" rtl="0" algn="l">
              <a:lnSpc>
                <a:spcPct val="100000"/>
              </a:lnSpc>
              <a:spcBef>
                <a:spcPts val="0"/>
              </a:spcBef>
              <a:spcAft>
                <a:spcPts val="0"/>
              </a:spcAft>
              <a:buNone/>
            </a:pPr>
            <a:r>
              <a:t/>
            </a:r>
            <a:endParaRPr sz="1600"/>
          </a:p>
        </p:txBody>
      </p:sp>
      <p:graphicFrame>
        <p:nvGraphicFramePr>
          <p:cNvPr id="283" name="Google Shape;283;ge3966598e3_1_409"/>
          <p:cNvGraphicFramePr/>
          <p:nvPr/>
        </p:nvGraphicFramePr>
        <p:xfrm>
          <a:off x="691700" y="2190750"/>
          <a:ext cx="3000000" cy="3000000"/>
        </p:xfrm>
        <a:graphic>
          <a:graphicData uri="http://schemas.openxmlformats.org/drawingml/2006/table">
            <a:tbl>
              <a:tblPr>
                <a:noFill/>
                <a:tableStyleId>{A5396E5C-BF32-4240-A08F-F363DAD54214}</a:tableStyleId>
              </a:tblPr>
              <a:tblGrid>
                <a:gridCol w="4073750"/>
                <a:gridCol w="4073750"/>
              </a:tblGrid>
              <a:tr h="498175">
                <a:tc>
                  <a:txBody>
                    <a:bodyPr/>
                    <a:lstStyle/>
                    <a:p>
                      <a:pPr indent="0" lvl="0" marL="0" rtl="0" algn="l">
                        <a:spcBef>
                          <a:spcPts val="0"/>
                        </a:spcBef>
                        <a:spcAft>
                          <a:spcPts val="0"/>
                        </a:spcAft>
                        <a:buNone/>
                      </a:pPr>
                      <a:r>
                        <a:rPr b="1" lang="en" sz="1250">
                          <a:solidFill>
                            <a:schemeClr val="dk1"/>
                          </a:solidFill>
                          <a:latin typeface="Trebuchet MS"/>
                          <a:ea typeface="Trebuchet MS"/>
                          <a:cs typeface="Trebuchet MS"/>
                          <a:sym typeface="Trebuchet MS"/>
                        </a:rPr>
                        <a:t>Parents can get help paying for child care under </a:t>
                      </a:r>
                      <a:r>
                        <a:rPr b="1" lang="en" sz="1250">
                          <a:solidFill>
                            <a:schemeClr val="accent2"/>
                          </a:solidFill>
                          <a:latin typeface="Trebuchet MS"/>
                          <a:ea typeface="Trebuchet MS"/>
                          <a:cs typeface="Trebuchet MS"/>
                          <a:sym typeface="Trebuchet MS"/>
                        </a:rPr>
                        <a:t>job search</a:t>
                      </a:r>
                      <a:r>
                        <a:rPr b="1" lang="en" sz="1250">
                          <a:solidFill>
                            <a:schemeClr val="dk1"/>
                          </a:solidFill>
                          <a:latin typeface="Trebuchet MS"/>
                          <a:ea typeface="Trebuchet MS"/>
                          <a:cs typeface="Trebuchet MS"/>
                          <a:sym typeface="Trebuchet MS"/>
                        </a:rPr>
                        <a:t> if they:</a:t>
                      </a:r>
                      <a:endParaRPr b="1" sz="1250">
                        <a:latin typeface="Trebuchet MS"/>
                        <a:ea typeface="Trebuchet MS"/>
                        <a:cs typeface="Trebuchet MS"/>
                        <a:sym typeface="Trebuchet MS"/>
                      </a:endParaRPr>
                    </a:p>
                  </a:txBody>
                  <a:tcPr marT="91425" marB="91425" marR="91425" marL="91425"/>
                </a:tc>
                <a:tc>
                  <a:txBody>
                    <a:bodyPr/>
                    <a:lstStyle/>
                    <a:p>
                      <a:pPr indent="0" lvl="0" marL="0" rtl="0" algn="l">
                        <a:spcBef>
                          <a:spcPts val="0"/>
                        </a:spcBef>
                        <a:spcAft>
                          <a:spcPts val="0"/>
                        </a:spcAft>
                        <a:buNone/>
                      </a:pPr>
                      <a:r>
                        <a:rPr b="1" lang="en" sz="1250">
                          <a:solidFill>
                            <a:schemeClr val="dk1"/>
                          </a:solidFill>
                          <a:latin typeface="Trebuchet MS"/>
                          <a:ea typeface="Trebuchet MS"/>
                          <a:cs typeface="Trebuchet MS"/>
                          <a:sym typeface="Trebuchet MS"/>
                        </a:rPr>
                        <a:t>Parents can get help paying for child care under </a:t>
                      </a:r>
                      <a:r>
                        <a:rPr b="1" lang="en" sz="1250">
                          <a:solidFill>
                            <a:schemeClr val="accent2"/>
                          </a:solidFill>
                          <a:latin typeface="Trebuchet MS"/>
                          <a:ea typeface="Trebuchet MS"/>
                          <a:cs typeface="Trebuchet MS"/>
                          <a:sym typeface="Trebuchet MS"/>
                        </a:rPr>
                        <a:t>expanded income eligibility</a:t>
                      </a:r>
                      <a:r>
                        <a:rPr b="1" lang="en" sz="1250">
                          <a:solidFill>
                            <a:schemeClr val="dk1"/>
                          </a:solidFill>
                          <a:latin typeface="Trebuchet MS"/>
                          <a:ea typeface="Trebuchet MS"/>
                          <a:cs typeface="Trebuchet MS"/>
                          <a:sym typeface="Trebuchet MS"/>
                        </a:rPr>
                        <a:t> if they:</a:t>
                      </a:r>
                      <a:endParaRPr b="1" sz="1250">
                        <a:latin typeface="Trebuchet MS"/>
                        <a:ea typeface="Trebuchet MS"/>
                        <a:cs typeface="Trebuchet MS"/>
                        <a:sym typeface="Trebuchet MS"/>
                      </a:endParaRPr>
                    </a:p>
                  </a:txBody>
                  <a:tcPr marT="91425" marB="91425" marR="91425" marL="91425"/>
                </a:tc>
              </a:tr>
              <a:tr h="1516350">
                <a:tc>
                  <a:txBody>
                    <a:bodyPr/>
                    <a:lstStyle/>
                    <a:p>
                      <a:pPr indent="-307975" lvl="0" marL="457200" rtl="0" algn="l">
                        <a:spcBef>
                          <a:spcPts val="0"/>
                        </a:spcBef>
                        <a:spcAft>
                          <a:spcPts val="0"/>
                        </a:spcAft>
                        <a:buClr>
                          <a:schemeClr val="dk1"/>
                        </a:buClr>
                        <a:buSzPts val="1250"/>
                        <a:buFont typeface="Trebuchet MS"/>
                        <a:buChar char="•"/>
                      </a:pPr>
                      <a:r>
                        <a:rPr lang="en" sz="1250">
                          <a:solidFill>
                            <a:schemeClr val="dk1"/>
                          </a:solidFill>
                          <a:latin typeface="Trebuchet MS"/>
                          <a:ea typeface="Trebuchet MS"/>
                          <a:cs typeface="Trebuchet MS"/>
                          <a:sym typeface="Trebuchet MS"/>
                        </a:rPr>
                        <a:t>Have a child ages 12 or younger;</a:t>
                      </a:r>
                      <a:endParaRPr sz="1250">
                        <a:solidFill>
                          <a:schemeClr val="dk1"/>
                        </a:solidFill>
                        <a:latin typeface="Trebuchet MS"/>
                        <a:ea typeface="Trebuchet MS"/>
                        <a:cs typeface="Trebuchet MS"/>
                        <a:sym typeface="Trebuchet MS"/>
                      </a:endParaRPr>
                    </a:p>
                    <a:p>
                      <a:pPr indent="-307975" lvl="0" marL="457200" rtl="0" algn="l">
                        <a:spcBef>
                          <a:spcPts val="0"/>
                        </a:spcBef>
                        <a:spcAft>
                          <a:spcPts val="0"/>
                        </a:spcAft>
                        <a:buClr>
                          <a:schemeClr val="dk1"/>
                        </a:buClr>
                        <a:buSzPts val="1250"/>
                        <a:buFont typeface="Trebuchet MS"/>
                        <a:buChar char="•"/>
                      </a:pPr>
                      <a:r>
                        <a:rPr lang="en" sz="1250">
                          <a:solidFill>
                            <a:schemeClr val="dk1"/>
                          </a:solidFill>
                          <a:latin typeface="Trebuchet MS"/>
                          <a:ea typeface="Trebuchet MS"/>
                          <a:cs typeface="Trebuchet MS"/>
                          <a:sym typeface="Trebuchet MS"/>
                        </a:rPr>
                        <a:t>Meet income eligibility requirements based on their locality; and</a:t>
                      </a:r>
                      <a:endParaRPr sz="1250">
                        <a:solidFill>
                          <a:schemeClr val="dk1"/>
                        </a:solidFill>
                        <a:latin typeface="Trebuchet MS"/>
                        <a:ea typeface="Trebuchet MS"/>
                        <a:cs typeface="Trebuchet MS"/>
                        <a:sym typeface="Trebuchet MS"/>
                      </a:endParaRPr>
                    </a:p>
                    <a:p>
                      <a:pPr indent="-307975" lvl="0" marL="457200" rtl="0" algn="l">
                        <a:spcBef>
                          <a:spcPts val="0"/>
                        </a:spcBef>
                        <a:spcAft>
                          <a:spcPts val="0"/>
                        </a:spcAft>
                        <a:buClr>
                          <a:schemeClr val="dk1"/>
                        </a:buClr>
                        <a:buSzPts val="1250"/>
                        <a:buFont typeface="Trebuchet MS"/>
                        <a:buChar char="•"/>
                      </a:pPr>
                      <a:r>
                        <a:rPr lang="en" sz="1250">
                          <a:solidFill>
                            <a:schemeClr val="dk1"/>
                          </a:solidFill>
                          <a:latin typeface="Trebuchet MS"/>
                          <a:ea typeface="Trebuchet MS"/>
                          <a:cs typeface="Trebuchet MS"/>
                          <a:sym typeface="Trebuchet MS"/>
                        </a:rPr>
                        <a:t>Are searching for employment.</a:t>
                      </a:r>
                      <a:endParaRPr sz="1250"/>
                    </a:p>
                  </a:txBody>
                  <a:tcPr marT="91425" marB="91425" marR="91425" marL="91425"/>
                </a:tc>
                <a:tc>
                  <a:txBody>
                    <a:bodyPr/>
                    <a:lstStyle/>
                    <a:p>
                      <a:pPr indent="-307975" lvl="0" marL="457200" rtl="0" algn="l">
                        <a:spcBef>
                          <a:spcPts val="0"/>
                        </a:spcBef>
                        <a:spcAft>
                          <a:spcPts val="0"/>
                        </a:spcAft>
                        <a:buClr>
                          <a:schemeClr val="dk1"/>
                        </a:buClr>
                        <a:buSzPts val="1250"/>
                        <a:buFont typeface="Trebuchet MS"/>
                        <a:buChar char="•"/>
                      </a:pPr>
                      <a:r>
                        <a:rPr lang="en" sz="1250">
                          <a:solidFill>
                            <a:schemeClr val="dk1"/>
                          </a:solidFill>
                          <a:latin typeface="Trebuchet MS"/>
                          <a:ea typeface="Trebuchet MS"/>
                          <a:cs typeface="Trebuchet MS"/>
                          <a:sym typeface="Trebuchet MS"/>
                        </a:rPr>
                        <a:t>Have at least one child ages 5 or younger, not yet in kindergarten;</a:t>
                      </a:r>
                      <a:endParaRPr sz="1250">
                        <a:solidFill>
                          <a:schemeClr val="dk1"/>
                        </a:solidFill>
                        <a:latin typeface="Trebuchet MS"/>
                        <a:ea typeface="Trebuchet MS"/>
                        <a:cs typeface="Trebuchet MS"/>
                        <a:sym typeface="Trebuchet MS"/>
                      </a:endParaRPr>
                    </a:p>
                    <a:p>
                      <a:pPr indent="-307975" lvl="0" marL="457200" rtl="0" algn="l">
                        <a:spcBef>
                          <a:spcPts val="0"/>
                        </a:spcBef>
                        <a:spcAft>
                          <a:spcPts val="0"/>
                        </a:spcAft>
                        <a:buClr>
                          <a:schemeClr val="dk1"/>
                        </a:buClr>
                        <a:buSzPts val="1250"/>
                        <a:buFont typeface="Trebuchet MS"/>
                        <a:buChar char="•"/>
                      </a:pPr>
                      <a:r>
                        <a:rPr lang="en" sz="1250">
                          <a:solidFill>
                            <a:schemeClr val="dk1"/>
                          </a:solidFill>
                          <a:latin typeface="Trebuchet MS"/>
                          <a:ea typeface="Trebuchet MS"/>
                          <a:cs typeface="Trebuchet MS"/>
                          <a:sym typeface="Trebuchet MS"/>
                        </a:rPr>
                        <a:t>Are working, participating in education or training, or searching for work; and</a:t>
                      </a:r>
                      <a:endParaRPr sz="1250">
                        <a:solidFill>
                          <a:schemeClr val="dk1"/>
                        </a:solidFill>
                        <a:latin typeface="Trebuchet MS"/>
                        <a:ea typeface="Trebuchet MS"/>
                        <a:cs typeface="Trebuchet MS"/>
                        <a:sym typeface="Trebuchet MS"/>
                      </a:endParaRPr>
                    </a:p>
                    <a:p>
                      <a:pPr indent="-307975" lvl="0" marL="457200" rtl="0" algn="l">
                        <a:spcBef>
                          <a:spcPts val="0"/>
                        </a:spcBef>
                        <a:spcAft>
                          <a:spcPts val="0"/>
                        </a:spcAft>
                        <a:buClr>
                          <a:schemeClr val="dk1"/>
                        </a:buClr>
                        <a:buSzPts val="1250"/>
                        <a:buFont typeface="Trebuchet MS"/>
                        <a:buChar char="•"/>
                      </a:pPr>
                      <a:r>
                        <a:rPr lang="en" sz="1250">
                          <a:solidFill>
                            <a:schemeClr val="dk1"/>
                          </a:solidFill>
                          <a:latin typeface="Trebuchet MS"/>
                          <a:ea typeface="Trebuchet MS"/>
                          <a:cs typeface="Trebuchet MS"/>
                          <a:sym typeface="Trebuchet MS"/>
                        </a:rPr>
                        <a:t>Their household income exceeds eligibility levels in their locality but is below 85 percent of the state median income.</a:t>
                      </a:r>
                      <a:endParaRPr sz="1250"/>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
          <p:cNvSpPr txBox="1"/>
          <p:nvPr>
            <p:ph type="title"/>
          </p:nvPr>
        </p:nvSpPr>
        <p:spPr>
          <a:xfrm>
            <a:off x="628650" y="273843"/>
            <a:ext cx="7886700" cy="9945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1400"/>
              <a:buNone/>
            </a:pPr>
            <a:r>
              <a:rPr lang="en"/>
              <a:t>Agenda</a:t>
            </a:r>
            <a:endParaRPr/>
          </a:p>
        </p:txBody>
      </p:sp>
      <p:sp>
        <p:nvSpPr>
          <p:cNvPr id="146" name="Google Shape;146;p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p>
            <a:pPr indent="-438150" lvl="0" marL="539750" rtl="0" algn="l">
              <a:lnSpc>
                <a:spcPct val="90000"/>
              </a:lnSpc>
              <a:spcBef>
                <a:spcPts val="800"/>
              </a:spcBef>
              <a:spcAft>
                <a:spcPts val="0"/>
              </a:spcAft>
              <a:buSzPts val="2000"/>
              <a:buFont typeface="Trebuchet MS"/>
              <a:buAutoNum type="romanUcPeriod"/>
            </a:pPr>
            <a:r>
              <a:rPr lang="en" sz="2000"/>
              <a:t>Full advisory committee convenes</a:t>
            </a:r>
            <a:endParaRPr sz="1400"/>
          </a:p>
          <a:p>
            <a:pPr indent="-438150" lvl="0" marL="539750" rtl="0" algn="l">
              <a:lnSpc>
                <a:spcPct val="90000"/>
              </a:lnSpc>
              <a:spcBef>
                <a:spcPts val="800"/>
              </a:spcBef>
              <a:spcAft>
                <a:spcPts val="0"/>
              </a:spcAft>
              <a:buSzPts val="2000"/>
              <a:buFont typeface="Trebuchet MS"/>
              <a:buAutoNum type="romanUcPeriod"/>
            </a:pPr>
            <a:r>
              <a:rPr lang="en" sz="2000"/>
              <a:t>Presentation: Updates on Virginia’s child care transition</a:t>
            </a:r>
            <a:endParaRPr sz="2000"/>
          </a:p>
          <a:p>
            <a:pPr indent="-438150" lvl="0" marL="539750" rtl="0" algn="l">
              <a:lnSpc>
                <a:spcPct val="90000"/>
              </a:lnSpc>
              <a:spcBef>
                <a:spcPts val="800"/>
              </a:spcBef>
              <a:spcAft>
                <a:spcPts val="0"/>
              </a:spcAft>
              <a:buSzPts val="2000"/>
              <a:buFont typeface="Trebuchet MS"/>
              <a:buAutoNum type="romanUcPeriod"/>
            </a:pPr>
            <a:r>
              <a:rPr lang="en" sz="2000"/>
              <a:t>Presentation: Updates on finalized </a:t>
            </a:r>
            <a:r>
              <a:rPr i="1" lang="en" sz="2000"/>
              <a:t>Standards for Licensed Child Day Centers</a:t>
            </a:r>
            <a:r>
              <a:rPr lang="en" sz="2000"/>
              <a:t> to align with federal health and safety requirements</a:t>
            </a:r>
            <a:endParaRPr sz="2000"/>
          </a:p>
          <a:p>
            <a:pPr indent="-438150" lvl="0" marL="539750" rtl="0" algn="l">
              <a:lnSpc>
                <a:spcPct val="90000"/>
              </a:lnSpc>
              <a:spcBef>
                <a:spcPts val="800"/>
              </a:spcBef>
              <a:spcAft>
                <a:spcPts val="0"/>
              </a:spcAft>
              <a:buSzPts val="2000"/>
              <a:buFont typeface="Trebuchet MS"/>
              <a:buAutoNum type="romanUcPeriod"/>
            </a:pPr>
            <a:r>
              <a:rPr lang="en" sz="2000"/>
              <a:t>Presentation: Updates on efforts to increase access </a:t>
            </a:r>
            <a:endParaRPr sz="2000"/>
          </a:p>
          <a:p>
            <a:pPr indent="-438150" lvl="0" marL="539750" rtl="0" algn="l">
              <a:lnSpc>
                <a:spcPct val="90000"/>
              </a:lnSpc>
              <a:spcBef>
                <a:spcPts val="800"/>
              </a:spcBef>
              <a:spcAft>
                <a:spcPts val="0"/>
              </a:spcAft>
              <a:buSzPts val="2000"/>
              <a:buFont typeface="Trebuchet MS"/>
              <a:buAutoNum type="romanUcPeriod"/>
            </a:pPr>
            <a:r>
              <a:rPr lang="en" sz="2000"/>
              <a:t>Questions and discussion</a:t>
            </a:r>
            <a:endParaRPr sz="2000"/>
          </a:p>
          <a:p>
            <a:pPr indent="-228600" lvl="0" marL="457200" rtl="0" algn="l">
              <a:lnSpc>
                <a:spcPct val="90000"/>
              </a:lnSpc>
              <a:spcBef>
                <a:spcPts val="800"/>
              </a:spcBef>
              <a:spcAft>
                <a:spcPts val="0"/>
              </a:spcAft>
              <a:buClr>
                <a:schemeClr val="dk1"/>
              </a:buClr>
              <a:buSzPts val="1400"/>
              <a:buNone/>
            </a:pPr>
            <a:r>
              <a:t/>
            </a:r>
            <a:endParaRPr/>
          </a:p>
          <a:p>
            <a:pPr indent="-228600" lvl="0" marL="457200" rtl="0" algn="l">
              <a:lnSpc>
                <a:spcPct val="90000"/>
              </a:lnSpc>
              <a:spcBef>
                <a:spcPts val="800"/>
              </a:spcBef>
              <a:spcAft>
                <a:spcPts val="0"/>
              </a:spcAft>
              <a:buSzPts val="14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e3966598e3_1_414"/>
          <p:cNvSpPr txBox="1"/>
          <p:nvPr>
            <p:ph type="title"/>
          </p:nvPr>
        </p:nvSpPr>
        <p:spPr>
          <a:xfrm>
            <a:off x="628650" y="273843"/>
            <a:ext cx="7886700" cy="9945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ARPA Child Care Stabilization Grants</a:t>
            </a:r>
            <a:endParaRPr/>
          </a:p>
        </p:txBody>
      </p:sp>
      <p:sp>
        <p:nvSpPr>
          <p:cNvPr id="289" name="Google Shape;289;ge3966598e3_1_414"/>
          <p:cNvSpPr txBox="1"/>
          <p:nvPr>
            <p:ph idx="1" type="body"/>
          </p:nvPr>
        </p:nvSpPr>
        <p:spPr>
          <a:xfrm>
            <a:off x="628650" y="1369219"/>
            <a:ext cx="7886700" cy="3263400"/>
          </a:xfrm>
          <a:prstGeom prst="rect">
            <a:avLst/>
          </a:prstGeom>
        </p:spPr>
        <p:txBody>
          <a:bodyPr anchorCtr="0" anchor="t" bIns="34275" lIns="68575" spcFirstLastPara="1" rIns="68575" wrap="square" tIns="34275">
            <a:noAutofit/>
          </a:bodyPr>
          <a:lstStyle/>
          <a:p>
            <a:pPr indent="0" lvl="0" marL="0" rtl="0" algn="l">
              <a:lnSpc>
                <a:spcPct val="100000"/>
              </a:lnSpc>
              <a:spcBef>
                <a:spcPts val="800"/>
              </a:spcBef>
              <a:spcAft>
                <a:spcPts val="0"/>
              </a:spcAft>
              <a:buNone/>
            </a:pPr>
            <a:r>
              <a:rPr lang="en" sz="2000"/>
              <a:t>VDOE will be issuing grants to eligible child care providers on a quarterly basis for up to 18 months beginning this fall. Grants will be based on:</a:t>
            </a:r>
            <a:endParaRPr sz="2000"/>
          </a:p>
          <a:p>
            <a:pPr indent="-342900" lvl="0" marL="457200" rtl="0" algn="l">
              <a:lnSpc>
                <a:spcPct val="100000"/>
              </a:lnSpc>
              <a:spcBef>
                <a:spcPts val="800"/>
              </a:spcBef>
              <a:spcAft>
                <a:spcPts val="0"/>
              </a:spcAft>
              <a:buSzPts val="1800"/>
              <a:buChar char="•"/>
            </a:pPr>
            <a:r>
              <a:rPr lang="en" sz="1800"/>
              <a:t>Open/closed status</a:t>
            </a:r>
            <a:endParaRPr sz="1800"/>
          </a:p>
          <a:p>
            <a:pPr indent="-342900" lvl="0" marL="457200" rtl="0" algn="l">
              <a:lnSpc>
                <a:spcPct val="100000"/>
              </a:lnSpc>
              <a:spcBef>
                <a:spcPts val="0"/>
              </a:spcBef>
              <a:spcAft>
                <a:spcPts val="0"/>
              </a:spcAft>
              <a:buSzPts val="1800"/>
              <a:buChar char="•"/>
            </a:pPr>
            <a:r>
              <a:rPr lang="en" sz="1800"/>
              <a:t>Licensed or approved capacity</a:t>
            </a:r>
            <a:endParaRPr sz="1800"/>
          </a:p>
          <a:p>
            <a:pPr indent="-342900" lvl="0" marL="457200" rtl="0" algn="l">
              <a:lnSpc>
                <a:spcPct val="100000"/>
              </a:lnSpc>
              <a:spcBef>
                <a:spcPts val="0"/>
              </a:spcBef>
              <a:spcAft>
                <a:spcPts val="0"/>
              </a:spcAft>
              <a:buSzPts val="1800"/>
              <a:buChar char="•"/>
            </a:pPr>
            <a:r>
              <a:rPr lang="en" sz="1800"/>
              <a:t>Participation in the Child Care Subsidy Program</a:t>
            </a:r>
            <a:endParaRPr sz="1800"/>
          </a:p>
          <a:p>
            <a:pPr indent="-342900" lvl="0" marL="457200" rtl="0" algn="l">
              <a:lnSpc>
                <a:spcPct val="100000"/>
              </a:lnSpc>
              <a:spcBef>
                <a:spcPts val="0"/>
              </a:spcBef>
              <a:spcAft>
                <a:spcPts val="0"/>
              </a:spcAft>
              <a:buSzPts val="1800"/>
              <a:buChar char="•"/>
            </a:pPr>
            <a:r>
              <a:rPr lang="en" sz="1800"/>
              <a:t>Location in a high-need community</a:t>
            </a:r>
            <a:endParaRPr sz="1800"/>
          </a:p>
          <a:p>
            <a:pPr indent="0" lvl="0" marL="0" rtl="0" algn="l">
              <a:lnSpc>
                <a:spcPct val="100000"/>
              </a:lnSpc>
              <a:spcBef>
                <a:spcPts val="800"/>
              </a:spcBef>
              <a:spcAft>
                <a:spcPts val="0"/>
              </a:spcAft>
              <a:buNone/>
            </a:pPr>
            <a:r>
              <a:t/>
            </a:r>
            <a:endParaRPr sz="1000"/>
          </a:p>
          <a:p>
            <a:pPr indent="0" lvl="0" marL="0" rtl="0" algn="l">
              <a:lnSpc>
                <a:spcPct val="100000"/>
              </a:lnSpc>
              <a:spcBef>
                <a:spcPts val="800"/>
              </a:spcBef>
              <a:spcAft>
                <a:spcPts val="0"/>
              </a:spcAft>
              <a:buNone/>
            </a:pPr>
            <a:r>
              <a:rPr lang="en" sz="2000">
                <a:extLst>
                  <a:ext uri="http://customooxmlschemas.google.com/">
                    <go:slidesCustomData xmlns:go="http://customooxmlschemas.google.com/" textRoundtripDataId="12"/>
                  </a:ext>
                </a:extLst>
              </a:rPr>
              <a:t>Grants </a:t>
            </a:r>
            <a:r>
              <a:rPr lang="en" sz="2000"/>
              <a:t>will allow providers to cover higher operating costs, invest in staff, make minor facility improvements, and purchase equipment and supplies.</a:t>
            </a:r>
            <a:endParaRPr sz="20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ge3966598e3_1_70"/>
          <p:cNvSpPr txBox="1"/>
          <p:nvPr>
            <p:ph type="title"/>
          </p:nvPr>
        </p:nvSpPr>
        <p:spPr>
          <a:xfrm>
            <a:off x="623888" y="1282304"/>
            <a:ext cx="7886700" cy="21396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b="1" lang="en"/>
              <a:t>Questions</a:t>
            </a:r>
            <a:endParaRPr b="1"/>
          </a:p>
        </p:txBody>
      </p:sp>
      <p:sp>
        <p:nvSpPr>
          <p:cNvPr id="295" name="Google Shape;295;ge3966598e3_1_70"/>
          <p:cNvSpPr txBox="1"/>
          <p:nvPr>
            <p:ph idx="1" type="body"/>
          </p:nvPr>
        </p:nvSpPr>
        <p:spPr>
          <a:xfrm>
            <a:off x="623888" y="3442097"/>
            <a:ext cx="7886700" cy="1125000"/>
          </a:xfrm>
          <a:prstGeom prst="rect">
            <a:avLst/>
          </a:prstGeom>
        </p:spPr>
        <p:txBody>
          <a:bodyPr anchorCtr="0" anchor="t" bIns="34275" lIns="68575" spcFirstLastPara="1" rIns="68575" wrap="square" tIns="34275">
            <a:noAutofit/>
          </a:bodyPr>
          <a:lstStyle/>
          <a:p>
            <a:pPr indent="0" lvl="0" marL="0" rtl="0" algn="l">
              <a:spcBef>
                <a:spcPts val="80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gbfb86555e0_0_1745"/>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SzPts val="3800"/>
              <a:buNone/>
            </a:pPr>
            <a:r>
              <a:rPr lang="en"/>
              <a:t>We are experiencing technical difficulties.</a:t>
            </a:r>
            <a:endParaRPr/>
          </a:p>
        </p:txBody>
      </p:sp>
      <p:sp>
        <p:nvSpPr>
          <p:cNvPr id="301" name="Google Shape;301;gbfb86555e0_0_1745"/>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800"/>
              </a:spcBef>
              <a:spcAft>
                <a:spcPts val="0"/>
              </a:spcAft>
              <a:buSzPts val="1800"/>
              <a:buNone/>
            </a:pPr>
            <a:r>
              <a:rPr lang="en"/>
              <a:t>The livestream will return momentarily.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ge3966598e3_1_0"/>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1000"/>
              </a:spcAft>
              <a:buSzPts val="3800"/>
              <a:buNone/>
            </a:pPr>
            <a:r>
              <a:rPr b="1" lang="en" sz="3500">
                <a:extLst>
                  <a:ext uri="http://customooxmlschemas.google.com/">
                    <go:slidesCustomData xmlns:go="http://customooxmlschemas.google.com/" textRoundtripDataId="0"/>
                  </a:ext>
                </a:extLst>
              </a:rPr>
              <a:t>Updates </a:t>
            </a:r>
            <a:r>
              <a:rPr b="1" lang="en" sz="3500"/>
              <a:t>on Virginia’s child care transition</a:t>
            </a:r>
            <a:endParaRPr sz="280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e3966598e3_1_4"/>
          <p:cNvSpPr txBox="1"/>
          <p:nvPr>
            <p:ph type="title"/>
          </p:nvPr>
        </p:nvSpPr>
        <p:spPr>
          <a:xfrm>
            <a:off x="311700" y="368825"/>
            <a:ext cx="8520600" cy="5727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3300"/>
              <a:buNone/>
            </a:pPr>
            <a:r>
              <a:rPr lang="en"/>
              <a:t>Our shared challenge</a:t>
            </a:r>
            <a:endParaRPr/>
          </a:p>
        </p:txBody>
      </p:sp>
      <p:sp>
        <p:nvSpPr>
          <p:cNvPr id="157" name="Google Shape;157;ge3966598e3_1_4"/>
          <p:cNvSpPr txBox="1"/>
          <p:nvPr>
            <p:ph idx="1" type="body"/>
          </p:nvPr>
        </p:nvSpPr>
        <p:spPr>
          <a:xfrm>
            <a:off x="159300" y="1115725"/>
            <a:ext cx="8746500" cy="3815400"/>
          </a:xfrm>
          <a:prstGeom prst="rect">
            <a:avLst/>
          </a:prstGeom>
          <a:noFill/>
          <a:ln>
            <a:noFill/>
          </a:ln>
        </p:spPr>
        <p:txBody>
          <a:bodyPr anchorCtr="0" anchor="t" bIns="34275" lIns="68575" spcFirstLastPara="1" rIns="68575" wrap="square" tIns="34275">
            <a:noAutofit/>
          </a:bodyPr>
          <a:lstStyle/>
          <a:p>
            <a:pPr indent="0" lvl="0" marL="95250" rtl="0" algn="l">
              <a:lnSpc>
                <a:spcPct val="100000"/>
              </a:lnSpc>
              <a:spcBef>
                <a:spcPts val="0"/>
              </a:spcBef>
              <a:spcAft>
                <a:spcPts val="0"/>
              </a:spcAft>
              <a:buSzPts val="2100"/>
              <a:buNone/>
            </a:pPr>
            <a:r>
              <a:rPr b="1" lang="en" sz="2000"/>
              <a:t>All Virginia children are capable of and deserve to enter school ready. Yet too many children enter kindergarten without this opportunity.</a:t>
            </a:r>
            <a:endParaRPr b="1" sz="2000"/>
          </a:p>
          <a:p>
            <a:pPr indent="-330200" lvl="0" marL="457200" rtl="0" algn="l">
              <a:lnSpc>
                <a:spcPct val="100000"/>
              </a:lnSpc>
              <a:spcBef>
                <a:spcPts val="1000"/>
              </a:spcBef>
              <a:spcAft>
                <a:spcPts val="0"/>
              </a:spcAft>
              <a:buSzPts val="1600"/>
              <a:buChar char="•"/>
            </a:pPr>
            <a:r>
              <a:rPr lang="en" sz="1600"/>
              <a:t>According to the 2020 Virginia Kindergarten Readiness Program (VKRP), 45% of Virginia’s Kindergarteners entered school without the key literacy, match, and social-emotional skills needed to be successful.</a:t>
            </a:r>
            <a:endParaRPr sz="1600"/>
          </a:p>
          <a:p>
            <a:pPr indent="-330200" lvl="0" marL="457200" rtl="0" algn="l">
              <a:lnSpc>
                <a:spcPct val="100000"/>
              </a:lnSpc>
              <a:spcBef>
                <a:spcPts val="1000"/>
              </a:spcBef>
              <a:spcAft>
                <a:spcPts val="0"/>
              </a:spcAft>
              <a:buSzPts val="1600"/>
              <a:buChar char="•"/>
            </a:pPr>
            <a:r>
              <a:rPr lang="en" sz="1600"/>
              <a:t>Our “system” fails to prepare 55% of children from economically disadvantaged families and 66% of children with special needs.</a:t>
            </a:r>
            <a:endParaRPr sz="1600"/>
          </a:p>
          <a:p>
            <a:pPr indent="-330200" lvl="0" marL="457200" rtl="0" algn="l">
              <a:lnSpc>
                <a:spcPct val="100000"/>
              </a:lnSpc>
              <a:spcBef>
                <a:spcPts val="1000"/>
              </a:spcBef>
              <a:spcAft>
                <a:spcPts val="0"/>
              </a:spcAft>
              <a:buSzPts val="1600"/>
              <a:buChar char="•"/>
            </a:pPr>
            <a:r>
              <a:rPr lang="en" sz="1600"/>
              <a:t>Virginia ranks 33rd in preschool funding and child care funding is at the 70th percentile; nearly 50,000 vulnerable three- and four-year-olds lack access to quality preschool.</a:t>
            </a:r>
            <a:endParaRPr sz="1600"/>
          </a:p>
          <a:p>
            <a:pPr indent="-330200" lvl="0" marL="457200" rtl="0" algn="l">
              <a:lnSpc>
                <a:spcPct val="105000"/>
              </a:lnSpc>
              <a:spcBef>
                <a:spcPts val="1000"/>
              </a:spcBef>
              <a:spcAft>
                <a:spcPts val="0"/>
              </a:spcAft>
              <a:buSzPts val="1600"/>
              <a:buFont typeface="Trebuchet MS"/>
              <a:buChar char="•"/>
            </a:pPr>
            <a:r>
              <a:rPr lang="en" sz="1600"/>
              <a:t>COVID-19 caused large preschool enrollment drops in schools, Head Start and child care. </a:t>
            </a:r>
            <a:endParaRPr sz="1600"/>
          </a:p>
          <a:p>
            <a:pPr indent="0" lvl="0" marL="457200" rtl="0" algn="l">
              <a:lnSpc>
                <a:spcPct val="105000"/>
              </a:lnSpc>
              <a:spcBef>
                <a:spcPts val="0"/>
              </a:spcBef>
              <a:spcAft>
                <a:spcPts val="0"/>
              </a:spcAft>
              <a:buNone/>
            </a:pPr>
            <a:r>
              <a:t/>
            </a:r>
            <a:endParaRPr sz="700"/>
          </a:p>
          <a:p>
            <a:pPr indent="-330200" lvl="0" marL="457200" rtl="0" algn="l">
              <a:lnSpc>
                <a:spcPct val="105000"/>
              </a:lnSpc>
              <a:spcBef>
                <a:spcPts val="0"/>
              </a:spcBef>
              <a:spcAft>
                <a:spcPts val="0"/>
              </a:spcAft>
              <a:buSzPts val="1600"/>
              <a:buFont typeface="Trebuchet MS"/>
              <a:buChar char="•"/>
            </a:pPr>
            <a:r>
              <a:rPr lang="en" sz="1600"/>
              <a:t>Too little is known about the quality of programs that receive public funds.</a:t>
            </a:r>
            <a:endParaRPr sz="1600"/>
          </a:p>
          <a:p>
            <a:pPr indent="0" lvl="0" marL="457200" rtl="0" algn="l">
              <a:lnSpc>
                <a:spcPct val="105000"/>
              </a:lnSpc>
              <a:spcBef>
                <a:spcPts val="0"/>
              </a:spcBef>
              <a:spcAft>
                <a:spcPts val="0"/>
              </a:spcAft>
              <a:buNone/>
            </a:pPr>
            <a:r>
              <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e3966598e3_1_9"/>
          <p:cNvSpPr txBox="1"/>
          <p:nvPr>
            <p:ph type="title"/>
          </p:nvPr>
        </p:nvSpPr>
        <p:spPr>
          <a:xfrm>
            <a:off x="628650" y="273843"/>
            <a:ext cx="7886700" cy="994500"/>
          </a:xfrm>
          <a:prstGeom prst="rect">
            <a:avLst/>
          </a:prstGeom>
          <a:noFill/>
          <a:ln>
            <a:noFill/>
          </a:ln>
        </p:spPr>
        <p:txBody>
          <a:bodyPr anchorCtr="0" anchor="t" bIns="91425" lIns="91425" spcFirstLastPara="1" rIns="91425" wrap="square" tIns="91425">
            <a:normAutofit/>
          </a:bodyPr>
          <a:lstStyle/>
          <a:p>
            <a:pPr indent="0" lvl="0" marL="0" rtl="0" algn="l">
              <a:lnSpc>
                <a:spcPct val="90000"/>
              </a:lnSpc>
              <a:spcBef>
                <a:spcPts val="0"/>
              </a:spcBef>
              <a:spcAft>
                <a:spcPts val="0"/>
              </a:spcAft>
              <a:buSzPts val="3667"/>
              <a:buNone/>
            </a:pPr>
            <a:r>
              <a:rPr lang="en"/>
              <a:t>Our shared v</a:t>
            </a:r>
            <a:r>
              <a:rPr lang="en">
                <a:extLst>
                  <a:ext uri="http://customooxmlschemas.google.com/">
                    <go:slidesCustomData xmlns:go="http://customooxmlschemas.google.com/" textRoundtripDataId="1"/>
                  </a:ext>
                </a:extLst>
              </a:rPr>
              <a:t>ision</a:t>
            </a:r>
            <a:endParaRPr/>
          </a:p>
        </p:txBody>
      </p:sp>
      <p:sp>
        <p:nvSpPr>
          <p:cNvPr id="163" name="Google Shape;163;ge3966598e3_1_9"/>
          <p:cNvSpPr txBox="1"/>
          <p:nvPr>
            <p:ph idx="1" type="body"/>
          </p:nvPr>
        </p:nvSpPr>
        <p:spPr>
          <a:xfrm>
            <a:off x="628650" y="1091175"/>
            <a:ext cx="7886700" cy="3899100"/>
          </a:xfrm>
          <a:prstGeom prst="rect">
            <a:avLst/>
          </a:prstGeom>
          <a:noFill/>
          <a:ln>
            <a:noFill/>
          </a:ln>
        </p:spPr>
        <p:txBody>
          <a:bodyPr anchorCtr="0" anchor="t" bIns="91425" lIns="91425" spcFirstLastPara="1" rIns="91425" wrap="square" tIns="91425">
            <a:normAutofit fontScale="92500" lnSpcReduction="20000"/>
          </a:bodyPr>
          <a:lstStyle/>
          <a:p>
            <a:pPr indent="0" lvl="0" marL="0" rtl="0" algn="l">
              <a:lnSpc>
                <a:spcPct val="100000"/>
              </a:lnSpc>
              <a:spcBef>
                <a:spcPts val="1200"/>
              </a:spcBef>
              <a:spcAft>
                <a:spcPts val="0"/>
              </a:spcAft>
              <a:buSzPct val="104999"/>
              <a:buNone/>
            </a:pPr>
            <a:r>
              <a:rPr b="1" lang="en" sz="2000"/>
              <a:t>We envision a Virginia where all children have the opportunity to enter school ready, prepared to fulfill their potential.</a:t>
            </a:r>
            <a:endParaRPr b="1" sz="2000"/>
          </a:p>
          <a:p>
            <a:pPr indent="-328453" lvl="0" marL="457200" rtl="0" algn="l">
              <a:lnSpc>
                <a:spcPct val="100000"/>
              </a:lnSpc>
              <a:spcBef>
                <a:spcPts val="1200"/>
              </a:spcBef>
              <a:spcAft>
                <a:spcPts val="0"/>
              </a:spcAft>
              <a:buClr>
                <a:srgbClr val="000000"/>
              </a:buClr>
              <a:buSzPct val="100000"/>
              <a:buFont typeface="Arial"/>
              <a:buChar char="•"/>
            </a:pPr>
            <a:r>
              <a:rPr lang="en" sz="1700">
                <a:solidFill>
                  <a:srgbClr val="000000"/>
                </a:solidFill>
              </a:rPr>
              <a:t>Families furthest from opportunity should be the priority for </a:t>
            </a:r>
            <a:r>
              <a:rPr b="1" lang="en" sz="1700">
                <a:solidFill>
                  <a:srgbClr val="000000"/>
                </a:solidFill>
              </a:rPr>
              <a:t>affordable access, high-quality options </a:t>
            </a:r>
            <a:r>
              <a:rPr lang="en" sz="1700">
                <a:solidFill>
                  <a:srgbClr val="000000"/>
                </a:solidFill>
              </a:rPr>
              <a:t>and</a:t>
            </a:r>
            <a:r>
              <a:rPr b="1" lang="en" sz="1700">
                <a:solidFill>
                  <a:srgbClr val="000000"/>
                </a:solidFill>
              </a:rPr>
              <a:t> meaningful family engagement</a:t>
            </a:r>
            <a:r>
              <a:rPr lang="en" sz="1700">
                <a:solidFill>
                  <a:srgbClr val="000000"/>
                </a:solidFill>
              </a:rPr>
              <a:t>.</a:t>
            </a:r>
            <a:endParaRPr sz="1700">
              <a:solidFill>
                <a:srgbClr val="000000"/>
              </a:solidFill>
            </a:endParaRPr>
          </a:p>
          <a:p>
            <a:pPr indent="-328453" lvl="0" marL="457200" rtl="0" algn="l">
              <a:lnSpc>
                <a:spcPct val="100000"/>
              </a:lnSpc>
              <a:spcBef>
                <a:spcPts val="1000"/>
              </a:spcBef>
              <a:spcAft>
                <a:spcPts val="0"/>
              </a:spcAft>
              <a:buClr>
                <a:srgbClr val="000000"/>
              </a:buClr>
              <a:buSzPct val="100000"/>
              <a:buFont typeface="Arial"/>
              <a:buChar char="•"/>
            </a:pPr>
            <a:r>
              <a:rPr lang="en" sz="1700">
                <a:solidFill>
                  <a:srgbClr val="000000"/>
                </a:solidFill>
              </a:rPr>
              <a:t>All programs that take public funding deserve </a:t>
            </a:r>
            <a:r>
              <a:rPr b="1" lang="en" sz="1700">
                <a:solidFill>
                  <a:srgbClr val="000000"/>
                </a:solidFill>
              </a:rPr>
              <a:t>measurement and supports for improvement</a:t>
            </a:r>
            <a:r>
              <a:rPr lang="en" sz="1700">
                <a:solidFill>
                  <a:srgbClr val="000000"/>
                </a:solidFill>
              </a:rPr>
              <a:t>, ensuring that quality is not out of reach to families who can’t afford to pay.</a:t>
            </a:r>
            <a:endParaRPr sz="1700">
              <a:solidFill>
                <a:srgbClr val="000000"/>
              </a:solidFill>
            </a:endParaRPr>
          </a:p>
          <a:p>
            <a:pPr indent="-328453" lvl="0" marL="457200" rtl="0" algn="l">
              <a:lnSpc>
                <a:spcPct val="100000"/>
              </a:lnSpc>
              <a:spcBef>
                <a:spcPts val="1000"/>
              </a:spcBef>
              <a:spcAft>
                <a:spcPts val="0"/>
              </a:spcAft>
              <a:buClr>
                <a:srgbClr val="000000"/>
              </a:buClr>
              <a:buSzPct val="100000"/>
              <a:buFont typeface="Arial"/>
              <a:buChar char="•"/>
            </a:pPr>
            <a:r>
              <a:rPr lang="en" sz="1700">
                <a:solidFill>
                  <a:srgbClr val="000000"/>
                </a:solidFill>
              </a:rPr>
              <a:t>Programs are rewarded for </a:t>
            </a:r>
            <a:r>
              <a:rPr b="1" lang="en" sz="1700">
                <a:solidFill>
                  <a:srgbClr val="000000"/>
                </a:solidFill>
              </a:rPr>
              <a:t>classroom quality and growth</a:t>
            </a:r>
            <a:r>
              <a:rPr lang="en" sz="1700">
                <a:solidFill>
                  <a:srgbClr val="000000"/>
                </a:solidFill>
              </a:rPr>
              <a:t> and educators are </a:t>
            </a:r>
            <a:r>
              <a:rPr b="1" lang="en" sz="1700">
                <a:solidFill>
                  <a:srgbClr val="000000"/>
                </a:solidFill>
              </a:rPr>
              <a:t>more</a:t>
            </a:r>
            <a:r>
              <a:rPr lang="en" sz="1700">
                <a:solidFill>
                  <a:srgbClr val="000000"/>
                </a:solidFill>
              </a:rPr>
              <a:t> </a:t>
            </a:r>
            <a:r>
              <a:rPr b="1" lang="en" sz="1700">
                <a:solidFill>
                  <a:srgbClr val="000000"/>
                </a:solidFill>
              </a:rPr>
              <a:t>equitably distributed </a:t>
            </a:r>
            <a:r>
              <a:rPr lang="en" sz="1700">
                <a:solidFill>
                  <a:srgbClr val="000000"/>
                </a:solidFill>
              </a:rPr>
              <a:t>and</a:t>
            </a:r>
            <a:r>
              <a:rPr b="1" lang="en" sz="1700">
                <a:solidFill>
                  <a:srgbClr val="000000"/>
                </a:solidFill>
              </a:rPr>
              <a:t> adequately compensated</a:t>
            </a:r>
            <a:r>
              <a:rPr lang="en" sz="1700">
                <a:solidFill>
                  <a:srgbClr val="000000"/>
                </a:solidFill>
              </a:rPr>
              <a:t>.</a:t>
            </a:r>
            <a:endParaRPr sz="1700">
              <a:solidFill>
                <a:srgbClr val="000000"/>
              </a:solidFill>
            </a:endParaRPr>
          </a:p>
          <a:p>
            <a:pPr indent="-328453" lvl="0" marL="457200" rtl="0" algn="l">
              <a:lnSpc>
                <a:spcPct val="100000"/>
              </a:lnSpc>
              <a:spcBef>
                <a:spcPts val="1000"/>
              </a:spcBef>
              <a:spcAft>
                <a:spcPts val="0"/>
              </a:spcAft>
              <a:buClr>
                <a:srgbClr val="000000"/>
              </a:buClr>
              <a:buSzPct val="100000"/>
              <a:buFont typeface="Arial"/>
              <a:buChar char="•"/>
            </a:pPr>
            <a:r>
              <a:rPr lang="en" sz="1700">
                <a:solidFill>
                  <a:srgbClr val="000000"/>
                </a:solidFill>
              </a:rPr>
              <a:t>Overall Virginia’s early childhood system will be </a:t>
            </a:r>
            <a:r>
              <a:rPr b="1" lang="en" sz="1700">
                <a:solidFill>
                  <a:srgbClr val="000000"/>
                </a:solidFill>
              </a:rPr>
              <a:t>more unified, transparent, data-driven and resource-effective </a:t>
            </a:r>
            <a:r>
              <a:rPr lang="en" sz="1700">
                <a:solidFill>
                  <a:srgbClr val="000000"/>
                </a:solidFill>
              </a:rPr>
              <a:t>so we can continue to </a:t>
            </a:r>
            <a:r>
              <a:rPr b="1" lang="en" sz="1700">
                <a:solidFill>
                  <a:srgbClr val="000000"/>
                </a:solidFill>
              </a:rPr>
              <a:t>reduce inequities </a:t>
            </a:r>
            <a:r>
              <a:rPr lang="en" sz="1700">
                <a:solidFill>
                  <a:srgbClr val="000000"/>
                </a:solidFill>
              </a:rPr>
              <a:t>and</a:t>
            </a:r>
            <a:r>
              <a:rPr b="1" lang="en" sz="1700">
                <a:solidFill>
                  <a:srgbClr val="000000"/>
                </a:solidFill>
              </a:rPr>
              <a:t> increase opportunity</a:t>
            </a:r>
            <a:endParaRPr b="1" sz="1700">
              <a:solidFill>
                <a:srgbClr val="000000"/>
              </a:solidFill>
            </a:endParaRPr>
          </a:p>
          <a:p>
            <a:pPr indent="0" lvl="0" marL="0" rtl="0" algn="l">
              <a:lnSpc>
                <a:spcPct val="100000"/>
              </a:lnSpc>
              <a:spcBef>
                <a:spcPts val="1000"/>
              </a:spcBef>
              <a:spcAft>
                <a:spcPts val="0"/>
              </a:spcAft>
              <a:buNone/>
            </a:pPr>
            <a:r>
              <a:t/>
            </a:r>
            <a:endParaRPr b="1" i="1" sz="850">
              <a:solidFill>
                <a:srgbClr val="000000"/>
              </a:solidFill>
            </a:endParaRPr>
          </a:p>
          <a:p>
            <a:pPr indent="0" lvl="0" marL="0" rtl="0" algn="l">
              <a:lnSpc>
                <a:spcPct val="100000"/>
              </a:lnSpc>
              <a:spcBef>
                <a:spcPts val="0"/>
              </a:spcBef>
              <a:spcAft>
                <a:spcPts val="0"/>
              </a:spcAft>
              <a:buNone/>
            </a:pPr>
            <a:r>
              <a:rPr b="1" lang="en" sz="2000">
                <a:solidFill>
                  <a:schemeClr val="accent2"/>
                </a:solidFill>
              </a:rPr>
              <a:t>Virginia can use increased attention and funding in response to COVID-19 to invest in build back better.</a:t>
            </a:r>
            <a:endParaRPr b="1" sz="2000">
              <a:solidFill>
                <a:schemeClr val="accent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ge3966598e3_1_14"/>
          <p:cNvSpPr txBox="1"/>
          <p:nvPr>
            <p:ph type="title"/>
          </p:nvPr>
        </p:nvSpPr>
        <p:spPr>
          <a:xfrm>
            <a:off x="311700" y="445025"/>
            <a:ext cx="89112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Building a unified and equitable ECCE system</a:t>
            </a:r>
            <a:endParaRPr/>
          </a:p>
        </p:txBody>
      </p:sp>
      <p:grpSp>
        <p:nvGrpSpPr>
          <p:cNvPr id="169" name="Google Shape;169;ge3966598e3_1_14"/>
          <p:cNvGrpSpPr/>
          <p:nvPr/>
        </p:nvGrpSpPr>
        <p:grpSpPr>
          <a:xfrm>
            <a:off x="466173" y="1326700"/>
            <a:ext cx="2792902" cy="1955954"/>
            <a:chOff x="466173" y="1631500"/>
            <a:chExt cx="2792902" cy="1955954"/>
          </a:xfrm>
        </p:grpSpPr>
        <p:sp>
          <p:nvSpPr>
            <p:cNvPr id="170" name="Google Shape;170;ge3966598e3_1_14"/>
            <p:cNvSpPr/>
            <p:nvPr/>
          </p:nvSpPr>
          <p:spPr>
            <a:xfrm>
              <a:off x="902781" y="3080265"/>
              <a:ext cx="1534500" cy="133500"/>
            </a:xfrm>
            <a:prstGeom prst="rect">
              <a:avLst/>
            </a:prstGeom>
            <a:solidFill>
              <a:srgbClr val="D838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e3966598e3_1_14"/>
            <p:cNvSpPr txBox="1"/>
            <p:nvPr/>
          </p:nvSpPr>
          <p:spPr>
            <a:xfrm>
              <a:off x="466173" y="3216054"/>
              <a:ext cx="8712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200">
                  <a:latin typeface="Roboto"/>
                  <a:ea typeface="Roboto"/>
                  <a:cs typeface="Roboto"/>
                  <a:sym typeface="Roboto"/>
                </a:rPr>
                <a:t>2015</a:t>
              </a:r>
              <a:endParaRPr b="1" sz="1200">
                <a:latin typeface="Roboto"/>
                <a:ea typeface="Roboto"/>
                <a:cs typeface="Roboto"/>
                <a:sym typeface="Roboto"/>
              </a:endParaRPr>
            </a:p>
          </p:txBody>
        </p:sp>
        <p:grpSp>
          <p:nvGrpSpPr>
            <p:cNvPr id="172" name="Google Shape;172;ge3966598e3_1_14"/>
            <p:cNvGrpSpPr/>
            <p:nvPr/>
          </p:nvGrpSpPr>
          <p:grpSpPr>
            <a:xfrm>
              <a:off x="851208" y="2800855"/>
              <a:ext cx="92400" cy="411825"/>
              <a:chOff x="845575" y="2563700"/>
              <a:chExt cx="92400" cy="411825"/>
            </a:xfrm>
          </p:grpSpPr>
          <p:cxnSp>
            <p:nvCxnSpPr>
              <p:cNvPr id="173" name="Google Shape;173;ge3966598e3_1_14"/>
              <p:cNvCxnSpPr/>
              <p:nvPr/>
            </p:nvCxnSpPr>
            <p:spPr>
              <a:xfrm>
                <a:off x="891775" y="2616125"/>
                <a:ext cx="0" cy="359400"/>
              </a:xfrm>
              <a:prstGeom prst="straightConnector1">
                <a:avLst/>
              </a:prstGeom>
              <a:noFill/>
              <a:ln cap="flat" cmpd="sng" w="9525">
                <a:solidFill>
                  <a:srgbClr val="000000"/>
                </a:solidFill>
                <a:prstDash val="solid"/>
                <a:round/>
                <a:headEnd len="sm" w="sm" type="none"/>
                <a:tailEnd len="sm" w="sm" type="none"/>
              </a:ln>
            </p:spPr>
          </p:cxnSp>
          <p:sp>
            <p:nvSpPr>
              <p:cNvPr id="174" name="Google Shape;174;ge3966598e3_1_14"/>
              <p:cNvSpPr/>
              <p:nvPr/>
            </p:nvSpPr>
            <p:spPr>
              <a:xfrm>
                <a:off x="845575"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5" name="Google Shape;175;ge3966598e3_1_14"/>
            <p:cNvSpPr txBox="1"/>
            <p:nvPr/>
          </p:nvSpPr>
          <p:spPr>
            <a:xfrm>
              <a:off x="545275" y="1631500"/>
              <a:ext cx="2713800" cy="1164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200">
                  <a:latin typeface="Trebuchet MS"/>
                  <a:ea typeface="Trebuchet MS"/>
                  <a:cs typeface="Trebuchet MS"/>
                  <a:sym typeface="Trebuchet MS"/>
                </a:rPr>
                <a:t>Virginia Quality (VQ) and VPI+</a:t>
              </a:r>
              <a:endParaRPr b="1" sz="1200">
                <a:latin typeface="Trebuchet MS"/>
                <a:ea typeface="Trebuchet MS"/>
                <a:cs typeface="Trebuchet MS"/>
                <a:sym typeface="Trebuchet MS"/>
              </a:endParaRPr>
            </a:p>
            <a:p>
              <a:pPr indent="0" lvl="0" marL="0" rtl="0" algn="l">
                <a:lnSpc>
                  <a:spcPct val="100000"/>
                </a:lnSpc>
                <a:spcBef>
                  <a:spcPts val="0"/>
                </a:spcBef>
                <a:spcAft>
                  <a:spcPts val="0"/>
                </a:spcAft>
                <a:buNone/>
              </a:pPr>
              <a:r>
                <a:t/>
              </a:r>
              <a:endParaRPr sz="800">
                <a:latin typeface="Trebuchet MS"/>
                <a:ea typeface="Trebuchet MS"/>
                <a:cs typeface="Trebuchet MS"/>
                <a:sym typeface="Trebuchet MS"/>
              </a:endParaRPr>
            </a:p>
            <a:p>
              <a:pPr indent="0" lvl="0" marL="0" rtl="0" algn="l">
                <a:lnSpc>
                  <a:spcPct val="100000"/>
                </a:lnSpc>
                <a:spcBef>
                  <a:spcPts val="0"/>
                </a:spcBef>
                <a:spcAft>
                  <a:spcPts val="0"/>
                </a:spcAft>
                <a:buNone/>
              </a:pPr>
              <a:r>
                <a:rPr lang="en" sz="800">
                  <a:latin typeface="Trebuchet MS"/>
                  <a:ea typeface="Trebuchet MS"/>
                  <a:cs typeface="Trebuchet MS"/>
                  <a:sym typeface="Trebuchet MS"/>
                </a:rPr>
                <a:t>Virginia Quality and VPI + begin looking at quality of classroom interactions in a variety of settings, both using teacher-child interactions as a component of classroom quality.</a:t>
              </a:r>
              <a:endParaRPr sz="800">
                <a:latin typeface="Trebuchet MS"/>
                <a:ea typeface="Trebuchet MS"/>
                <a:cs typeface="Trebuchet MS"/>
                <a:sym typeface="Trebuchet MS"/>
              </a:endParaRPr>
            </a:p>
            <a:p>
              <a:pPr indent="0" lvl="0" marL="0" rtl="0" algn="l">
                <a:spcBef>
                  <a:spcPts val="1600"/>
                </a:spcBef>
                <a:spcAft>
                  <a:spcPts val="1600"/>
                </a:spcAft>
                <a:buNone/>
              </a:pPr>
              <a:r>
                <a:t/>
              </a:r>
              <a:endParaRPr b="1" sz="800">
                <a:latin typeface="Trebuchet MS"/>
                <a:ea typeface="Trebuchet MS"/>
                <a:cs typeface="Trebuchet MS"/>
                <a:sym typeface="Trebuchet MS"/>
              </a:endParaRPr>
            </a:p>
          </p:txBody>
        </p:sp>
      </p:grpSp>
      <p:grpSp>
        <p:nvGrpSpPr>
          <p:cNvPr id="176" name="Google Shape;176;ge3966598e3_1_14"/>
          <p:cNvGrpSpPr/>
          <p:nvPr/>
        </p:nvGrpSpPr>
        <p:grpSpPr>
          <a:xfrm>
            <a:off x="1871450" y="2398587"/>
            <a:ext cx="2562600" cy="1885513"/>
            <a:chOff x="1871450" y="2703387"/>
            <a:chExt cx="2562600" cy="1885513"/>
          </a:xfrm>
        </p:grpSpPr>
        <p:sp>
          <p:nvSpPr>
            <p:cNvPr id="177" name="Google Shape;177;ge3966598e3_1_14"/>
            <p:cNvSpPr/>
            <p:nvPr/>
          </p:nvSpPr>
          <p:spPr>
            <a:xfrm>
              <a:off x="2437281" y="3080265"/>
              <a:ext cx="1534500" cy="133500"/>
            </a:xfrm>
            <a:prstGeom prst="rect">
              <a:avLst/>
            </a:prstGeom>
            <a:solidFill>
              <a:srgbClr val="8020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e3966598e3_1_14"/>
            <p:cNvSpPr txBox="1"/>
            <p:nvPr/>
          </p:nvSpPr>
          <p:spPr>
            <a:xfrm>
              <a:off x="1871450" y="3645100"/>
              <a:ext cx="2562600" cy="9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Trebuchet MS"/>
                  <a:ea typeface="Trebuchet MS"/>
                  <a:cs typeface="Trebuchet MS"/>
                  <a:sym typeface="Trebuchet MS"/>
                </a:rPr>
                <a:t>JLARC Early Childhood Study</a:t>
              </a:r>
              <a:endParaRPr b="1" sz="1200">
                <a:latin typeface="Trebuchet MS"/>
                <a:ea typeface="Trebuchet MS"/>
                <a:cs typeface="Trebuchet MS"/>
                <a:sym typeface="Trebuchet MS"/>
              </a:endParaRPr>
            </a:p>
            <a:p>
              <a:pPr indent="0" lvl="0" marL="0" rtl="0" algn="l">
                <a:spcBef>
                  <a:spcPts val="0"/>
                </a:spcBef>
                <a:spcAft>
                  <a:spcPts val="0"/>
                </a:spcAft>
                <a:buNone/>
              </a:pPr>
              <a:r>
                <a:t/>
              </a:r>
              <a:endParaRPr sz="800">
                <a:latin typeface="Trebuchet MS"/>
                <a:ea typeface="Trebuchet MS"/>
                <a:cs typeface="Trebuchet MS"/>
                <a:sym typeface="Trebuchet MS"/>
              </a:endParaRPr>
            </a:p>
            <a:p>
              <a:pPr indent="0" lvl="0" marL="0" rtl="0" algn="l">
                <a:spcBef>
                  <a:spcPts val="0"/>
                </a:spcBef>
                <a:spcAft>
                  <a:spcPts val="0"/>
                </a:spcAft>
                <a:buNone/>
              </a:pPr>
              <a:r>
                <a:rPr lang="en" sz="800">
                  <a:latin typeface="Trebuchet MS"/>
                  <a:ea typeface="Trebuchet MS"/>
                  <a:cs typeface="Trebuchet MS"/>
                  <a:sym typeface="Trebuchet MS"/>
                </a:rPr>
                <a:t>Study found that Virginia has </a:t>
              </a:r>
              <a:r>
                <a:rPr b="1" lang="en" sz="800">
                  <a:latin typeface="Trebuchet MS"/>
                  <a:ea typeface="Trebuchet MS"/>
                  <a:cs typeface="Trebuchet MS"/>
                  <a:sym typeface="Trebuchet MS"/>
                </a:rPr>
                <a:t>insufficient evidence</a:t>
              </a:r>
              <a:r>
                <a:rPr lang="en" sz="800">
                  <a:latin typeface="Trebuchet MS"/>
                  <a:ea typeface="Trebuchet MS"/>
                  <a:cs typeface="Trebuchet MS"/>
                  <a:sym typeface="Trebuchet MS"/>
                </a:rPr>
                <a:t> about how ECCE programs are preparing children for school</a:t>
              </a:r>
              <a:endParaRPr sz="800">
                <a:latin typeface="Trebuchet MS"/>
                <a:ea typeface="Trebuchet MS"/>
                <a:cs typeface="Trebuchet MS"/>
                <a:sym typeface="Trebuchet MS"/>
              </a:endParaRPr>
            </a:p>
            <a:p>
              <a:pPr indent="0" lvl="0" marL="0" rtl="0" algn="l">
                <a:spcBef>
                  <a:spcPts val="600"/>
                </a:spcBef>
                <a:spcAft>
                  <a:spcPts val="1600"/>
                </a:spcAft>
                <a:buNone/>
              </a:pPr>
              <a:r>
                <a:rPr lang="en" sz="800">
                  <a:latin typeface="Trebuchet MS"/>
                  <a:ea typeface="Trebuchet MS"/>
                  <a:cs typeface="Trebuchet MS"/>
                  <a:sym typeface="Trebuchet MS"/>
                </a:rPr>
                <a:t>Recommendations included more comprehensive assessments of K readiness; improving the design, quality, and performance data of ECCE programs</a:t>
              </a:r>
              <a:endParaRPr sz="800">
                <a:latin typeface="Trebuchet MS"/>
                <a:ea typeface="Trebuchet MS"/>
                <a:cs typeface="Trebuchet MS"/>
                <a:sym typeface="Trebuchet MS"/>
              </a:endParaRPr>
            </a:p>
          </p:txBody>
        </p:sp>
        <p:sp>
          <p:nvSpPr>
            <p:cNvPr id="179" name="Google Shape;179;ge3966598e3_1_14"/>
            <p:cNvSpPr txBox="1"/>
            <p:nvPr/>
          </p:nvSpPr>
          <p:spPr>
            <a:xfrm>
              <a:off x="2071705" y="2703387"/>
              <a:ext cx="7458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200">
                  <a:latin typeface="Roboto"/>
                  <a:ea typeface="Roboto"/>
                  <a:cs typeface="Roboto"/>
                  <a:sym typeface="Roboto"/>
                </a:rPr>
                <a:t>2016</a:t>
              </a:r>
              <a:endParaRPr b="1" sz="1200">
                <a:latin typeface="Roboto"/>
                <a:ea typeface="Roboto"/>
                <a:cs typeface="Roboto"/>
                <a:sym typeface="Roboto"/>
              </a:endParaRPr>
            </a:p>
          </p:txBody>
        </p:sp>
        <p:grpSp>
          <p:nvGrpSpPr>
            <p:cNvPr id="180" name="Google Shape;180;ge3966598e3_1_14"/>
            <p:cNvGrpSpPr/>
            <p:nvPr/>
          </p:nvGrpSpPr>
          <p:grpSpPr>
            <a:xfrm rot="10800000">
              <a:off x="2395183" y="3080258"/>
              <a:ext cx="92400" cy="411825"/>
              <a:chOff x="2070100" y="2563700"/>
              <a:chExt cx="92400" cy="411825"/>
            </a:xfrm>
          </p:grpSpPr>
          <p:cxnSp>
            <p:nvCxnSpPr>
              <p:cNvPr id="181" name="Google Shape;181;ge3966598e3_1_14"/>
              <p:cNvCxnSpPr/>
              <p:nvPr/>
            </p:nvCxnSpPr>
            <p:spPr>
              <a:xfrm>
                <a:off x="2116300" y="2616125"/>
                <a:ext cx="0" cy="359400"/>
              </a:xfrm>
              <a:prstGeom prst="straightConnector1">
                <a:avLst/>
              </a:prstGeom>
              <a:noFill/>
              <a:ln cap="flat" cmpd="sng" w="9525">
                <a:solidFill>
                  <a:srgbClr val="000000"/>
                </a:solidFill>
                <a:prstDash val="solid"/>
                <a:round/>
                <a:headEnd len="sm" w="sm" type="none"/>
                <a:tailEnd len="sm" w="sm" type="none"/>
              </a:ln>
            </p:spPr>
          </p:cxnSp>
          <p:sp>
            <p:nvSpPr>
              <p:cNvPr id="182" name="Google Shape;182;ge3966598e3_1_14"/>
              <p:cNvSpPr/>
              <p:nvPr/>
            </p:nvSpPr>
            <p:spPr>
              <a:xfrm>
                <a:off x="2070100"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83" name="Google Shape;183;ge3966598e3_1_14"/>
          <p:cNvGrpSpPr/>
          <p:nvPr/>
        </p:nvGrpSpPr>
        <p:grpSpPr>
          <a:xfrm>
            <a:off x="3403225" y="1304150"/>
            <a:ext cx="3180600" cy="1978493"/>
            <a:chOff x="3403225" y="1608950"/>
            <a:chExt cx="3180600" cy="1978493"/>
          </a:xfrm>
        </p:grpSpPr>
        <p:sp>
          <p:nvSpPr>
            <p:cNvPr id="184" name="Google Shape;184;ge3966598e3_1_14"/>
            <p:cNvSpPr/>
            <p:nvPr/>
          </p:nvSpPr>
          <p:spPr>
            <a:xfrm>
              <a:off x="3971778" y="3080265"/>
              <a:ext cx="1534500" cy="133500"/>
            </a:xfrm>
            <a:prstGeom prst="rect">
              <a:avLst/>
            </a:prstGeom>
            <a:solidFill>
              <a:srgbClr val="D838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5" name="Google Shape;185;ge3966598e3_1_14"/>
            <p:cNvGrpSpPr/>
            <p:nvPr/>
          </p:nvGrpSpPr>
          <p:grpSpPr>
            <a:xfrm>
              <a:off x="3924544" y="2800855"/>
              <a:ext cx="92400" cy="411825"/>
              <a:chOff x="845575" y="2563700"/>
              <a:chExt cx="92400" cy="411825"/>
            </a:xfrm>
          </p:grpSpPr>
          <p:cxnSp>
            <p:nvCxnSpPr>
              <p:cNvPr id="186" name="Google Shape;186;ge3966598e3_1_14"/>
              <p:cNvCxnSpPr/>
              <p:nvPr/>
            </p:nvCxnSpPr>
            <p:spPr>
              <a:xfrm>
                <a:off x="891775" y="2616125"/>
                <a:ext cx="0" cy="359400"/>
              </a:xfrm>
              <a:prstGeom prst="straightConnector1">
                <a:avLst/>
              </a:prstGeom>
              <a:noFill/>
              <a:ln cap="flat" cmpd="sng" w="9525">
                <a:solidFill>
                  <a:srgbClr val="000000"/>
                </a:solidFill>
                <a:prstDash val="solid"/>
                <a:round/>
                <a:headEnd len="sm" w="sm" type="none"/>
                <a:tailEnd len="sm" w="sm" type="none"/>
              </a:ln>
            </p:spPr>
          </p:cxnSp>
          <p:sp>
            <p:nvSpPr>
              <p:cNvPr id="187" name="Google Shape;187;ge3966598e3_1_14"/>
              <p:cNvSpPr/>
              <p:nvPr/>
            </p:nvSpPr>
            <p:spPr>
              <a:xfrm>
                <a:off x="845575"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8" name="Google Shape;188;ge3966598e3_1_14"/>
            <p:cNvSpPr txBox="1"/>
            <p:nvPr/>
          </p:nvSpPr>
          <p:spPr>
            <a:xfrm>
              <a:off x="3642907" y="3216043"/>
              <a:ext cx="6927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200">
                  <a:latin typeface="Roboto"/>
                  <a:ea typeface="Roboto"/>
                  <a:cs typeface="Roboto"/>
                  <a:sym typeface="Roboto"/>
                </a:rPr>
                <a:t>2018</a:t>
              </a:r>
              <a:endParaRPr b="1" sz="1200">
                <a:latin typeface="Roboto"/>
                <a:ea typeface="Roboto"/>
                <a:cs typeface="Roboto"/>
                <a:sym typeface="Roboto"/>
              </a:endParaRPr>
            </a:p>
          </p:txBody>
        </p:sp>
        <p:sp>
          <p:nvSpPr>
            <p:cNvPr id="189" name="Google Shape;189;ge3966598e3_1_14"/>
            <p:cNvSpPr txBox="1"/>
            <p:nvPr/>
          </p:nvSpPr>
          <p:spPr>
            <a:xfrm>
              <a:off x="3403225" y="1608950"/>
              <a:ext cx="3180600" cy="118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latin typeface="Trebuchet MS"/>
                  <a:ea typeface="Trebuchet MS"/>
                  <a:cs typeface="Trebuchet MS"/>
                  <a:sym typeface="Trebuchet MS"/>
                </a:rPr>
                <a:t>Preschool Development Grant (PBG B-5)</a:t>
              </a:r>
              <a:endParaRPr b="1" sz="1200">
                <a:latin typeface="Trebuchet MS"/>
                <a:ea typeface="Trebuchet MS"/>
                <a:cs typeface="Trebuchet MS"/>
                <a:sym typeface="Trebuchet MS"/>
              </a:endParaRPr>
            </a:p>
            <a:p>
              <a:pPr indent="0" lvl="0" marL="0" rtl="0" algn="l">
                <a:lnSpc>
                  <a:spcPct val="100000"/>
                </a:lnSpc>
                <a:spcBef>
                  <a:spcPts val="0"/>
                </a:spcBef>
                <a:spcAft>
                  <a:spcPts val="0"/>
                </a:spcAft>
                <a:buNone/>
              </a:pPr>
              <a:r>
                <a:t/>
              </a:r>
              <a:endParaRPr sz="800">
                <a:latin typeface="Trebuchet MS"/>
                <a:ea typeface="Trebuchet MS"/>
                <a:cs typeface="Trebuchet MS"/>
                <a:sym typeface="Trebuchet MS"/>
              </a:endParaRPr>
            </a:p>
            <a:p>
              <a:pPr indent="0" lvl="0" marL="0" rtl="0" algn="l">
                <a:lnSpc>
                  <a:spcPct val="100000"/>
                </a:lnSpc>
                <a:spcBef>
                  <a:spcPts val="0"/>
                </a:spcBef>
                <a:spcAft>
                  <a:spcPts val="0"/>
                </a:spcAft>
                <a:buNone/>
              </a:pPr>
              <a:r>
                <a:rPr lang="en" sz="800">
                  <a:latin typeface="Trebuchet MS"/>
                  <a:ea typeface="Trebuchet MS"/>
                  <a:cs typeface="Trebuchet MS"/>
                  <a:sym typeface="Trebuchet MS"/>
                </a:rPr>
                <a:t>Virginia received an initial (2019) and renewal (2020-2023) PDG B-5 Grant. This grant is leading innovation at the community level, focusing on relationships, quality, enrollment and family engagement.</a:t>
              </a:r>
              <a:endParaRPr sz="800">
                <a:latin typeface="Trebuchet MS"/>
                <a:ea typeface="Trebuchet MS"/>
                <a:cs typeface="Trebuchet MS"/>
                <a:sym typeface="Trebuchet MS"/>
              </a:endParaRPr>
            </a:p>
            <a:p>
              <a:pPr indent="0" lvl="0" marL="0" rtl="0" algn="l">
                <a:spcBef>
                  <a:spcPts val="1600"/>
                </a:spcBef>
                <a:spcAft>
                  <a:spcPts val="1600"/>
                </a:spcAft>
                <a:buNone/>
              </a:pPr>
              <a:r>
                <a:t/>
              </a:r>
              <a:endParaRPr b="1" sz="800">
                <a:latin typeface="Trebuchet MS"/>
                <a:ea typeface="Trebuchet MS"/>
                <a:cs typeface="Trebuchet MS"/>
                <a:sym typeface="Trebuchet MS"/>
              </a:endParaRPr>
            </a:p>
          </p:txBody>
        </p:sp>
      </p:grpSp>
      <p:grpSp>
        <p:nvGrpSpPr>
          <p:cNvPr id="190" name="Google Shape;190;ge3966598e3_1_14"/>
          <p:cNvGrpSpPr/>
          <p:nvPr/>
        </p:nvGrpSpPr>
        <p:grpSpPr>
          <a:xfrm>
            <a:off x="5131289" y="2398587"/>
            <a:ext cx="2682186" cy="1918388"/>
            <a:chOff x="5131289" y="2703387"/>
            <a:chExt cx="2682186" cy="1918388"/>
          </a:xfrm>
        </p:grpSpPr>
        <p:sp>
          <p:nvSpPr>
            <p:cNvPr id="191" name="Google Shape;191;ge3966598e3_1_14"/>
            <p:cNvSpPr/>
            <p:nvPr/>
          </p:nvSpPr>
          <p:spPr>
            <a:xfrm>
              <a:off x="5506276" y="3080265"/>
              <a:ext cx="1534500" cy="133500"/>
            </a:xfrm>
            <a:prstGeom prst="rect">
              <a:avLst/>
            </a:prstGeom>
            <a:solidFill>
              <a:srgbClr val="8020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2" name="Google Shape;192;ge3966598e3_1_14"/>
            <p:cNvGrpSpPr/>
            <p:nvPr/>
          </p:nvGrpSpPr>
          <p:grpSpPr>
            <a:xfrm rot="10800000">
              <a:off x="5455515" y="3080258"/>
              <a:ext cx="92400" cy="411825"/>
              <a:chOff x="2070100" y="2563700"/>
              <a:chExt cx="92400" cy="411825"/>
            </a:xfrm>
          </p:grpSpPr>
          <p:cxnSp>
            <p:nvCxnSpPr>
              <p:cNvPr id="193" name="Google Shape;193;ge3966598e3_1_14"/>
              <p:cNvCxnSpPr/>
              <p:nvPr/>
            </p:nvCxnSpPr>
            <p:spPr>
              <a:xfrm>
                <a:off x="2116300" y="2616125"/>
                <a:ext cx="0" cy="359400"/>
              </a:xfrm>
              <a:prstGeom prst="straightConnector1">
                <a:avLst/>
              </a:prstGeom>
              <a:noFill/>
              <a:ln cap="flat" cmpd="sng" w="9525">
                <a:solidFill>
                  <a:srgbClr val="000000"/>
                </a:solidFill>
                <a:prstDash val="solid"/>
                <a:round/>
                <a:headEnd len="sm" w="sm" type="none"/>
                <a:tailEnd len="sm" w="sm" type="none"/>
              </a:ln>
            </p:spPr>
          </p:cxnSp>
          <p:sp>
            <p:nvSpPr>
              <p:cNvPr id="194" name="Google Shape;194;ge3966598e3_1_14"/>
              <p:cNvSpPr/>
              <p:nvPr/>
            </p:nvSpPr>
            <p:spPr>
              <a:xfrm>
                <a:off x="2070100"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5" name="Google Shape;195;ge3966598e3_1_14"/>
            <p:cNvSpPr txBox="1"/>
            <p:nvPr/>
          </p:nvSpPr>
          <p:spPr>
            <a:xfrm>
              <a:off x="5131289" y="2703387"/>
              <a:ext cx="7458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200">
                  <a:latin typeface="Roboto"/>
                  <a:ea typeface="Roboto"/>
                  <a:cs typeface="Roboto"/>
                  <a:sym typeface="Roboto"/>
                </a:rPr>
                <a:t>2019</a:t>
              </a:r>
              <a:endParaRPr b="1" sz="1200">
                <a:latin typeface="Roboto"/>
                <a:ea typeface="Roboto"/>
                <a:cs typeface="Roboto"/>
                <a:sym typeface="Roboto"/>
              </a:endParaRPr>
            </a:p>
          </p:txBody>
        </p:sp>
        <p:sp>
          <p:nvSpPr>
            <p:cNvPr id="196" name="Google Shape;196;ge3966598e3_1_14"/>
            <p:cNvSpPr txBox="1"/>
            <p:nvPr/>
          </p:nvSpPr>
          <p:spPr>
            <a:xfrm>
              <a:off x="5250875" y="3677975"/>
              <a:ext cx="2562600" cy="9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Trebuchet MS"/>
                  <a:ea typeface="Trebuchet MS"/>
                  <a:cs typeface="Trebuchet MS"/>
                  <a:sym typeface="Trebuchet MS"/>
                </a:rPr>
                <a:t>Executive Directive 4 on School Readiness</a:t>
              </a:r>
              <a:endParaRPr b="1" sz="1200">
                <a:latin typeface="Trebuchet MS"/>
                <a:ea typeface="Trebuchet MS"/>
                <a:cs typeface="Trebuchet MS"/>
                <a:sym typeface="Trebuchet MS"/>
              </a:endParaRPr>
            </a:p>
            <a:p>
              <a:pPr indent="0" lvl="0" marL="0" rtl="0" algn="l">
                <a:spcBef>
                  <a:spcPts val="0"/>
                </a:spcBef>
                <a:spcAft>
                  <a:spcPts val="0"/>
                </a:spcAft>
                <a:buNone/>
              </a:pPr>
              <a:r>
                <a:t/>
              </a:r>
              <a:endParaRPr b="1" sz="800">
                <a:latin typeface="Trebuchet MS"/>
                <a:ea typeface="Trebuchet MS"/>
                <a:cs typeface="Trebuchet MS"/>
                <a:sym typeface="Trebuchet MS"/>
              </a:endParaRPr>
            </a:p>
            <a:p>
              <a:pPr indent="0" lvl="0" marL="0" rtl="0" algn="l">
                <a:spcBef>
                  <a:spcPts val="0"/>
                </a:spcBef>
                <a:spcAft>
                  <a:spcPts val="1600"/>
                </a:spcAft>
                <a:buNone/>
              </a:pPr>
              <a:r>
                <a:rPr lang="en" sz="800">
                  <a:latin typeface="Trebuchet MS"/>
                  <a:ea typeface="Trebuchet MS"/>
                  <a:cs typeface="Trebuchet MS"/>
                  <a:sym typeface="Trebuchet MS"/>
                </a:rPr>
                <a:t>ED4 called for a plan to ensure that all at-risk 3 and 4-year-olds have access to publicly funded care and education and that all publicly-funded ECCE programs are measured as part of a uniform quality rating system by 2025. The Team conducted listening sessions, analyzed data, collaborated across agencies to develop a comprehensive set of recommendations.</a:t>
              </a:r>
              <a:endParaRPr b="1" sz="800">
                <a:latin typeface="Trebuchet MS"/>
                <a:ea typeface="Trebuchet MS"/>
                <a:cs typeface="Trebuchet MS"/>
                <a:sym typeface="Trebuchet MS"/>
              </a:endParaRPr>
            </a:p>
          </p:txBody>
        </p:sp>
      </p:grpSp>
      <p:grpSp>
        <p:nvGrpSpPr>
          <p:cNvPr id="197" name="Google Shape;197;ge3966598e3_1_14"/>
          <p:cNvGrpSpPr/>
          <p:nvPr/>
        </p:nvGrpSpPr>
        <p:grpSpPr>
          <a:xfrm>
            <a:off x="6583775" y="1308800"/>
            <a:ext cx="2562708" cy="1973843"/>
            <a:chOff x="6583775" y="1613600"/>
            <a:chExt cx="2562708" cy="1973843"/>
          </a:xfrm>
        </p:grpSpPr>
        <p:sp>
          <p:nvSpPr>
            <p:cNvPr id="198" name="Google Shape;198;ge3966598e3_1_14"/>
            <p:cNvSpPr/>
            <p:nvPr/>
          </p:nvSpPr>
          <p:spPr>
            <a:xfrm>
              <a:off x="7040783" y="3080265"/>
              <a:ext cx="2105700" cy="133500"/>
            </a:xfrm>
            <a:prstGeom prst="rect">
              <a:avLst/>
            </a:prstGeom>
            <a:solidFill>
              <a:srgbClr val="D838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9" name="Google Shape;199;ge3966598e3_1_14"/>
            <p:cNvGrpSpPr/>
            <p:nvPr/>
          </p:nvGrpSpPr>
          <p:grpSpPr>
            <a:xfrm>
              <a:off x="6994658" y="2800855"/>
              <a:ext cx="92400" cy="411825"/>
              <a:chOff x="845575" y="2563700"/>
              <a:chExt cx="92400" cy="411825"/>
            </a:xfrm>
          </p:grpSpPr>
          <p:cxnSp>
            <p:nvCxnSpPr>
              <p:cNvPr id="200" name="Google Shape;200;ge3966598e3_1_14"/>
              <p:cNvCxnSpPr/>
              <p:nvPr/>
            </p:nvCxnSpPr>
            <p:spPr>
              <a:xfrm>
                <a:off x="891775" y="2616125"/>
                <a:ext cx="0" cy="359400"/>
              </a:xfrm>
              <a:prstGeom prst="straightConnector1">
                <a:avLst/>
              </a:prstGeom>
              <a:noFill/>
              <a:ln cap="flat" cmpd="sng" w="9525">
                <a:solidFill>
                  <a:srgbClr val="000000"/>
                </a:solidFill>
                <a:prstDash val="solid"/>
                <a:round/>
                <a:headEnd len="sm" w="sm" type="none"/>
                <a:tailEnd len="sm" w="sm" type="none"/>
              </a:ln>
            </p:spPr>
          </p:cxnSp>
          <p:sp>
            <p:nvSpPr>
              <p:cNvPr id="201" name="Google Shape;201;ge3966598e3_1_14"/>
              <p:cNvSpPr/>
              <p:nvPr/>
            </p:nvSpPr>
            <p:spPr>
              <a:xfrm>
                <a:off x="845575"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2" name="Google Shape;202;ge3966598e3_1_14"/>
            <p:cNvSpPr txBox="1"/>
            <p:nvPr/>
          </p:nvSpPr>
          <p:spPr>
            <a:xfrm>
              <a:off x="6671021" y="3216043"/>
              <a:ext cx="7458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200">
                  <a:latin typeface="Roboto"/>
                  <a:ea typeface="Roboto"/>
                  <a:cs typeface="Roboto"/>
                  <a:sym typeface="Roboto"/>
                </a:rPr>
                <a:t>2020</a:t>
              </a:r>
              <a:endParaRPr b="1" sz="1200">
                <a:latin typeface="Roboto"/>
                <a:ea typeface="Roboto"/>
                <a:cs typeface="Roboto"/>
                <a:sym typeface="Roboto"/>
              </a:endParaRPr>
            </a:p>
          </p:txBody>
        </p:sp>
        <p:sp>
          <p:nvSpPr>
            <p:cNvPr id="203" name="Google Shape;203;ge3966598e3_1_14"/>
            <p:cNvSpPr txBox="1"/>
            <p:nvPr/>
          </p:nvSpPr>
          <p:spPr>
            <a:xfrm>
              <a:off x="6583775" y="1613600"/>
              <a:ext cx="2562600" cy="156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Trebuchet MS"/>
                  <a:ea typeface="Trebuchet MS"/>
                  <a:cs typeface="Trebuchet MS"/>
                  <a:sym typeface="Trebuchet MS"/>
                </a:rPr>
                <a:t>Early Childhood Unification Law</a:t>
              </a:r>
              <a:endParaRPr b="1" sz="1200">
                <a:latin typeface="Trebuchet MS"/>
                <a:ea typeface="Trebuchet MS"/>
                <a:cs typeface="Trebuchet MS"/>
                <a:sym typeface="Trebuchet MS"/>
              </a:endParaRPr>
            </a:p>
            <a:p>
              <a:pPr indent="0" lvl="0" marL="0" rtl="0" algn="l">
                <a:spcBef>
                  <a:spcPts val="0"/>
                </a:spcBef>
                <a:spcAft>
                  <a:spcPts val="0"/>
                </a:spcAft>
                <a:buNone/>
              </a:pPr>
              <a:r>
                <a:t/>
              </a:r>
              <a:endParaRPr b="1" sz="800">
                <a:latin typeface="Trebuchet MS"/>
                <a:ea typeface="Trebuchet MS"/>
                <a:cs typeface="Trebuchet MS"/>
                <a:sym typeface="Trebuchet MS"/>
              </a:endParaRPr>
            </a:p>
            <a:p>
              <a:pPr indent="0" lvl="0" marL="0" rtl="0" algn="l">
                <a:spcBef>
                  <a:spcPts val="0"/>
                </a:spcBef>
                <a:spcAft>
                  <a:spcPts val="1600"/>
                </a:spcAft>
                <a:buNone/>
              </a:pPr>
              <a:r>
                <a:rPr lang="en" sz="800">
                  <a:latin typeface="Trebuchet MS"/>
                  <a:ea typeface="Trebuchet MS"/>
                  <a:cs typeface="Trebuchet MS"/>
                  <a:sym typeface="Trebuchet MS"/>
                </a:rPr>
                <a:t>Governor Northam signed HB 1012/SB 578 into law in July 2020, officially unifying ECCE programs under the VDOE as of July 1, 2021; establishing the Early Childhood Advisory Council; and requiring the Board to adopt a uniform quality rating system by July 1, 2021.</a:t>
              </a:r>
              <a:endParaRPr b="1" sz="800">
                <a:latin typeface="Trebuchet MS"/>
                <a:ea typeface="Trebuchet MS"/>
                <a:cs typeface="Trebuchet MS"/>
                <a:sym typeface="Trebuchet MS"/>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e3966598e3_1_209"/>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extLst>
                  <a:ext uri="http://customooxmlschemas.google.com/">
                    <go:slidesCustomData xmlns:go="http://customooxmlschemas.google.com/" textRoundtripDataId="2"/>
                  </a:ext>
                </a:extLst>
              </a:rPr>
              <a:t>Key </a:t>
            </a:r>
            <a:r>
              <a:rPr lang="en"/>
              <a:t>transition milestones in 2021-2022</a:t>
            </a:r>
            <a:endParaRPr/>
          </a:p>
        </p:txBody>
      </p:sp>
      <p:sp>
        <p:nvSpPr>
          <p:cNvPr id="209" name="Google Shape;209;ge3966598e3_1_209"/>
          <p:cNvSpPr txBox="1"/>
          <p:nvPr>
            <p:ph idx="1" type="body"/>
          </p:nvPr>
        </p:nvSpPr>
        <p:spPr>
          <a:xfrm>
            <a:off x="311700" y="1228675"/>
            <a:ext cx="8520600" cy="3416400"/>
          </a:xfrm>
          <a:prstGeom prst="rect">
            <a:avLst/>
          </a:prstGeom>
        </p:spPr>
        <p:txBody>
          <a:bodyPr anchorCtr="0" anchor="t" bIns="34275" lIns="68575" spcFirstLastPara="1" rIns="68575" wrap="square" tIns="34275">
            <a:noAutofit/>
          </a:bodyPr>
          <a:lstStyle/>
          <a:p>
            <a:pPr indent="-361950" lvl="0" marL="457200" rtl="0" algn="l">
              <a:lnSpc>
                <a:spcPct val="100000"/>
              </a:lnSpc>
              <a:spcBef>
                <a:spcPts val="800"/>
              </a:spcBef>
              <a:spcAft>
                <a:spcPts val="0"/>
              </a:spcAft>
              <a:buSzPts val="2100"/>
              <a:buChar char="•"/>
            </a:pPr>
            <a:r>
              <a:rPr b="1" lang="en"/>
              <a:t>July 1, 2021</a:t>
            </a:r>
            <a:r>
              <a:rPr lang="en"/>
              <a:t>: VDOE has official oversight of child care in Virginia</a:t>
            </a:r>
            <a:endParaRPr/>
          </a:p>
          <a:p>
            <a:pPr indent="-361950" lvl="0" marL="457200" rtl="0" algn="l">
              <a:lnSpc>
                <a:spcPct val="100000"/>
              </a:lnSpc>
              <a:spcBef>
                <a:spcPts val="1000"/>
              </a:spcBef>
              <a:spcAft>
                <a:spcPts val="0"/>
              </a:spcAft>
              <a:buSzPts val="2100"/>
              <a:buChar char="•"/>
            </a:pPr>
            <a:r>
              <a:rPr b="1" lang="en"/>
              <a:t>Fall 2021</a:t>
            </a:r>
            <a:r>
              <a:rPr lang="en"/>
              <a:t>: VDOE begins stakeholder engagement with the field related to child care subsidy and licensing regulations</a:t>
            </a:r>
            <a:endParaRPr/>
          </a:p>
          <a:p>
            <a:pPr indent="-361950" lvl="0" marL="457200" rtl="0" algn="l">
              <a:lnSpc>
                <a:spcPct val="100000"/>
              </a:lnSpc>
              <a:spcBef>
                <a:spcPts val="1000"/>
              </a:spcBef>
              <a:spcAft>
                <a:spcPts val="0"/>
              </a:spcAft>
              <a:buSzPts val="2100"/>
              <a:buChar char="•"/>
            </a:pPr>
            <a:r>
              <a:rPr b="1" lang="en"/>
              <a:t>Winter 2021/2022</a:t>
            </a:r>
            <a:r>
              <a:rPr lang="en"/>
              <a:t>: VDOE reviews child care regulations with the ECAC</a:t>
            </a:r>
            <a:endParaRPr/>
          </a:p>
          <a:p>
            <a:pPr indent="-361950" lvl="0" marL="457200" rtl="0" algn="l">
              <a:lnSpc>
                <a:spcPct val="100000"/>
              </a:lnSpc>
              <a:spcBef>
                <a:spcPts val="1000"/>
              </a:spcBef>
              <a:spcAft>
                <a:spcPts val="0"/>
              </a:spcAft>
              <a:buSzPts val="2100"/>
              <a:buChar char="•"/>
            </a:pPr>
            <a:r>
              <a:rPr b="1" lang="en"/>
              <a:t>Spring 2022</a:t>
            </a:r>
            <a:r>
              <a:rPr lang="en"/>
              <a:t>: VDOE brings child care regulation changes to the Board of Education</a:t>
            </a:r>
            <a:endParaRPr/>
          </a:p>
          <a:p>
            <a:pPr indent="0" lvl="0" marL="0" rtl="0" algn="l">
              <a:lnSpc>
                <a:spcPct val="100000"/>
              </a:lnSpc>
              <a:spcBef>
                <a:spcPts val="1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e3966598e3_1_214"/>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a:t>On the horizon</a:t>
            </a:r>
            <a:endParaRPr/>
          </a:p>
        </p:txBody>
      </p:sp>
      <p:sp>
        <p:nvSpPr>
          <p:cNvPr id="215" name="Google Shape;215;ge3966598e3_1_214"/>
          <p:cNvSpPr txBox="1"/>
          <p:nvPr>
            <p:ph idx="1" type="body"/>
          </p:nvPr>
        </p:nvSpPr>
        <p:spPr>
          <a:xfrm>
            <a:off x="311700" y="1152475"/>
            <a:ext cx="8520600" cy="3416400"/>
          </a:xfrm>
          <a:prstGeom prst="rect">
            <a:avLst/>
          </a:prstGeom>
        </p:spPr>
        <p:txBody>
          <a:bodyPr anchorCtr="0" anchor="t" bIns="34275" lIns="68575" spcFirstLastPara="1" rIns="68575" wrap="square" tIns="34275">
            <a:noAutofit/>
          </a:bodyPr>
          <a:lstStyle/>
          <a:p>
            <a:pPr indent="-361950" lvl="0" marL="457200" rtl="0" algn="l">
              <a:spcBef>
                <a:spcPts val="800"/>
              </a:spcBef>
              <a:spcAft>
                <a:spcPts val="0"/>
              </a:spcAft>
              <a:buSzPts val="2100"/>
              <a:buChar char="•"/>
            </a:pPr>
            <a:r>
              <a:rPr lang="en"/>
              <a:t>In the coming weeks and months, programs should expect communication from VDOE related to:</a:t>
            </a:r>
            <a:endParaRPr/>
          </a:p>
          <a:p>
            <a:pPr indent="-342900" lvl="1" marL="914400" rtl="0" algn="l">
              <a:spcBef>
                <a:spcPts val="1000"/>
              </a:spcBef>
              <a:spcAft>
                <a:spcPts val="0"/>
              </a:spcAft>
              <a:buClr>
                <a:schemeClr val="dk1"/>
              </a:buClr>
              <a:buSzPts val="1800"/>
              <a:buChar char="•"/>
            </a:pPr>
            <a:r>
              <a:rPr lang="en">
                <a:solidFill>
                  <a:schemeClr val="dk1"/>
                </a:solidFill>
              </a:rPr>
              <a:t>Updated COVID guidelines for child care programs</a:t>
            </a:r>
            <a:endParaRPr>
              <a:solidFill>
                <a:schemeClr val="dk1"/>
              </a:solidFill>
            </a:endParaRPr>
          </a:p>
          <a:p>
            <a:pPr indent="-342900" lvl="1" marL="914400" rtl="0" algn="l">
              <a:spcBef>
                <a:spcPts val="1000"/>
              </a:spcBef>
              <a:spcAft>
                <a:spcPts val="0"/>
              </a:spcAft>
              <a:buClr>
                <a:schemeClr val="dk1"/>
              </a:buClr>
              <a:buSzPts val="1800"/>
              <a:buChar char="•"/>
            </a:pPr>
            <a:r>
              <a:rPr lang="en">
                <a:solidFill>
                  <a:schemeClr val="dk1"/>
                </a:solidFill>
              </a:rPr>
              <a:t>The return to in-person licensing inspections</a:t>
            </a:r>
            <a:endParaRPr>
              <a:solidFill>
                <a:schemeClr val="dk1"/>
              </a:solidFill>
            </a:endParaRPr>
          </a:p>
          <a:p>
            <a:pPr indent="-342900" lvl="1" marL="914400" rtl="0" algn="l">
              <a:spcBef>
                <a:spcPts val="1000"/>
              </a:spcBef>
              <a:spcAft>
                <a:spcPts val="0"/>
              </a:spcAft>
              <a:buClr>
                <a:schemeClr val="dk1"/>
              </a:buClr>
              <a:buSzPts val="1800"/>
              <a:buChar char="•"/>
            </a:pPr>
            <a:r>
              <a:rPr lang="en">
                <a:solidFill>
                  <a:schemeClr val="dk1"/>
                </a:solidFill>
              </a:rPr>
              <a:t>Opportunities for stakeholder engagement on child care licensing and </a:t>
            </a:r>
            <a:r>
              <a:rPr lang="en" sz="1900">
                <a:solidFill>
                  <a:schemeClr val="dk1"/>
                </a:solidFill>
              </a:rPr>
              <a:t>subsidy policies</a:t>
            </a:r>
            <a:endParaRPr sz="1900">
              <a:solidFill>
                <a:schemeClr val="dk1"/>
              </a:solidFill>
            </a:endParaRPr>
          </a:p>
          <a:p>
            <a:pPr indent="0" lvl="0" marL="914400" rtl="0" algn="l">
              <a:spcBef>
                <a:spcPts val="1000"/>
              </a:spcBef>
              <a:spcAft>
                <a:spcPts val="0"/>
              </a:spcAft>
              <a:buNone/>
            </a:pPr>
            <a:r>
              <a:t/>
            </a:r>
            <a:endParaRPr sz="1900"/>
          </a:p>
          <a:p>
            <a:pPr indent="0" lvl="0" marL="0" rtl="0" algn="l">
              <a:spcBef>
                <a:spcPts val="800"/>
              </a:spcBef>
              <a:spcAft>
                <a:spcPts val="0"/>
              </a:spcAft>
              <a:buNone/>
            </a:pPr>
            <a:r>
              <a:t/>
            </a:r>
            <a:endParaRPr i="1" sz="1800"/>
          </a:p>
          <a:p>
            <a:pPr indent="0" lvl="0" marL="0" rtl="0" algn="l">
              <a:spcBef>
                <a:spcPts val="1000"/>
              </a:spcBef>
              <a:spcAft>
                <a:spcPts val="0"/>
              </a:spcAft>
              <a:buNone/>
            </a:pPr>
            <a:r>
              <a:t/>
            </a:r>
            <a:endParaRPr i="1" sz="1800"/>
          </a:p>
          <a:p>
            <a:pPr indent="0" lvl="0" marL="0" rtl="0" algn="l">
              <a:spcBef>
                <a:spcPts val="1000"/>
              </a:spcBef>
              <a:spcAft>
                <a:spcPts val="1000"/>
              </a:spcAft>
              <a:buNone/>
            </a:pPr>
            <a:r>
              <a:rPr i="1" lang="en" sz="1800"/>
              <a:t>More information is available at on </a:t>
            </a:r>
            <a:r>
              <a:rPr i="1" lang="en" sz="1800" u="sng">
                <a:solidFill>
                  <a:schemeClr val="hlink"/>
                </a:solidFill>
                <a:hlinkClick r:id="rId3"/>
              </a:rPr>
              <a:t>VDOE’s website</a:t>
            </a:r>
            <a:r>
              <a:rPr i="1" lang="en" sz="1800"/>
              <a:t> and at </a:t>
            </a:r>
            <a:r>
              <a:rPr i="1" lang="en" sz="1800" u="sng">
                <a:solidFill>
                  <a:schemeClr val="hlink"/>
                </a:solidFill>
                <a:hlinkClick r:id="rId4"/>
              </a:rPr>
              <a:t>www.childcareva.com</a:t>
            </a:r>
            <a:endParaRPr i="1" sz="1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c6a7497a4e_0_11"/>
          <p:cNvSpPr txBox="1"/>
          <p:nvPr>
            <p:ph type="title"/>
          </p:nvPr>
        </p:nvSpPr>
        <p:spPr>
          <a:xfrm>
            <a:off x="623888" y="2044304"/>
            <a:ext cx="7886700" cy="21396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SzPts val="3800"/>
              <a:buNone/>
            </a:pPr>
            <a:r>
              <a:rPr b="1" lang="en" sz="3500"/>
              <a:t>Updates on finalized </a:t>
            </a:r>
            <a:r>
              <a:rPr b="1" i="1" lang="en" sz="3500"/>
              <a:t>Standards for Licensed Child Day Centers</a:t>
            </a:r>
            <a:r>
              <a:rPr b="1" lang="en" sz="3500"/>
              <a:t> to align with federal health and safety requirements</a:t>
            </a:r>
            <a:endParaRPr i="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Ullrich, Rebecca (DOE)</dc:creator>
</cp:coreProperties>
</file>