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 id="2147483681" r:id="rId2"/>
  </p:sldMasterIdLst>
  <p:notesMasterIdLst>
    <p:notesMasterId r:id="rId34"/>
  </p:notesMasterIdLst>
  <p:sldIdLst>
    <p:sldId id="256" r:id="rId3"/>
    <p:sldId id="257" r:id="rId4"/>
    <p:sldId id="258" r:id="rId5"/>
    <p:sldId id="259" r:id="rId6"/>
    <p:sldId id="287" r:id="rId7"/>
    <p:sldId id="261" r:id="rId8"/>
    <p:sldId id="288" r:id="rId9"/>
    <p:sldId id="289"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5143500" type="screen16x9"/>
  <p:notesSz cx="6858000" cy="9144000"/>
  <p:embeddedFontLst>
    <p:embeddedFont>
      <p:font typeface="Trebuchet MS" panose="020B0603020202020204" pitchFamily="34" charset="0"/>
      <p:regular r:id="rId35"/>
      <p:bold r:id="rId36"/>
      <p:italic r:id="rId37"/>
      <p:boldItalic r:id="rId38"/>
    </p:embeddedFont>
    <p:embeddedFont>
      <p:font typeface="Roboto" panose="020B060402020202020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101">
          <p15:clr>
            <a:srgbClr val="9AA0A6"/>
          </p15:clr>
        </p15:guide>
        <p15:guide id="2"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becca Ullrich" initials="" lastIdx="3" clrIdx="0"/>
  <p:cmAuthor id="1" name="Kris Meyers" initials="" lastIdx="1" clrIdx="1"/>
  <p:cmAuthor id="2" name="Jenna Conway" initials="" lastIdx="1" clrIdx="2"/>
  <p:cmAuthor id="3" name="Tamilah Richardson" initial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C0A49D1-061A-48CC-A585-9EC2CDAC3F69}">
  <a:tblStyle styleId="{8C0A49D1-061A-48CC-A585-9EC2CDAC3F6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92" y="44"/>
      </p:cViewPr>
      <p:guideLst>
        <p:guide pos="101"/>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701E25-64E6-452B-A5F5-D5EE442C383F}" type="doc">
      <dgm:prSet loTypeId="urn:microsoft.com/office/officeart/2005/8/layout/chevron1" loCatId="process" qsTypeId="urn:microsoft.com/office/officeart/2005/8/quickstyle/simple1" qsCatId="simple" csTypeId="urn:microsoft.com/office/officeart/2005/8/colors/accent2_4" csCatId="accent2" phldr="1"/>
      <dgm:spPr/>
    </dgm:pt>
    <dgm:pt modelId="{4C524160-F41E-4C62-8097-F2D187DEA0A9}">
      <dgm:prSet phldrT="[Text]"/>
      <dgm:spPr/>
      <dgm:t>
        <a:bodyPr/>
        <a:lstStyle/>
        <a:p>
          <a:r>
            <a:rPr lang="en-US" b="1" dirty="0" smtClean="0">
              <a:latin typeface="Trebuchet MS" panose="020B0603020202020204" pitchFamily="34" charset="0"/>
            </a:rPr>
            <a:t>Winter 2020/2021</a:t>
          </a:r>
          <a:endParaRPr lang="en-US" b="1" dirty="0">
            <a:latin typeface="Trebuchet MS" panose="020B0603020202020204" pitchFamily="34" charset="0"/>
          </a:endParaRPr>
        </a:p>
      </dgm:t>
    </dgm:pt>
    <dgm:pt modelId="{BC317D9A-3F7D-4EF5-AF93-C8B168DB88F0}" type="parTrans" cxnId="{E3F00784-8D5B-4DF2-9D33-716CBE0B5969}">
      <dgm:prSet/>
      <dgm:spPr/>
      <dgm:t>
        <a:bodyPr/>
        <a:lstStyle/>
        <a:p>
          <a:endParaRPr lang="en-US"/>
        </a:p>
      </dgm:t>
    </dgm:pt>
    <dgm:pt modelId="{67FEA1E0-71FA-4ED6-B10F-66A6E70300EA}" type="sibTrans" cxnId="{E3F00784-8D5B-4DF2-9D33-716CBE0B5969}">
      <dgm:prSet/>
      <dgm:spPr/>
      <dgm:t>
        <a:bodyPr/>
        <a:lstStyle/>
        <a:p>
          <a:endParaRPr lang="en-US"/>
        </a:p>
      </dgm:t>
    </dgm:pt>
    <dgm:pt modelId="{5679498D-5266-4EEA-A7A0-5DEC0E3F8E97}">
      <dgm:prSet phldrT="[Text]"/>
      <dgm:spPr/>
      <dgm:t>
        <a:bodyPr/>
        <a:lstStyle/>
        <a:p>
          <a:r>
            <a:rPr lang="en-US" b="1" dirty="0" smtClean="0">
              <a:latin typeface="Trebuchet MS" panose="020B0603020202020204" pitchFamily="34" charset="0"/>
            </a:rPr>
            <a:t>Fall 2021</a:t>
          </a:r>
          <a:endParaRPr lang="en-US" b="1" dirty="0">
            <a:latin typeface="Trebuchet MS" panose="020B0603020202020204" pitchFamily="34" charset="0"/>
          </a:endParaRPr>
        </a:p>
      </dgm:t>
    </dgm:pt>
    <dgm:pt modelId="{2185A7A9-C6AE-46D9-A36A-20F298868FB4}" type="parTrans" cxnId="{8C780984-BC49-4028-A2CE-533FFC8AF2D7}">
      <dgm:prSet/>
      <dgm:spPr/>
      <dgm:t>
        <a:bodyPr/>
        <a:lstStyle/>
        <a:p>
          <a:endParaRPr lang="en-US"/>
        </a:p>
      </dgm:t>
    </dgm:pt>
    <dgm:pt modelId="{284426B3-F4DC-468A-BAC6-708C92D52B3B}" type="sibTrans" cxnId="{8C780984-BC49-4028-A2CE-533FFC8AF2D7}">
      <dgm:prSet/>
      <dgm:spPr/>
      <dgm:t>
        <a:bodyPr/>
        <a:lstStyle/>
        <a:p>
          <a:endParaRPr lang="en-US"/>
        </a:p>
      </dgm:t>
    </dgm:pt>
    <dgm:pt modelId="{B44CFD17-10A6-46A4-9453-EBC07373A39D}">
      <dgm:prSet phldrT="[Text]"/>
      <dgm:spPr/>
      <dgm:t>
        <a:bodyPr/>
        <a:lstStyle/>
        <a:p>
          <a:r>
            <a:rPr lang="en-US" b="1" dirty="0" smtClean="0">
              <a:latin typeface="Trebuchet MS" panose="020B0603020202020204" pitchFamily="34" charset="0"/>
            </a:rPr>
            <a:t>Winter 2021/2022</a:t>
          </a:r>
          <a:endParaRPr lang="en-US" b="1" dirty="0">
            <a:latin typeface="Trebuchet MS" panose="020B0603020202020204" pitchFamily="34" charset="0"/>
          </a:endParaRPr>
        </a:p>
      </dgm:t>
    </dgm:pt>
    <dgm:pt modelId="{E9629E76-AA1B-45A5-88F7-72C39BF3DD72}" type="parTrans" cxnId="{267DED6F-E810-41A6-8914-753C1005E3D5}">
      <dgm:prSet/>
      <dgm:spPr/>
      <dgm:t>
        <a:bodyPr/>
        <a:lstStyle/>
        <a:p>
          <a:endParaRPr lang="en-US"/>
        </a:p>
      </dgm:t>
    </dgm:pt>
    <dgm:pt modelId="{A4CF4CAC-872F-4918-ACF6-5CB39200E27D}" type="sibTrans" cxnId="{267DED6F-E810-41A6-8914-753C1005E3D5}">
      <dgm:prSet/>
      <dgm:spPr/>
      <dgm:t>
        <a:bodyPr/>
        <a:lstStyle/>
        <a:p>
          <a:endParaRPr lang="en-US"/>
        </a:p>
      </dgm:t>
    </dgm:pt>
    <dgm:pt modelId="{15090BA4-8275-4CCB-8667-461C3DE043B7}">
      <dgm:prSet/>
      <dgm:spPr/>
      <dgm:t>
        <a:bodyPr/>
        <a:lstStyle/>
        <a:p>
          <a:r>
            <a:rPr lang="en-US" b="1" dirty="0" smtClean="0">
              <a:latin typeface="Trebuchet MS" panose="020B0603020202020204" pitchFamily="34" charset="0"/>
            </a:rPr>
            <a:t>Spring 2021</a:t>
          </a:r>
          <a:endParaRPr lang="en-US" b="1" dirty="0">
            <a:latin typeface="Trebuchet MS" panose="020B0603020202020204" pitchFamily="34" charset="0"/>
          </a:endParaRPr>
        </a:p>
      </dgm:t>
    </dgm:pt>
    <dgm:pt modelId="{69E56322-88FA-43E1-BE5E-DCB54F648656}" type="parTrans" cxnId="{DFC3F5CF-600F-467D-A8EF-989C6B476991}">
      <dgm:prSet/>
      <dgm:spPr/>
      <dgm:t>
        <a:bodyPr/>
        <a:lstStyle/>
        <a:p>
          <a:endParaRPr lang="en-US"/>
        </a:p>
      </dgm:t>
    </dgm:pt>
    <dgm:pt modelId="{81305B94-7810-497A-AACD-CE0F925BCB73}" type="sibTrans" cxnId="{DFC3F5CF-600F-467D-A8EF-989C6B476991}">
      <dgm:prSet/>
      <dgm:spPr/>
      <dgm:t>
        <a:bodyPr/>
        <a:lstStyle/>
        <a:p>
          <a:endParaRPr lang="en-US"/>
        </a:p>
      </dgm:t>
    </dgm:pt>
    <dgm:pt modelId="{27722852-6B03-4B21-B33A-5CC6CB22C79C}">
      <dgm:prSet/>
      <dgm:spPr/>
      <dgm:t>
        <a:bodyPr/>
        <a:lstStyle/>
        <a:p>
          <a:r>
            <a:rPr lang="en-US" b="1" dirty="0" smtClean="0">
              <a:latin typeface="Trebuchet MS" panose="020B0603020202020204" pitchFamily="34" charset="0"/>
            </a:rPr>
            <a:t>Summer 2021</a:t>
          </a:r>
          <a:endParaRPr lang="en-US" b="1" dirty="0">
            <a:latin typeface="Trebuchet MS" panose="020B0603020202020204" pitchFamily="34" charset="0"/>
          </a:endParaRPr>
        </a:p>
      </dgm:t>
    </dgm:pt>
    <dgm:pt modelId="{0E41C384-95A7-45CA-A7E4-AF45191674F3}" type="parTrans" cxnId="{9ED65F78-FA32-4080-8D65-61D7C82D9E5C}">
      <dgm:prSet/>
      <dgm:spPr/>
      <dgm:t>
        <a:bodyPr/>
        <a:lstStyle/>
        <a:p>
          <a:endParaRPr lang="en-US"/>
        </a:p>
      </dgm:t>
    </dgm:pt>
    <dgm:pt modelId="{B6B1140E-E9C8-4966-9526-FA1341675A83}" type="sibTrans" cxnId="{9ED65F78-FA32-4080-8D65-61D7C82D9E5C}">
      <dgm:prSet/>
      <dgm:spPr/>
      <dgm:t>
        <a:bodyPr/>
        <a:lstStyle/>
        <a:p>
          <a:endParaRPr lang="en-US"/>
        </a:p>
      </dgm:t>
    </dgm:pt>
    <dgm:pt modelId="{5DC6A723-97F3-45FD-BB25-43F1E0C47BDF}" type="pres">
      <dgm:prSet presAssocID="{CB701E25-64E6-452B-A5F5-D5EE442C383F}" presName="Name0" presStyleCnt="0">
        <dgm:presLayoutVars>
          <dgm:dir/>
          <dgm:animLvl val="lvl"/>
          <dgm:resizeHandles val="exact"/>
        </dgm:presLayoutVars>
      </dgm:prSet>
      <dgm:spPr/>
    </dgm:pt>
    <dgm:pt modelId="{AC5A1E05-705E-4450-9F60-F91ECB6FDC87}" type="pres">
      <dgm:prSet presAssocID="{4C524160-F41E-4C62-8097-F2D187DEA0A9}" presName="parTxOnly" presStyleLbl="node1" presStyleIdx="0" presStyleCnt="5">
        <dgm:presLayoutVars>
          <dgm:chMax val="0"/>
          <dgm:chPref val="0"/>
          <dgm:bulletEnabled val="1"/>
        </dgm:presLayoutVars>
      </dgm:prSet>
      <dgm:spPr/>
      <dgm:t>
        <a:bodyPr/>
        <a:lstStyle/>
        <a:p>
          <a:endParaRPr lang="en-US"/>
        </a:p>
      </dgm:t>
    </dgm:pt>
    <dgm:pt modelId="{41735FA9-A723-4E57-85AD-40A5E29793B3}" type="pres">
      <dgm:prSet presAssocID="{67FEA1E0-71FA-4ED6-B10F-66A6E70300EA}" presName="parTxOnlySpace" presStyleCnt="0"/>
      <dgm:spPr/>
    </dgm:pt>
    <dgm:pt modelId="{F67256CA-4EB1-4F1E-A335-58AD6C3EDDFB}" type="pres">
      <dgm:prSet presAssocID="{15090BA4-8275-4CCB-8667-461C3DE043B7}" presName="parTxOnly" presStyleLbl="node1" presStyleIdx="1" presStyleCnt="5">
        <dgm:presLayoutVars>
          <dgm:chMax val="0"/>
          <dgm:chPref val="0"/>
          <dgm:bulletEnabled val="1"/>
        </dgm:presLayoutVars>
      </dgm:prSet>
      <dgm:spPr/>
      <dgm:t>
        <a:bodyPr/>
        <a:lstStyle/>
        <a:p>
          <a:endParaRPr lang="en-US"/>
        </a:p>
      </dgm:t>
    </dgm:pt>
    <dgm:pt modelId="{58ECE220-89C9-4085-AD76-E0F61654EA6C}" type="pres">
      <dgm:prSet presAssocID="{81305B94-7810-497A-AACD-CE0F925BCB73}" presName="parTxOnlySpace" presStyleCnt="0"/>
      <dgm:spPr/>
    </dgm:pt>
    <dgm:pt modelId="{E7218A04-EA0C-453A-BF52-A9574E7B634C}" type="pres">
      <dgm:prSet presAssocID="{27722852-6B03-4B21-B33A-5CC6CB22C79C}" presName="parTxOnly" presStyleLbl="node1" presStyleIdx="2" presStyleCnt="5">
        <dgm:presLayoutVars>
          <dgm:chMax val="0"/>
          <dgm:chPref val="0"/>
          <dgm:bulletEnabled val="1"/>
        </dgm:presLayoutVars>
      </dgm:prSet>
      <dgm:spPr/>
      <dgm:t>
        <a:bodyPr/>
        <a:lstStyle/>
        <a:p>
          <a:endParaRPr lang="en-US"/>
        </a:p>
      </dgm:t>
    </dgm:pt>
    <dgm:pt modelId="{7E996F6E-4658-4476-A9AD-6BE40A08DE57}" type="pres">
      <dgm:prSet presAssocID="{B6B1140E-E9C8-4966-9526-FA1341675A83}" presName="parTxOnlySpace" presStyleCnt="0"/>
      <dgm:spPr/>
    </dgm:pt>
    <dgm:pt modelId="{C7BEBA73-E43C-4319-83F5-180631D03E58}" type="pres">
      <dgm:prSet presAssocID="{5679498D-5266-4EEA-A7A0-5DEC0E3F8E97}" presName="parTxOnly" presStyleLbl="node1" presStyleIdx="3" presStyleCnt="5">
        <dgm:presLayoutVars>
          <dgm:chMax val="0"/>
          <dgm:chPref val="0"/>
          <dgm:bulletEnabled val="1"/>
        </dgm:presLayoutVars>
      </dgm:prSet>
      <dgm:spPr/>
      <dgm:t>
        <a:bodyPr/>
        <a:lstStyle/>
        <a:p>
          <a:endParaRPr lang="en-US"/>
        </a:p>
      </dgm:t>
    </dgm:pt>
    <dgm:pt modelId="{3D68BC0D-C99B-4AA5-9809-602E2420AE39}" type="pres">
      <dgm:prSet presAssocID="{284426B3-F4DC-468A-BAC6-708C92D52B3B}" presName="parTxOnlySpace" presStyleCnt="0"/>
      <dgm:spPr/>
    </dgm:pt>
    <dgm:pt modelId="{300BA36A-3C1C-4EC9-B91C-8DF4430B6A2B}" type="pres">
      <dgm:prSet presAssocID="{B44CFD17-10A6-46A4-9453-EBC07373A39D}" presName="parTxOnly" presStyleLbl="node1" presStyleIdx="4" presStyleCnt="5">
        <dgm:presLayoutVars>
          <dgm:chMax val="0"/>
          <dgm:chPref val="0"/>
          <dgm:bulletEnabled val="1"/>
        </dgm:presLayoutVars>
      </dgm:prSet>
      <dgm:spPr/>
      <dgm:t>
        <a:bodyPr/>
        <a:lstStyle/>
        <a:p>
          <a:endParaRPr lang="en-US"/>
        </a:p>
      </dgm:t>
    </dgm:pt>
  </dgm:ptLst>
  <dgm:cxnLst>
    <dgm:cxn modelId="{92A5F810-4CA2-4DC0-A305-BA25517639B2}" type="presOf" srcId="{5679498D-5266-4EEA-A7A0-5DEC0E3F8E97}" destId="{C7BEBA73-E43C-4319-83F5-180631D03E58}" srcOrd="0" destOrd="0" presId="urn:microsoft.com/office/officeart/2005/8/layout/chevron1"/>
    <dgm:cxn modelId="{DFC3F5CF-600F-467D-A8EF-989C6B476991}" srcId="{CB701E25-64E6-452B-A5F5-D5EE442C383F}" destId="{15090BA4-8275-4CCB-8667-461C3DE043B7}" srcOrd="1" destOrd="0" parTransId="{69E56322-88FA-43E1-BE5E-DCB54F648656}" sibTransId="{81305B94-7810-497A-AACD-CE0F925BCB73}"/>
    <dgm:cxn modelId="{267DED6F-E810-41A6-8914-753C1005E3D5}" srcId="{CB701E25-64E6-452B-A5F5-D5EE442C383F}" destId="{B44CFD17-10A6-46A4-9453-EBC07373A39D}" srcOrd="4" destOrd="0" parTransId="{E9629E76-AA1B-45A5-88F7-72C39BF3DD72}" sibTransId="{A4CF4CAC-872F-4918-ACF6-5CB39200E27D}"/>
    <dgm:cxn modelId="{AB35945D-9EBF-4E22-939F-4726F6C7230F}" type="presOf" srcId="{CB701E25-64E6-452B-A5F5-D5EE442C383F}" destId="{5DC6A723-97F3-45FD-BB25-43F1E0C47BDF}" srcOrd="0" destOrd="0" presId="urn:microsoft.com/office/officeart/2005/8/layout/chevron1"/>
    <dgm:cxn modelId="{7F1E7C02-5651-48B7-B6BB-F6DBF7529262}" type="presOf" srcId="{4C524160-F41E-4C62-8097-F2D187DEA0A9}" destId="{AC5A1E05-705E-4450-9F60-F91ECB6FDC87}" srcOrd="0" destOrd="0" presId="urn:microsoft.com/office/officeart/2005/8/layout/chevron1"/>
    <dgm:cxn modelId="{6E0F10EF-4CA4-4C1F-A6E4-285CF38589AB}" type="presOf" srcId="{15090BA4-8275-4CCB-8667-461C3DE043B7}" destId="{F67256CA-4EB1-4F1E-A335-58AD6C3EDDFB}" srcOrd="0" destOrd="0" presId="urn:microsoft.com/office/officeart/2005/8/layout/chevron1"/>
    <dgm:cxn modelId="{8C780984-BC49-4028-A2CE-533FFC8AF2D7}" srcId="{CB701E25-64E6-452B-A5F5-D5EE442C383F}" destId="{5679498D-5266-4EEA-A7A0-5DEC0E3F8E97}" srcOrd="3" destOrd="0" parTransId="{2185A7A9-C6AE-46D9-A36A-20F298868FB4}" sibTransId="{284426B3-F4DC-468A-BAC6-708C92D52B3B}"/>
    <dgm:cxn modelId="{E3F00784-8D5B-4DF2-9D33-716CBE0B5969}" srcId="{CB701E25-64E6-452B-A5F5-D5EE442C383F}" destId="{4C524160-F41E-4C62-8097-F2D187DEA0A9}" srcOrd="0" destOrd="0" parTransId="{BC317D9A-3F7D-4EF5-AF93-C8B168DB88F0}" sibTransId="{67FEA1E0-71FA-4ED6-B10F-66A6E70300EA}"/>
    <dgm:cxn modelId="{9ED65F78-FA32-4080-8D65-61D7C82D9E5C}" srcId="{CB701E25-64E6-452B-A5F5-D5EE442C383F}" destId="{27722852-6B03-4B21-B33A-5CC6CB22C79C}" srcOrd="2" destOrd="0" parTransId="{0E41C384-95A7-45CA-A7E4-AF45191674F3}" sibTransId="{B6B1140E-E9C8-4966-9526-FA1341675A83}"/>
    <dgm:cxn modelId="{20172DA4-2B17-4875-AF97-85167AC5373C}" type="presOf" srcId="{27722852-6B03-4B21-B33A-5CC6CB22C79C}" destId="{E7218A04-EA0C-453A-BF52-A9574E7B634C}" srcOrd="0" destOrd="0" presId="urn:microsoft.com/office/officeart/2005/8/layout/chevron1"/>
    <dgm:cxn modelId="{E348EFF0-EF0A-41AB-A8CA-C39CA06958E8}" type="presOf" srcId="{B44CFD17-10A6-46A4-9453-EBC07373A39D}" destId="{300BA36A-3C1C-4EC9-B91C-8DF4430B6A2B}" srcOrd="0" destOrd="0" presId="urn:microsoft.com/office/officeart/2005/8/layout/chevron1"/>
    <dgm:cxn modelId="{8658B6CF-F64E-43C4-92A8-BBD20A6AF919}" type="presParOf" srcId="{5DC6A723-97F3-45FD-BB25-43F1E0C47BDF}" destId="{AC5A1E05-705E-4450-9F60-F91ECB6FDC87}" srcOrd="0" destOrd="0" presId="urn:microsoft.com/office/officeart/2005/8/layout/chevron1"/>
    <dgm:cxn modelId="{541F8EA4-32E0-4B93-BC14-CEA6C80E7446}" type="presParOf" srcId="{5DC6A723-97F3-45FD-BB25-43F1E0C47BDF}" destId="{41735FA9-A723-4E57-85AD-40A5E29793B3}" srcOrd="1" destOrd="0" presId="urn:microsoft.com/office/officeart/2005/8/layout/chevron1"/>
    <dgm:cxn modelId="{88E830A8-F357-406B-BE03-92A545536E65}" type="presParOf" srcId="{5DC6A723-97F3-45FD-BB25-43F1E0C47BDF}" destId="{F67256CA-4EB1-4F1E-A335-58AD6C3EDDFB}" srcOrd="2" destOrd="0" presId="urn:microsoft.com/office/officeart/2005/8/layout/chevron1"/>
    <dgm:cxn modelId="{D0A8724E-7F9C-4789-8E6A-3A14F202D354}" type="presParOf" srcId="{5DC6A723-97F3-45FD-BB25-43F1E0C47BDF}" destId="{58ECE220-89C9-4085-AD76-E0F61654EA6C}" srcOrd="3" destOrd="0" presId="urn:microsoft.com/office/officeart/2005/8/layout/chevron1"/>
    <dgm:cxn modelId="{3145C9EE-D319-416E-95E2-ADCC069A8121}" type="presParOf" srcId="{5DC6A723-97F3-45FD-BB25-43F1E0C47BDF}" destId="{E7218A04-EA0C-453A-BF52-A9574E7B634C}" srcOrd="4" destOrd="0" presId="urn:microsoft.com/office/officeart/2005/8/layout/chevron1"/>
    <dgm:cxn modelId="{2A29C117-E8CB-48E8-9AF5-5DB121AA7386}" type="presParOf" srcId="{5DC6A723-97F3-45FD-BB25-43F1E0C47BDF}" destId="{7E996F6E-4658-4476-A9AD-6BE40A08DE57}" srcOrd="5" destOrd="0" presId="urn:microsoft.com/office/officeart/2005/8/layout/chevron1"/>
    <dgm:cxn modelId="{4C0AC4E6-BBB2-46A0-AA84-9E99D61FA917}" type="presParOf" srcId="{5DC6A723-97F3-45FD-BB25-43F1E0C47BDF}" destId="{C7BEBA73-E43C-4319-83F5-180631D03E58}" srcOrd="6" destOrd="0" presId="urn:microsoft.com/office/officeart/2005/8/layout/chevron1"/>
    <dgm:cxn modelId="{E9D29155-6073-4A59-A680-917024E686F6}" type="presParOf" srcId="{5DC6A723-97F3-45FD-BB25-43F1E0C47BDF}" destId="{3D68BC0D-C99B-4AA5-9809-602E2420AE39}" srcOrd="7" destOrd="0" presId="urn:microsoft.com/office/officeart/2005/8/layout/chevron1"/>
    <dgm:cxn modelId="{8B51B035-81F9-42BA-B4F0-D77D64EA51A3}" type="presParOf" srcId="{5DC6A723-97F3-45FD-BB25-43F1E0C47BDF}" destId="{300BA36A-3C1C-4EC9-B91C-8DF4430B6A2B}"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5A1E05-705E-4450-9F60-F91ECB6FDC87}">
      <dsp:nvSpPr>
        <dsp:cNvPr id="0" name=""/>
        <dsp:cNvSpPr/>
      </dsp:nvSpPr>
      <dsp:spPr>
        <a:xfrm>
          <a:off x="2212" y="515549"/>
          <a:ext cx="1969374" cy="787749"/>
        </a:xfrm>
        <a:prstGeom prst="chevron">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b="1" kern="1200" dirty="0" smtClean="0">
              <a:latin typeface="Trebuchet MS" panose="020B0603020202020204" pitchFamily="34" charset="0"/>
            </a:rPr>
            <a:t>Winter 2020/2021</a:t>
          </a:r>
          <a:endParaRPr lang="en-US" sz="1600" b="1" kern="1200" dirty="0">
            <a:latin typeface="Trebuchet MS" panose="020B0603020202020204" pitchFamily="34" charset="0"/>
          </a:endParaRPr>
        </a:p>
      </dsp:txBody>
      <dsp:txXfrm>
        <a:off x="396087" y="515549"/>
        <a:ext cx="1181625" cy="787749"/>
      </dsp:txXfrm>
    </dsp:sp>
    <dsp:sp modelId="{F67256CA-4EB1-4F1E-A335-58AD6C3EDDFB}">
      <dsp:nvSpPr>
        <dsp:cNvPr id="0" name=""/>
        <dsp:cNvSpPr/>
      </dsp:nvSpPr>
      <dsp:spPr>
        <a:xfrm>
          <a:off x="1774649" y="515549"/>
          <a:ext cx="1969374" cy="787749"/>
        </a:xfrm>
        <a:prstGeom prst="chevron">
          <a:avLst/>
        </a:prstGeom>
        <a:solidFill>
          <a:schemeClr val="accent2">
            <a:shade val="50000"/>
            <a:hueOff val="105729"/>
            <a:satOff val="-12789"/>
            <a:lumOff val="205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b="1" kern="1200" dirty="0" smtClean="0">
              <a:latin typeface="Trebuchet MS" panose="020B0603020202020204" pitchFamily="34" charset="0"/>
            </a:rPr>
            <a:t>Spring 2021</a:t>
          </a:r>
          <a:endParaRPr lang="en-US" sz="1600" b="1" kern="1200" dirty="0">
            <a:latin typeface="Trebuchet MS" panose="020B0603020202020204" pitchFamily="34" charset="0"/>
          </a:endParaRPr>
        </a:p>
      </dsp:txBody>
      <dsp:txXfrm>
        <a:off x="2168524" y="515549"/>
        <a:ext cx="1181625" cy="787749"/>
      </dsp:txXfrm>
    </dsp:sp>
    <dsp:sp modelId="{E7218A04-EA0C-453A-BF52-A9574E7B634C}">
      <dsp:nvSpPr>
        <dsp:cNvPr id="0" name=""/>
        <dsp:cNvSpPr/>
      </dsp:nvSpPr>
      <dsp:spPr>
        <a:xfrm>
          <a:off x="3547087" y="515549"/>
          <a:ext cx="1969374" cy="787749"/>
        </a:xfrm>
        <a:prstGeom prst="chevron">
          <a:avLst/>
        </a:prstGeom>
        <a:solidFill>
          <a:schemeClr val="accent2">
            <a:shade val="50000"/>
            <a:hueOff val="211459"/>
            <a:satOff val="-25578"/>
            <a:lumOff val="411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b="1" kern="1200" dirty="0" smtClean="0">
              <a:latin typeface="Trebuchet MS" panose="020B0603020202020204" pitchFamily="34" charset="0"/>
            </a:rPr>
            <a:t>Summer 2021</a:t>
          </a:r>
          <a:endParaRPr lang="en-US" sz="1600" b="1" kern="1200" dirty="0">
            <a:latin typeface="Trebuchet MS" panose="020B0603020202020204" pitchFamily="34" charset="0"/>
          </a:endParaRPr>
        </a:p>
      </dsp:txBody>
      <dsp:txXfrm>
        <a:off x="3940962" y="515549"/>
        <a:ext cx="1181625" cy="787749"/>
      </dsp:txXfrm>
    </dsp:sp>
    <dsp:sp modelId="{C7BEBA73-E43C-4319-83F5-180631D03E58}">
      <dsp:nvSpPr>
        <dsp:cNvPr id="0" name=""/>
        <dsp:cNvSpPr/>
      </dsp:nvSpPr>
      <dsp:spPr>
        <a:xfrm>
          <a:off x="5319524" y="515549"/>
          <a:ext cx="1969374" cy="787749"/>
        </a:xfrm>
        <a:prstGeom prst="chevron">
          <a:avLst/>
        </a:prstGeom>
        <a:solidFill>
          <a:schemeClr val="accent2">
            <a:shade val="50000"/>
            <a:hueOff val="211459"/>
            <a:satOff val="-25578"/>
            <a:lumOff val="411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b="1" kern="1200" dirty="0" smtClean="0">
              <a:latin typeface="Trebuchet MS" panose="020B0603020202020204" pitchFamily="34" charset="0"/>
            </a:rPr>
            <a:t>Fall 2021</a:t>
          </a:r>
          <a:endParaRPr lang="en-US" sz="1600" b="1" kern="1200" dirty="0">
            <a:latin typeface="Trebuchet MS" panose="020B0603020202020204" pitchFamily="34" charset="0"/>
          </a:endParaRPr>
        </a:p>
      </dsp:txBody>
      <dsp:txXfrm>
        <a:off x="5713399" y="515549"/>
        <a:ext cx="1181625" cy="787749"/>
      </dsp:txXfrm>
    </dsp:sp>
    <dsp:sp modelId="{300BA36A-3C1C-4EC9-B91C-8DF4430B6A2B}">
      <dsp:nvSpPr>
        <dsp:cNvPr id="0" name=""/>
        <dsp:cNvSpPr/>
      </dsp:nvSpPr>
      <dsp:spPr>
        <a:xfrm>
          <a:off x="7091961" y="515549"/>
          <a:ext cx="1969374" cy="787749"/>
        </a:xfrm>
        <a:prstGeom prst="chevron">
          <a:avLst/>
        </a:prstGeom>
        <a:solidFill>
          <a:schemeClr val="accent2">
            <a:shade val="50000"/>
            <a:hueOff val="105729"/>
            <a:satOff val="-12789"/>
            <a:lumOff val="205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b="1" kern="1200" dirty="0" smtClean="0">
              <a:latin typeface="Trebuchet MS" panose="020B0603020202020204" pitchFamily="34" charset="0"/>
            </a:rPr>
            <a:t>Winter 2021/2022</a:t>
          </a:r>
          <a:endParaRPr lang="en-US" sz="1600" b="1" kern="1200" dirty="0">
            <a:latin typeface="Trebuchet MS" panose="020B0603020202020204" pitchFamily="34" charset="0"/>
          </a:endParaRPr>
        </a:p>
      </dsp:txBody>
      <dsp:txXfrm>
        <a:off x="7485836" y="515549"/>
        <a:ext cx="1181625" cy="78774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surveymonkey.com/r/ECqualityfeedback"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doe.virginia.gov/early-childhood/build-unified-early-childhood-system/index.shtml"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d8b938f8d2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1" name="Google Shape;251;gd8b938f8d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d8b938f8d2_0_2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gd8b938f8d2_0_2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d8b938f8d2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d8b938f8d2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d8b938f8d2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d8b938f8d2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t>Introduction and How to Approach Plan Development. 4</a:t>
            </a:r>
            <a:endParaRPr/>
          </a:p>
          <a:p>
            <a:pPr marL="0" lvl="0" indent="0" algn="l" rtl="0">
              <a:lnSpc>
                <a:spcPct val="115000"/>
              </a:lnSpc>
              <a:spcBef>
                <a:spcPts val="1200"/>
              </a:spcBef>
              <a:spcAft>
                <a:spcPts val="0"/>
              </a:spcAft>
              <a:buClr>
                <a:schemeClr val="dk1"/>
              </a:buClr>
              <a:buSzPts val="1100"/>
              <a:buFont typeface="Arial"/>
              <a:buNone/>
            </a:pPr>
            <a:r>
              <a:rPr lang="en"/>
              <a:t>1... Define Leadership and Coordination with Relevant Systems and Funding Sources. 6</a:t>
            </a:r>
            <a:endParaRPr/>
          </a:p>
          <a:p>
            <a:pPr marL="0" lvl="0" indent="0" algn="l" rtl="0">
              <a:lnSpc>
                <a:spcPct val="115000"/>
              </a:lnSpc>
              <a:spcBef>
                <a:spcPts val="1200"/>
              </a:spcBef>
              <a:spcAft>
                <a:spcPts val="0"/>
              </a:spcAft>
              <a:buClr>
                <a:schemeClr val="dk1"/>
              </a:buClr>
              <a:buSzPts val="1100"/>
              <a:buFont typeface="Arial"/>
              <a:buNone/>
            </a:pPr>
            <a:r>
              <a:rPr lang="en"/>
              <a:t>1.1   CCDF Leadership. 6</a:t>
            </a:r>
            <a:endParaRPr/>
          </a:p>
          <a:p>
            <a:pPr marL="0" lvl="0" indent="0" algn="l" rtl="0">
              <a:lnSpc>
                <a:spcPct val="115000"/>
              </a:lnSpc>
              <a:spcBef>
                <a:spcPts val="1200"/>
              </a:spcBef>
              <a:spcAft>
                <a:spcPts val="0"/>
              </a:spcAft>
              <a:buClr>
                <a:schemeClr val="dk1"/>
              </a:buClr>
              <a:buSzPts val="1100"/>
              <a:buFont typeface="Arial"/>
              <a:buNone/>
            </a:pPr>
            <a:r>
              <a:rPr lang="en"/>
              <a:t>1.2   CCDF Policy Decision Authority. 7</a:t>
            </a:r>
            <a:endParaRPr/>
          </a:p>
          <a:p>
            <a:pPr marL="0" lvl="0" indent="0" algn="l" rtl="0">
              <a:lnSpc>
                <a:spcPct val="115000"/>
              </a:lnSpc>
              <a:spcBef>
                <a:spcPts val="1200"/>
              </a:spcBef>
              <a:spcAft>
                <a:spcPts val="0"/>
              </a:spcAft>
              <a:buClr>
                <a:schemeClr val="dk1"/>
              </a:buClr>
              <a:buSzPts val="1100"/>
              <a:buFont typeface="Arial"/>
              <a:buNone/>
            </a:pPr>
            <a:r>
              <a:rPr lang="en"/>
              <a:t>1.3   Consultation in the Development of the CCDF Plan. 10</a:t>
            </a:r>
            <a:endParaRPr/>
          </a:p>
          <a:p>
            <a:pPr marL="0" lvl="0" indent="0" algn="l" rtl="0">
              <a:lnSpc>
                <a:spcPct val="115000"/>
              </a:lnSpc>
              <a:spcBef>
                <a:spcPts val="1200"/>
              </a:spcBef>
              <a:spcAft>
                <a:spcPts val="0"/>
              </a:spcAft>
              <a:buClr>
                <a:schemeClr val="dk1"/>
              </a:buClr>
              <a:buSzPts val="1100"/>
              <a:buFont typeface="Arial"/>
              <a:buNone/>
            </a:pPr>
            <a:r>
              <a:rPr lang="en"/>
              <a:t>1.4   Coordination with Partners to Expand Accessibility and Continuity of Care. 12</a:t>
            </a:r>
            <a:endParaRPr/>
          </a:p>
          <a:p>
            <a:pPr marL="0" lvl="0" indent="0" algn="l" rtl="0">
              <a:lnSpc>
                <a:spcPct val="115000"/>
              </a:lnSpc>
              <a:spcBef>
                <a:spcPts val="1200"/>
              </a:spcBef>
              <a:spcAft>
                <a:spcPts val="0"/>
              </a:spcAft>
              <a:buClr>
                <a:schemeClr val="dk1"/>
              </a:buClr>
              <a:buSzPts val="1100"/>
              <a:buFont typeface="Arial"/>
              <a:buNone/>
            </a:pPr>
            <a:r>
              <a:rPr lang="en"/>
              <a:t>1.5   Optional Use of Combined Funds, CCDF Matching, and Maintenance-of-Effort Funds. 14</a:t>
            </a:r>
            <a:endParaRPr/>
          </a:p>
          <a:p>
            <a:pPr marL="0" lvl="0" indent="0" algn="l" rtl="0">
              <a:lnSpc>
                <a:spcPct val="115000"/>
              </a:lnSpc>
              <a:spcBef>
                <a:spcPts val="1200"/>
              </a:spcBef>
              <a:spcAft>
                <a:spcPts val="0"/>
              </a:spcAft>
              <a:buClr>
                <a:schemeClr val="dk1"/>
              </a:buClr>
              <a:buSzPts val="1100"/>
              <a:buFont typeface="Arial"/>
              <a:buNone/>
            </a:pPr>
            <a:r>
              <a:rPr lang="en"/>
              <a:t>1.6   Public-Private Partnerships. 17</a:t>
            </a:r>
            <a:endParaRPr/>
          </a:p>
          <a:p>
            <a:pPr marL="0" lvl="0" indent="0" algn="l" rtl="0">
              <a:lnSpc>
                <a:spcPct val="115000"/>
              </a:lnSpc>
              <a:spcBef>
                <a:spcPts val="1200"/>
              </a:spcBef>
              <a:spcAft>
                <a:spcPts val="0"/>
              </a:spcAft>
              <a:buClr>
                <a:schemeClr val="dk1"/>
              </a:buClr>
              <a:buSzPts val="1100"/>
              <a:buFont typeface="Arial"/>
              <a:buNone/>
            </a:pPr>
            <a:r>
              <a:rPr lang="en"/>
              <a:t>1.7   Coordination with Child Care Resource and Referral Systems. 17</a:t>
            </a:r>
            <a:endParaRPr/>
          </a:p>
          <a:p>
            <a:pPr marL="0" lvl="0" indent="0" algn="l" rtl="0">
              <a:lnSpc>
                <a:spcPct val="115000"/>
              </a:lnSpc>
              <a:spcBef>
                <a:spcPts val="1200"/>
              </a:spcBef>
              <a:spcAft>
                <a:spcPts val="0"/>
              </a:spcAft>
              <a:buClr>
                <a:schemeClr val="dk1"/>
              </a:buClr>
              <a:buSzPts val="1100"/>
              <a:buFont typeface="Arial"/>
              <a:buNone/>
            </a:pPr>
            <a:r>
              <a:rPr lang="en"/>
              <a:t>1.8   Disaster Preparedness and Response Plan. 18</a:t>
            </a:r>
            <a:endParaRPr/>
          </a:p>
          <a:p>
            <a:pPr marL="0" lvl="0" indent="0" algn="l" rtl="0">
              <a:lnSpc>
                <a:spcPct val="115000"/>
              </a:lnSpc>
              <a:spcBef>
                <a:spcPts val="1200"/>
              </a:spcBef>
              <a:spcAft>
                <a:spcPts val="0"/>
              </a:spcAft>
              <a:buClr>
                <a:schemeClr val="dk1"/>
              </a:buClr>
              <a:buSzPts val="1100"/>
              <a:buFont typeface="Arial"/>
              <a:buNone/>
            </a:pPr>
            <a:r>
              <a:rPr lang="en"/>
              <a:t>2... Promote Family Engagement Through Outreach and Consumer Education. 21</a:t>
            </a:r>
            <a:endParaRPr/>
          </a:p>
          <a:p>
            <a:pPr marL="0" lvl="0" indent="0" algn="l" rtl="0">
              <a:lnSpc>
                <a:spcPct val="115000"/>
              </a:lnSpc>
              <a:spcBef>
                <a:spcPts val="1200"/>
              </a:spcBef>
              <a:spcAft>
                <a:spcPts val="0"/>
              </a:spcAft>
              <a:buClr>
                <a:schemeClr val="dk1"/>
              </a:buClr>
              <a:buSzPts val="1100"/>
              <a:buFont typeface="Arial"/>
              <a:buNone/>
            </a:pPr>
            <a:r>
              <a:rPr lang="en"/>
              <a:t>2.1   Outreach to Families with Limited English Proficiency and Persons with Disabilities. 21</a:t>
            </a:r>
            <a:endParaRPr/>
          </a:p>
          <a:p>
            <a:pPr marL="0" lvl="0" indent="0" algn="l" rtl="0">
              <a:lnSpc>
                <a:spcPct val="115000"/>
              </a:lnSpc>
              <a:spcBef>
                <a:spcPts val="1200"/>
              </a:spcBef>
              <a:spcAft>
                <a:spcPts val="0"/>
              </a:spcAft>
              <a:buClr>
                <a:schemeClr val="dk1"/>
              </a:buClr>
              <a:buSzPts val="1100"/>
              <a:buFont typeface="Arial"/>
              <a:buNone/>
            </a:pPr>
            <a:r>
              <a:rPr lang="en"/>
              <a:t>2.2   Parental Complaint Process. 22</a:t>
            </a:r>
            <a:endParaRPr/>
          </a:p>
          <a:p>
            <a:pPr marL="0" lvl="0" indent="0" algn="l" rtl="0">
              <a:lnSpc>
                <a:spcPct val="115000"/>
              </a:lnSpc>
              <a:spcBef>
                <a:spcPts val="1200"/>
              </a:spcBef>
              <a:spcAft>
                <a:spcPts val="0"/>
              </a:spcAft>
              <a:buClr>
                <a:schemeClr val="dk1"/>
              </a:buClr>
              <a:buSzPts val="1100"/>
              <a:buFont typeface="Arial"/>
              <a:buNone/>
            </a:pPr>
            <a:r>
              <a:rPr lang="en"/>
              <a:t>2.3   Consumer Education Website. 23</a:t>
            </a:r>
            <a:endParaRPr/>
          </a:p>
          <a:p>
            <a:pPr marL="0" lvl="0" indent="0" algn="l" rtl="0">
              <a:lnSpc>
                <a:spcPct val="115000"/>
              </a:lnSpc>
              <a:spcBef>
                <a:spcPts val="1200"/>
              </a:spcBef>
              <a:spcAft>
                <a:spcPts val="0"/>
              </a:spcAft>
              <a:buClr>
                <a:schemeClr val="dk1"/>
              </a:buClr>
              <a:buSzPts val="1100"/>
              <a:buFont typeface="Arial"/>
              <a:buNone/>
            </a:pPr>
            <a:r>
              <a:rPr lang="en"/>
              <a:t>2.4   Additional Consumer and Provider Education. 30</a:t>
            </a:r>
            <a:endParaRPr/>
          </a:p>
          <a:p>
            <a:pPr marL="0" lvl="0" indent="0" algn="l" rtl="0">
              <a:lnSpc>
                <a:spcPct val="115000"/>
              </a:lnSpc>
              <a:spcBef>
                <a:spcPts val="1200"/>
              </a:spcBef>
              <a:spcAft>
                <a:spcPts val="0"/>
              </a:spcAft>
              <a:buClr>
                <a:schemeClr val="dk1"/>
              </a:buClr>
              <a:buSzPts val="1100"/>
              <a:buFont typeface="Arial"/>
              <a:buNone/>
            </a:pPr>
            <a:r>
              <a:rPr lang="en"/>
              <a:t>2.5   Procedures for Providing Information on Developmental Screenings. 31</a:t>
            </a:r>
            <a:endParaRPr/>
          </a:p>
          <a:p>
            <a:pPr marL="0" lvl="0" indent="0" algn="l" rtl="0">
              <a:lnSpc>
                <a:spcPct val="115000"/>
              </a:lnSpc>
              <a:spcBef>
                <a:spcPts val="1200"/>
              </a:spcBef>
              <a:spcAft>
                <a:spcPts val="0"/>
              </a:spcAft>
              <a:buClr>
                <a:schemeClr val="dk1"/>
              </a:buClr>
              <a:buSzPts val="1100"/>
              <a:buFont typeface="Arial"/>
              <a:buNone/>
            </a:pPr>
            <a:r>
              <a:rPr lang="en"/>
              <a:t>2.6   Consumer Statement for Parents Receiving CCDF Funds. 32</a:t>
            </a:r>
            <a:endParaRPr/>
          </a:p>
          <a:p>
            <a:pPr marL="0" lvl="0" indent="0" algn="l" rtl="0">
              <a:lnSpc>
                <a:spcPct val="115000"/>
              </a:lnSpc>
              <a:spcBef>
                <a:spcPts val="1200"/>
              </a:spcBef>
              <a:spcAft>
                <a:spcPts val="0"/>
              </a:spcAft>
              <a:buClr>
                <a:schemeClr val="dk1"/>
              </a:buClr>
              <a:buSzPts val="1100"/>
              <a:buFont typeface="Arial"/>
              <a:buNone/>
            </a:pPr>
            <a:r>
              <a:rPr lang="en"/>
              <a:t>3... Provide Stable Child Care Financial Assistance to Families. 33</a:t>
            </a:r>
            <a:endParaRPr/>
          </a:p>
          <a:p>
            <a:pPr marL="0" lvl="0" indent="0" algn="l" rtl="0">
              <a:lnSpc>
                <a:spcPct val="115000"/>
              </a:lnSpc>
              <a:spcBef>
                <a:spcPts val="1200"/>
              </a:spcBef>
              <a:spcAft>
                <a:spcPts val="0"/>
              </a:spcAft>
              <a:buClr>
                <a:schemeClr val="dk1"/>
              </a:buClr>
              <a:buSzPts val="1100"/>
              <a:buFont typeface="Arial"/>
              <a:buNone/>
            </a:pPr>
            <a:r>
              <a:rPr lang="en"/>
              <a:t>3.1   Eligible Children and Families. 33</a:t>
            </a:r>
            <a:endParaRPr/>
          </a:p>
          <a:p>
            <a:pPr marL="0" lvl="0" indent="0" algn="l" rtl="0">
              <a:lnSpc>
                <a:spcPct val="115000"/>
              </a:lnSpc>
              <a:spcBef>
                <a:spcPts val="1200"/>
              </a:spcBef>
              <a:spcAft>
                <a:spcPts val="0"/>
              </a:spcAft>
              <a:buClr>
                <a:schemeClr val="dk1"/>
              </a:buClr>
              <a:buSzPts val="1100"/>
              <a:buFont typeface="Arial"/>
              <a:buNone/>
            </a:pPr>
            <a:r>
              <a:rPr lang="en"/>
              <a:t>3.2   Family Contribution to Payments. 39</a:t>
            </a:r>
            <a:endParaRPr/>
          </a:p>
          <a:p>
            <a:pPr marL="0" lvl="0" indent="0" algn="l" rtl="0">
              <a:lnSpc>
                <a:spcPct val="115000"/>
              </a:lnSpc>
              <a:spcBef>
                <a:spcPts val="1200"/>
              </a:spcBef>
              <a:spcAft>
                <a:spcPts val="0"/>
              </a:spcAft>
              <a:buClr>
                <a:schemeClr val="dk1"/>
              </a:buClr>
              <a:buSzPts val="1100"/>
              <a:buFont typeface="Arial"/>
              <a:buNone/>
            </a:pPr>
            <a:r>
              <a:rPr lang="en"/>
              <a:t>3.3   Increasing Access for Vulnerable Children and Families. 43</a:t>
            </a:r>
            <a:endParaRPr/>
          </a:p>
          <a:p>
            <a:pPr marL="0" lvl="0" indent="0" algn="l" rtl="0">
              <a:lnSpc>
                <a:spcPct val="115000"/>
              </a:lnSpc>
              <a:spcBef>
                <a:spcPts val="1200"/>
              </a:spcBef>
              <a:spcAft>
                <a:spcPts val="0"/>
              </a:spcAft>
              <a:buClr>
                <a:schemeClr val="dk1"/>
              </a:buClr>
              <a:buSzPts val="1100"/>
              <a:buFont typeface="Arial"/>
              <a:buNone/>
            </a:pPr>
            <a:r>
              <a:rPr lang="en"/>
              <a:t>3.4   Continuity for Working Families. 46</a:t>
            </a:r>
            <a:endParaRPr/>
          </a:p>
          <a:p>
            <a:pPr marL="0" lvl="0" indent="0" algn="l" rtl="0">
              <a:lnSpc>
                <a:spcPct val="115000"/>
              </a:lnSpc>
              <a:spcBef>
                <a:spcPts val="1200"/>
              </a:spcBef>
              <a:spcAft>
                <a:spcPts val="0"/>
              </a:spcAft>
              <a:buClr>
                <a:schemeClr val="dk1"/>
              </a:buClr>
              <a:buSzPts val="1100"/>
              <a:buFont typeface="Arial"/>
              <a:buNone/>
            </a:pPr>
            <a:r>
              <a:rPr lang="en"/>
              <a:t>4... Ensure Equal Access to Child Care for Low-Income Children. 51</a:t>
            </a:r>
            <a:endParaRPr/>
          </a:p>
          <a:p>
            <a:pPr marL="0" lvl="0" indent="0" algn="l" rtl="0">
              <a:lnSpc>
                <a:spcPct val="115000"/>
              </a:lnSpc>
              <a:spcBef>
                <a:spcPts val="1200"/>
              </a:spcBef>
              <a:spcAft>
                <a:spcPts val="0"/>
              </a:spcAft>
              <a:buClr>
                <a:schemeClr val="dk1"/>
              </a:buClr>
              <a:buSzPts val="1100"/>
              <a:buFont typeface="Arial"/>
              <a:buNone/>
            </a:pPr>
            <a:r>
              <a:rPr lang="en"/>
              <a:t>4.1   Maximize Parental Choice and Implement Supply Building Mechanisms. 51</a:t>
            </a:r>
            <a:endParaRPr/>
          </a:p>
          <a:p>
            <a:pPr marL="0" lvl="0" indent="0" algn="l" rtl="0">
              <a:lnSpc>
                <a:spcPct val="115000"/>
              </a:lnSpc>
              <a:spcBef>
                <a:spcPts val="1200"/>
              </a:spcBef>
              <a:spcAft>
                <a:spcPts val="0"/>
              </a:spcAft>
              <a:buClr>
                <a:schemeClr val="dk1"/>
              </a:buClr>
              <a:buSzPts val="1100"/>
              <a:buFont typeface="Arial"/>
              <a:buNone/>
            </a:pPr>
            <a:r>
              <a:rPr lang="en"/>
              <a:t>4.2   Assess Market Rates and Analyze the Cost of Child Care. 57</a:t>
            </a:r>
            <a:endParaRPr/>
          </a:p>
          <a:p>
            <a:pPr marL="0" lvl="0" indent="0" algn="l" rtl="0">
              <a:lnSpc>
                <a:spcPct val="115000"/>
              </a:lnSpc>
              <a:spcBef>
                <a:spcPts val="1200"/>
              </a:spcBef>
              <a:spcAft>
                <a:spcPts val="0"/>
              </a:spcAft>
              <a:buClr>
                <a:schemeClr val="dk1"/>
              </a:buClr>
              <a:buSzPts val="1100"/>
              <a:buFont typeface="Arial"/>
              <a:buNone/>
            </a:pPr>
            <a:r>
              <a:rPr lang="en"/>
              <a:t>4.3   Establish Adequate Payment Rates. 61</a:t>
            </a:r>
            <a:endParaRPr/>
          </a:p>
          <a:p>
            <a:pPr marL="0" lvl="0" indent="0" algn="l" rtl="0">
              <a:lnSpc>
                <a:spcPct val="115000"/>
              </a:lnSpc>
              <a:spcBef>
                <a:spcPts val="1200"/>
              </a:spcBef>
              <a:spcAft>
                <a:spcPts val="0"/>
              </a:spcAft>
              <a:buClr>
                <a:schemeClr val="dk1"/>
              </a:buClr>
              <a:buSzPts val="1100"/>
              <a:buFont typeface="Arial"/>
              <a:buNone/>
            </a:pPr>
            <a:r>
              <a:rPr lang="en"/>
              <a:t>4.4   Implement Generally Accepted Payment Practices and Ensure Timeliness of Payments. 66</a:t>
            </a:r>
            <a:endParaRPr/>
          </a:p>
          <a:p>
            <a:pPr marL="0" lvl="0" indent="0" algn="l" rtl="0">
              <a:lnSpc>
                <a:spcPct val="115000"/>
              </a:lnSpc>
              <a:spcBef>
                <a:spcPts val="1200"/>
              </a:spcBef>
              <a:spcAft>
                <a:spcPts val="0"/>
              </a:spcAft>
              <a:buClr>
                <a:schemeClr val="dk1"/>
              </a:buClr>
              <a:buSzPts val="1100"/>
              <a:buFont typeface="Arial"/>
              <a:buNone/>
            </a:pPr>
            <a:r>
              <a:rPr lang="en"/>
              <a:t>4.5   Establish Affordable Co-Payments. 68</a:t>
            </a:r>
            <a:endParaRPr/>
          </a:p>
          <a:p>
            <a:pPr marL="0" lvl="0" indent="0" algn="l" rtl="0">
              <a:lnSpc>
                <a:spcPct val="115000"/>
              </a:lnSpc>
              <a:spcBef>
                <a:spcPts val="1200"/>
              </a:spcBef>
              <a:spcAft>
                <a:spcPts val="0"/>
              </a:spcAft>
              <a:buClr>
                <a:schemeClr val="dk1"/>
              </a:buClr>
              <a:buSzPts val="1100"/>
              <a:buFont typeface="Arial"/>
              <a:buNone/>
            </a:pPr>
            <a:r>
              <a:rPr lang="en"/>
              <a:t>5... Establish Standards and Monitoring Processes to Ensure the Health and Safety of Child Care Settings. 69</a:t>
            </a:r>
            <a:endParaRPr/>
          </a:p>
          <a:p>
            <a:pPr marL="0" lvl="0" indent="0" algn="l" rtl="0">
              <a:lnSpc>
                <a:spcPct val="115000"/>
              </a:lnSpc>
              <a:spcBef>
                <a:spcPts val="1200"/>
              </a:spcBef>
              <a:spcAft>
                <a:spcPts val="0"/>
              </a:spcAft>
              <a:buClr>
                <a:schemeClr val="dk1"/>
              </a:buClr>
              <a:buSzPts val="1100"/>
              <a:buFont typeface="Arial"/>
              <a:buNone/>
            </a:pPr>
            <a:r>
              <a:rPr lang="en"/>
              <a:t>5.1   Licensing Requirements. 70</a:t>
            </a:r>
            <a:endParaRPr/>
          </a:p>
          <a:p>
            <a:pPr marL="0" lvl="0" indent="0" algn="l" rtl="0">
              <a:lnSpc>
                <a:spcPct val="115000"/>
              </a:lnSpc>
              <a:spcBef>
                <a:spcPts val="1200"/>
              </a:spcBef>
              <a:spcAft>
                <a:spcPts val="0"/>
              </a:spcAft>
              <a:buClr>
                <a:schemeClr val="dk1"/>
              </a:buClr>
              <a:buSzPts val="1100"/>
              <a:buFont typeface="Arial"/>
              <a:buNone/>
            </a:pPr>
            <a:r>
              <a:rPr lang="en"/>
              <a:t>5.2   Standards for Ratios, Group Size and Qualifications for CCDF Providers. 71</a:t>
            </a:r>
            <a:endParaRPr/>
          </a:p>
          <a:p>
            <a:pPr marL="0" lvl="0" indent="0" algn="l" rtl="0">
              <a:lnSpc>
                <a:spcPct val="115000"/>
              </a:lnSpc>
              <a:spcBef>
                <a:spcPts val="1200"/>
              </a:spcBef>
              <a:spcAft>
                <a:spcPts val="0"/>
              </a:spcAft>
              <a:buClr>
                <a:schemeClr val="dk1"/>
              </a:buClr>
              <a:buSzPts val="1100"/>
              <a:buFont typeface="Arial"/>
              <a:buNone/>
            </a:pPr>
            <a:r>
              <a:rPr lang="en"/>
              <a:t>5.3   Health and Safety Standards and Training for CCDF Providers. 74</a:t>
            </a:r>
            <a:endParaRPr/>
          </a:p>
          <a:p>
            <a:pPr marL="0" lvl="0" indent="0" algn="l" rtl="0">
              <a:lnSpc>
                <a:spcPct val="115000"/>
              </a:lnSpc>
              <a:spcBef>
                <a:spcPts val="1200"/>
              </a:spcBef>
              <a:spcAft>
                <a:spcPts val="0"/>
              </a:spcAft>
              <a:buClr>
                <a:schemeClr val="dk1"/>
              </a:buClr>
              <a:buSzPts val="1100"/>
              <a:buFont typeface="Arial"/>
              <a:buNone/>
            </a:pPr>
            <a:r>
              <a:rPr lang="en"/>
              <a:t>5.4   Monitoring and Enforcement Policies and Practices for CCDF Providers. 85</a:t>
            </a:r>
            <a:endParaRPr/>
          </a:p>
          <a:p>
            <a:pPr marL="0" lvl="0" indent="0" algn="l" rtl="0">
              <a:lnSpc>
                <a:spcPct val="115000"/>
              </a:lnSpc>
              <a:spcBef>
                <a:spcPts val="1200"/>
              </a:spcBef>
              <a:spcAft>
                <a:spcPts val="0"/>
              </a:spcAft>
              <a:buClr>
                <a:schemeClr val="dk1"/>
              </a:buClr>
              <a:buSzPts val="1100"/>
              <a:buFont typeface="Arial"/>
              <a:buNone/>
            </a:pPr>
            <a:r>
              <a:rPr lang="en"/>
              <a:t>5.5   Comprehensive Background Checks. 89</a:t>
            </a:r>
            <a:endParaRPr/>
          </a:p>
          <a:p>
            <a:pPr marL="0" lvl="0" indent="0" algn="l" rtl="0">
              <a:lnSpc>
                <a:spcPct val="115000"/>
              </a:lnSpc>
              <a:spcBef>
                <a:spcPts val="1200"/>
              </a:spcBef>
              <a:spcAft>
                <a:spcPts val="0"/>
              </a:spcAft>
              <a:buClr>
                <a:schemeClr val="dk1"/>
              </a:buClr>
              <a:buSzPts val="1100"/>
              <a:buFont typeface="Arial"/>
              <a:buNone/>
            </a:pPr>
            <a:r>
              <a:rPr lang="en"/>
              <a:t>5.6   Exemptions for Relative Providers. 98</a:t>
            </a:r>
            <a:endParaRPr/>
          </a:p>
          <a:p>
            <a:pPr marL="0" lvl="0" indent="0" algn="l" rtl="0">
              <a:lnSpc>
                <a:spcPct val="115000"/>
              </a:lnSpc>
              <a:spcBef>
                <a:spcPts val="1200"/>
              </a:spcBef>
              <a:spcAft>
                <a:spcPts val="0"/>
              </a:spcAft>
              <a:buClr>
                <a:schemeClr val="dk1"/>
              </a:buClr>
              <a:buSzPts val="1100"/>
              <a:buFont typeface="Arial"/>
              <a:buNone/>
            </a:pPr>
            <a:r>
              <a:rPr lang="en"/>
              <a:t>6... Recruit and Retain a Qualified and Effective Child Care Workforce. 100</a:t>
            </a:r>
            <a:endParaRPr/>
          </a:p>
          <a:p>
            <a:pPr marL="0" lvl="0" indent="0" algn="l" rtl="0">
              <a:lnSpc>
                <a:spcPct val="115000"/>
              </a:lnSpc>
              <a:spcBef>
                <a:spcPts val="1200"/>
              </a:spcBef>
              <a:spcAft>
                <a:spcPts val="0"/>
              </a:spcAft>
              <a:buClr>
                <a:schemeClr val="dk1"/>
              </a:buClr>
              <a:buSzPts val="1100"/>
              <a:buFont typeface="Arial"/>
              <a:buNone/>
            </a:pPr>
            <a:r>
              <a:rPr lang="en"/>
              <a:t>6.1   Professional Development Framework. 100</a:t>
            </a:r>
            <a:endParaRPr/>
          </a:p>
          <a:p>
            <a:pPr marL="0" lvl="0" indent="0" algn="l" rtl="0">
              <a:lnSpc>
                <a:spcPct val="115000"/>
              </a:lnSpc>
              <a:spcBef>
                <a:spcPts val="1200"/>
              </a:spcBef>
              <a:spcAft>
                <a:spcPts val="0"/>
              </a:spcAft>
              <a:buClr>
                <a:schemeClr val="dk1"/>
              </a:buClr>
              <a:buSzPts val="1100"/>
              <a:buFont typeface="Arial"/>
              <a:buNone/>
            </a:pPr>
            <a:r>
              <a:rPr lang="en"/>
              <a:t>6.2   Training and Professional Development Requirements. 101</a:t>
            </a:r>
            <a:endParaRPr/>
          </a:p>
          <a:p>
            <a:pPr marL="0" lvl="0" indent="0" algn="l" rtl="0">
              <a:lnSpc>
                <a:spcPct val="115000"/>
              </a:lnSpc>
              <a:spcBef>
                <a:spcPts val="1200"/>
              </a:spcBef>
              <a:spcAft>
                <a:spcPts val="0"/>
              </a:spcAft>
              <a:buClr>
                <a:schemeClr val="dk1"/>
              </a:buClr>
              <a:buSzPts val="1100"/>
              <a:buFont typeface="Arial"/>
              <a:buNone/>
            </a:pPr>
            <a:r>
              <a:rPr lang="en"/>
              <a:t>6.3   Supporting Training and Professional Development of the Child Care Workforce with CCDF Quality Funds. 103</a:t>
            </a:r>
            <a:endParaRPr/>
          </a:p>
          <a:p>
            <a:pPr marL="0" lvl="0" indent="0" algn="l" rtl="0">
              <a:lnSpc>
                <a:spcPct val="115000"/>
              </a:lnSpc>
              <a:spcBef>
                <a:spcPts val="1200"/>
              </a:spcBef>
              <a:spcAft>
                <a:spcPts val="0"/>
              </a:spcAft>
              <a:buClr>
                <a:schemeClr val="dk1"/>
              </a:buClr>
              <a:buSzPts val="1100"/>
              <a:buFont typeface="Arial"/>
              <a:buNone/>
            </a:pPr>
            <a:r>
              <a:rPr lang="en"/>
              <a:t>6.4   Early Learning and Developmental Guidelines. 108</a:t>
            </a:r>
            <a:endParaRPr/>
          </a:p>
          <a:p>
            <a:pPr marL="0" lvl="0" indent="0" algn="l" rtl="0">
              <a:lnSpc>
                <a:spcPct val="115000"/>
              </a:lnSpc>
              <a:spcBef>
                <a:spcPts val="1200"/>
              </a:spcBef>
              <a:spcAft>
                <a:spcPts val="0"/>
              </a:spcAft>
              <a:buClr>
                <a:schemeClr val="dk1"/>
              </a:buClr>
              <a:buSzPts val="1100"/>
              <a:buFont typeface="Arial"/>
              <a:buNone/>
            </a:pPr>
            <a:r>
              <a:rPr lang="en"/>
              <a:t>7... Support Continuous Quality Improvement. 109</a:t>
            </a:r>
            <a:endParaRPr/>
          </a:p>
          <a:p>
            <a:pPr marL="0" lvl="0" indent="0" algn="l" rtl="0">
              <a:lnSpc>
                <a:spcPct val="115000"/>
              </a:lnSpc>
              <a:spcBef>
                <a:spcPts val="1200"/>
              </a:spcBef>
              <a:spcAft>
                <a:spcPts val="0"/>
              </a:spcAft>
              <a:buClr>
                <a:schemeClr val="dk1"/>
              </a:buClr>
              <a:buSzPts val="1100"/>
              <a:buFont typeface="Arial"/>
              <a:buNone/>
            </a:pPr>
            <a:r>
              <a:rPr lang="en"/>
              <a:t>7.1   Quality Activities Needs Assessment for Child Care Services. 111</a:t>
            </a:r>
            <a:endParaRPr/>
          </a:p>
          <a:p>
            <a:pPr marL="0" lvl="0" indent="0" algn="l" rtl="0">
              <a:lnSpc>
                <a:spcPct val="115000"/>
              </a:lnSpc>
              <a:spcBef>
                <a:spcPts val="1200"/>
              </a:spcBef>
              <a:spcAft>
                <a:spcPts val="0"/>
              </a:spcAft>
              <a:buClr>
                <a:schemeClr val="dk1"/>
              </a:buClr>
              <a:buSzPts val="1100"/>
              <a:buFont typeface="Arial"/>
              <a:buNone/>
            </a:pPr>
            <a:r>
              <a:rPr lang="en"/>
              <a:t>7.2   Use of Quality Funds. 111</a:t>
            </a:r>
            <a:endParaRPr/>
          </a:p>
          <a:p>
            <a:pPr marL="0" lvl="0" indent="0" algn="l" rtl="0">
              <a:lnSpc>
                <a:spcPct val="115000"/>
              </a:lnSpc>
              <a:spcBef>
                <a:spcPts val="1200"/>
              </a:spcBef>
              <a:spcAft>
                <a:spcPts val="0"/>
              </a:spcAft>
              <a:buClr>
                <a:schemeClr val="dk1"/>
              </a:buClr>
              <a:buSzPts val="1100"/>
              <a:buFont typeface="Arial"/>
              <a:buNone/>
            </a:pPr>
            <a:r>
              <a:rPr lang="en"/>
              <a:t>7.3   Quality Rating and Improvement System or Another System of Quality Improvement 113</a:t>
            </a:r>
            <a:endParaRPr/>
          </a:p>
          <a:p>
            <a:pPr marL="0" lvl="0" indent="0" algn="l" rtl="0">
              <a:lnSpc>
                <a:spcPct val="115000"/>
              </a:lnSpc>
              <a:spcBef>
                <a:spcPts val="1200"/>
              </a:spcBef>
              <a:spcAft>
                <a:spcPts val="0"/>
              </a:spcAft>
              <a:buClr>
                <a:schemeClr val="dk1"/>
              </a:buClr>
              <a:buSzPts val="1100"/>
              <a:buFont typeface="Arial"/>
              <a:buNone/>
            </a:pPr>
            <a:r>
              <a:rPr lang="en"/>
              <a:t>7.4   Improving the Supply and Quality of Child Care Programs and Services for Infants and Toddlers. 116</a:t>
            </a:r>
            <a:endParaRPr/>
          </a:p>
          <a:p>
            <a:pPr marL="0" lvl="0" indent="0" algn="l" rtl="0">
              <a:lnSpc>
                <a:spcPct val="115000"/>
              </a:lnSpc>
              <a:spcBef>
                <a:spcPts val="1200"/>
              </a:spcBef>
              <a:spcAft>
                <a:spcPts val="0"/>
              </a:spcAft>
              <a:buClr>
                <a:schemeClr val="dk1"/>
              </a:buClr>
              <a:buSzPts val="1100"/>
              <a:buFont typeface="Arial"/>
              <a:buNone/>
            </a:pPr>
            <a:r>
              <a:rPr lang="en"/>
              <a:t>7.5   Child Care Resource and Referral 119</a:t>
            </a:r>
            <a:endParaRPr/>
          </a:p>
          <a:p>
            <a:pPr marL="0" lvl="0" indent="0" algn="l" rtl="0">
              <a:lnSpc>
                <a:spcPct val="115000"/>
              </a:lnSpc>
              <a:spcBef>
                <a:spcPts val="1200"/>
              </a:spcBef>
              <a:spcAft>
                <a:spcPts val="0"/>
              </a:spcAft>
              <a:buClr>
                <a:schemeClr val="dk1"/>
              </a:buClr>
              <a:buSzPts val="1100"/>
              <a:buFont typeface="Arial"/>
              <a:buNone/>
            </a:pPr>
            <a:r>
              <a:rPr lang="en"/>
              <a:t>7.6   Facilitating Compliance with State Standards. 120</a:t>
            </a:r>
            <a:endParaRPr/>
          </a:p>
          <a:p>
            <a:pPr marL="0" lvl="0" indent="0" algn="l" rtl="0">
              <a:lnSpc>
                <a:spcPct val="115000"/>
              </a:lnSpc>
              <a:spcBef>
                <a:spcPts val="1200"/>
              </a:spcBef>
              <a:spcAft>
                <a:spcPts val="0"/>
              </a:spcAft>
              <a:buClr>
                <a:schemeClr val="dk1"/>
              </a:buClr>
              <a:buSzPts val="1100"/>
              <a:buFont typeface="Arial"/>
              <a:buNone/>
            </a:pPr>
            <a:r>
              <a:rPr lang="en"/>
              <a:t>7.7   Evaluating and Assessing the Quality and Effectiveness of Child Care Programs. 121</a:t>
            </a:r>
            <a:endParaRPr/>
          </a:p>
          <a:p>
            <a:pPr marL="0" lvl="0" indent="0" algn="l" rtl="0">
              <a:lnSpc>
                <a:spcPct val="115000"/>
              </a:lnSpc>
              <a:spcBef>
                <a:spcPts val="1200"/>
              </a:spcBef>
              <a:spcAft>
                <a:spcPts val="0"/>
              </a:spcAft>
              <a:buClr>
                <a:schemeClr val="dk1"/>
              </a:buClr>
              <a:buSzPts val="1100"/>
              <a:buFont typeface="Arial"/>
              <a:buNone/>
            </a:pPr>
            <a:r>
              <a:rPr lang="en"/>
              <a:t>7.8   Accreditation Support 121</a:t>
            </a:r>
            <a:endParaRPr/>
          </a:p>
          <a:p>
            <a:pPr marL="0" lvl="0" indent="0" algn="l" rtl="0">
              <a:lnSpc>
                <a:spcPct val="115000"/>
              </a:lnSpc>
              <a:spcBef>
                <a:spcPts val="1200"/>
              </a:spcBef>
              <a:spcAft>
                <a:spcPts val="0"/>
              </a:spcAft>
              <a:buClr>
                <a:schemeClr val="dk1"/>
              </a:buClr>
              <a:buSzPts val="1100"/>
              <a:buFont typeface="Arial"/>
              <a:buNone/>
            </a:pPr>
            <a:r>
              <a:rPr lang="en"/>
              <a:t>7.9   Program Standards. 122</a:t>
            </a:r>
            <a:endParaRPr/>
          </a:p>
          <a:p>
            <a:pPr marL="0" lvl="0" indent="0" algn="l" rtl="0">
              <a:lnSpc>
                <a:spcPct val="115000"/>
              </a:lnSpc>
              <a:spcBef>
                <a:spcPts val="1200"/>
              </a:spcBef>
              <a:spcAft>
                <a:spcPts val="0"/>
              </a:spcAft>
              <a:buClr>
                <a:schemeClr val="dk1"/>
              </a:buClr>
              <a:buSzPts val="1100"/>
              <a:buFont typeface="Arial"/>
              <a:buNone/>
            </a:pPr>
            <a:r>
              <a:rPr lang="en"/>
              <a:t>7.10 Other Quality Improvement Activities. 122</a:t>
            </a:r>
            <a:endParaRPr/>
          </a:p>
          <a:p>
            <a:pPr marL="0" lvl="0" indent="0" algn="l" rtl="0">
              <a:lnSpc>
                <a:spcPct val="115000"/>
              </a:lnSpc>
              <a:spcBef>
                <a:spcPts val="1200"/>
              </a:spcBef>
              <a:spcAft>
                <a:spcPts val="0"/>
              </a:spcAft>
              <a:buClr>
                <a:schemeClr val="dk1"/>
              </a:buClr>
              <a:buSzPts val="1100"/>
              <a:buFont typeface="Arial"/>
              <a:buNone/>
            </a:pPr>
            <a:r>
              <a:rPr lang="en"/>
              <a:t>8... Ensure Grantee Program Integrity and Accountability. 122</a:t>
            </a:r>
            <a:endParaRPr/>
          </a:p>
          <a:p>
            <a:pPr marL="0" lvl="0" indent="0" algn="l" rtl="0">
              <a:lnSpc>
                <a:spcPct val="115000"/>
              </a:lnSpc>
              <a:spcBef>
                <a:spcPts val="1200"/>
              </a:spcBef>
              <a:spcAft>
                <a:spcPts val="0"/>
              </a:spcAft>
              <a:buClr>
                <a:schemeClr val="dk1"/>
              </a:buClr>
              <a:buSzPts val="1100"/>
              <a:buFont typeface="Arial"/>
              <a:buNone/>
            </a:pPr>
            <a:r>
              <a:rPr lang="en"/>
              <a:t>8.1   Internal Controls and Accountability Measures to Help Ensure Program Integrity. 123</a:t>
            </a:r>
            <a:endParaRPr/>
          </a:p>
          <a:p>
            <a:pPr marL="0" lvl="0" indent="0" algn="l" rtl="0">
              <a:lnSpc>
                <a:spcPct val="115000"/>
              </a:lnSpc>
              <a:spcBef>
                <a:spcPts val="1200"/>
              </a:spcBef>
              <a:spcAft>
                <a:spcPts val="0"/>
              </a:spcAft>
              <a:buClr>
                <a:schemeClr val="dk1"/>
              </a:buClr>
              <a:buSzPts val="1100"/>
              <a:buFont typeface="Arial"/>
              <a:buNone/>
            </a:pPr>
            <a:r>
              <a:rPr lang="en"/>
              <a:t>Appendix A: MRS, Alternative Methodology and Narrow Cost Analysis Waiver Request Form.. 130</a:t>
            </a:r>
            <a:endParaRPr/>
          </a:p>
          <a:p>
            <a:pPr marL="0" lvl="0" indent="0" algn="l" rtl="0">
              <a:spcBef>
                <a:spcPts val="120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d8b938f8d2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d8b938f8d2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d8b938f8d2_4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d8b938f8d2_4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c3389d1f2b_2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gc3389d1f2b_2_4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c447110299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c447110299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JENNA</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c447110299_4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c447110299_4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3 Listening sessions with 65 educators from across the state (mention specific to equity?)</a:t>
            </a:r>
            <a:endParaRPr/>
          </a:p>
          <a:p>
            <a:pPr marL="0" lvl="0" indent="0" algn="l" rtl="0">
              <a:spcBef>
                <a:spcPts val="0"/>
              </a:spcBef>
              <a:spcAft>
                <a:spcPts val="0"/>
              </a:spcAft>
              <a:buNone/>
            </a:pPr>
            <a:r>
              <a:rPr lang="en"/>
              <a:t>XX consultants with data and content experts</a:t>
            </a:r>
            <a:endParaRPr/>
          </a:p>
          <a:p>
            <a:pPr marL="0" lvl="0" indent="0" algn="l" rtl="0">
              <a:spcBef>
                <a:spcPts val="0"/>
              </a:spcBef>
              <a:spcAft>
                <a:spcPts val="0"/>
              </a:spcAft>
              <a:buNone/>
            </a:pPr>
            <a:r>
              <a:rPr lang="en"/>
              <a:t>Information and resources shared broadly through email; newsletters and posted online.</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400">
                <a:solidFill>
                  <a:schemeClr val="dk1"/>
                </a:solidFill>
                <a:latin typeface="Trebuchet MS"/>
                <a:ea typeface="Trebuchet MS"/>
                <a:cs typeface="Trebuchet MS"/>
                <a:sym typeface="Trebuchet MS"/>
              </a:rPr>
              <a:t>SUMMER-FALL 2020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Reviewed and modeled current quality data from Virginia.</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Conducted stakeholder engagement webinars and presentations.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Hosted listening sessions and phone calls.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Conducted a statewide survey for input from the field. </a:t>
            </a:r>
            <a:r>
              <a:rPr lang="en" sz="1400" u="sng">
                <a:solidFill>
                  <a:srgbClr val="1155CC"/>
                </a:solid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Char char="●"/>
            </a:pPr>
            <a:r>
              <a:rPr lang="en" sz="1400">
                <a:solidFill>
                  <a:schemeClr val="dk1"/>
                </a:solidFill>
                <a:latin typeface="Trebuchet MS"/>
                <a:ea typeface="Trebuchet MS"/>
                <a:cs typeface="Trebuchet MS"/>
                <a:sym typeface="Trebuchet MS"/>
              </a:rPr>
              <a:t>Developed proposals based on national research and current Virginia landscape.</a:t>
            </a:r>
            <a:endParaRPr sz="1400">
              <a:solidFill>
                <a:schemeClr val="dk1"/>
              </a:solidFill>
              <a:latin typeface="Trebuchet MS"/>
              <a:ea typeface="Trebuchet MS"/>
              <a:cs typeface="Trebuchet MS"/>
              <a:sym typeface="Trebuchet MS"/>
            </a:endParaRPr>
          </a:p>
          <a:p>
            <a:pPr marL="457200" lvl="0" indent="0" algn="l" rtl="0">
              <a:spcBef>
                <a:spcPts val="0"/>
              </a:spcBef>
              <a:spcAft>
                <a:spcPts val="0"/>
              </a:spcAft>
              <a:buClr>
                <a:schemeClr val="dk1"/>
              </a:buClr>
              <a:buSzPts val="1100"/>
              <a:buFont typeface="Arial"/>
              <a:buNone/>
            </a:pPr>
            <a:endParaRPr sz="1400">
              <a:solidFill>
                <a:schemeClr val="dk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r>
              <a:rPr lang="en" sz="1400">
                <a:solidFill>
                  <a:schemeClr val="dk1"/>
                </a:solidFill>
                <a:latin typeface="Trebuchet MS"/>
                <a:ea typeface="Trebuchet MS"/>
                <a:cs typeface="Trebuchet MS"/>
                <a:sym typeface="Trebuchet MS"/>
              </a:rPr>
              <a:t>WINTER 2021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Char char="●"/>
            </a:pPr>
            <a:r>
              <a:rPr lang="en" sz="1400">
                <a:solidFill>
                  <a:schemeClr val="dk1"/>
                </a:solidFill>
                <a:latin typeface="Trebuchet MS"/>
                <a:ea typeface="Trebuchet MS"/>
                <a:cs typeface="Trebuchet MS"/>
                <a:sym typeface="Trebuchet MS"/>
              </a:rPr>
              <a:t>Finalized proposed set of measures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Used data from fall 2019-2020 to test the proposed set of measures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Developed policy proposal based on feedback and data modeling</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Finalized Virginia Quality transition plan</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Launched VDOE </a:t>
            </a:r>
            <a:r>
              <a:rPr lang="en" sz="1400" u="sng">
                <a:solidFill>
                  <a:srgbClr val="1155CC"/>
                </a:solidFill>
                <a:latin typeface="Trebuchet MS"/>
                <a:ea typeface="Trebuchet MS"/>
                <a:cs typeface="Trebuchet MS"/>
                <a:sym typeface="Trebuchet MS"/>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Building a Unified Early Childhood System</a:t>
            </a:r>
            <a:r>
              <a:rPr lang="en" sz="1400">
                <a:solidFill>
                  <a:schemeClr val="dk1"/>
                </a:solidFill>
                <a:latin typeface="Trebuchet MS"/>
                <a:ea typeface="Trebuchet MS"/>
                <a:cs typeface="Trebuchet MS"/>
                <a:sym typeface="Trebuchet MS"/>
              </a:rPr>
              <a:t> website to share information about the new measurement and improvement system. </a:t>
            </a:r>
            <a:endParaRPr sz="14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a:p>
          <a:p>
            <a:pPr marL="0" lvl="0" indent="0" algn="l" rtl="0">
              <a:spcBef>
                <a:spcPts val="0"/>
              </a:spcBef>
              <a:spcAft>
                <a:spcPts val="0"/>
              </a:spcAft>
              <a:buNone/>
            </a:pPr>
            <a:r>
              <a:rPr lang="en"/>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d4941c709e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gd4941c709e_0_1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c447110299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c447110299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d8b938f8d2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gd8b938f8d2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Kris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d4941c709e_0_5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d4941c709e_0_5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d4941c709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d4941c709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d4941c709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d4941c709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d4941c709e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d4941c709e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000" b="1"/>
              <a:t>KRIS</a:t>
            </a:r>
            <a:endParaRPr sz="1000" b="1"/>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Discuss/explain why some of these pieces are “starting points” for the practice year (- example - curriculum not required until May; 3 levels with a big middle_</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Messaging around the VPI/VQ benchmarks compared to new system</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Reflection/rationale on the big middle - using this as a place to start, having the field come to us with a call to the field to build understanding with use of data</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“Approved” vs “vetted”</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Cut points drawn from High-Mid-Low</a:t>
            </a:r>
            <a:endParaRPr sz="1000" b="1">
              <a:solidFill>
                <a:schemeClr val="dk1"/>
              </a:solidFill>
              <a:latin typeface="Calibri"/>
              <a:ea typeface="Calibri"/>
              <a:cs typeface="Calibri"/>
              <a:sym typeface="Calibri"/>
            </a:endParaRPr>
          </a:p>
          <a:p>
            <a:pPr marL="457200" lvl="0" indent="-292100" algn="l" rtl="0">
              <a:lnSpc>
                <a:spcPct val="115000"/>
              </a:lnSpc>
              <a:spcBef>
                <a:spcPts val="1200"/>
              </a:spcBef>
              <a:spcAft>
                <a:spcPts val="0"/>
              </a:spcAft>
              <a:buClr>
                <a:schemeClr val="dk1"/>
              </a:buClr>
              <a:buSzPts val="1000"/>
              <a:buFont typeface="Calibri"/>
              <a:buChar char="●"/>
            </a:pPr>
            <a:r>
              <a:rPr lang="en" sz="1000" b="1">
                <a:solidFill>
                  <a:schemeClr val="dk1"/>
                </a:solidFill>
                <a:latin typeface="Calibri"/>
                <a:ea typeface="Calibri"/>
                <a:cs typeface="Calibri"/>
                <a:sym typeface="Calibri"/>
              </a:rPr>
              <a:t>Exemplary </a:t>
            </a:r>
            <a:r>
              <a:rPr lang="en" sz="1000">
                <a:solidFill>
                  <a:schemeClr val="dk1"/>
                </a:solidFill>
                <a:latin typeface="Calibri"/>
                <a:ea typeface="Calibri"/>
                <a:cs typeface="Calibri"/>
                <a:sym typeface="Calibri"/>
              </a:rPr>
              <a:t>- The program performing at this level demonstrates performance that consistently and considerably surpasses the established standard.  This rating is reserved for performance that is truly exemplary and done in a manner that exemplifies the state’s mission and goals for the practice year.</a:t>
            </a:r>
            <a:endParaRPr sz="1000">
              <a:solidFill>
                <a:schemeClr val="dk1"/>
              </a:solidFill>
              <a:latin typeface="Calibri"/>
              <a:ea typeface="Calibri"/>
              <a:cs typeface="Calibri"/>
              <a:sym typeface="Calibri"/>
            </a:endParaRPr>
          </a:p>
          <a:p>
            <a:pPr marL="457200" lvl="0" indent="-292100" algn="l" rtl="0">
              <a:lnSpc>
                <a:spcPct val="115000"/>
              </a:lnSpc>
              <a:spcBef>
                <a:spcPts val="0"/>
              </a:spcBef>
              <a:spcAft>
                <a:spcPts val="0"/>
              </a:spcAft>
              <a:buClr>
                <a:srgbClr val="595959"/>
              </a:buClr>
              <a:buSzPts val="1000"/>
              <a:buFont typeface="Calibri"/>
              <a:buChar char="●"/>
            </a:pPr>
            <a:r>
              <a:rPr lang="en" sz="1000" b="1">
                <a:solidFill>
                  <a:srgbClr val="FF0000"/>
                </a:solidFill>
                <a:latin typeface="Calibri"/>
                <a:ea typeface="Calibri"/>
                <a:cs typeface="Calibri"/>
                <a:sym typeface="Calibri"/>
              </a:rPr>
              <a:t>Satisfactory</a:t>
            </a:r>
            <a:r>
              <a:rPr lang="en" sz="1000" b="1">
                <a:solidFill>
                  <a:schemeClr val="dk1"/>
                </a:solidFill>
                <a:latin typeface="Calibri"/>
                <a:ea typeface="Calibri"/>
                <a:cs typeface="Calibri"/>
                <a:sym typeface="Calibri"/>
              </a:rPr>
              <a:t> </a:t>
            </a:r>
            <a:r>
              <a:rPr lang="en" sz="1000">
                <a:solidFill>
                  <a:schemeClr val="dk1"/>
                </a:solidFill>
                <a:latin typeface="Calibri"/>
                <a:ea typeface="Calibri"/>
                <a:cs typeface="Calibri"/>
                <a:sym typeface="Calibri"/>
              </a:rPr>
              <a:t> - The program meets the standard in a manner that is consistent with the state’s mission and goals for the practice year.</a:t>
            </a:r>
            <a:endParaRPr sz="1000">
              <a:solidFill>
                <a:schemeClr val="dk1"/>
              </a:solidFill>
              <a:latin typeface="Calibri"/>
              <a:ea typeface="Calibri"/>
              <a:cs typeface="Calibri"/>
              <a:sym typeface="Calibri"/>
            </a:endParaRPr>
          </a:p>
          <a:p>
            <a:pPr marL="457200" lvl="0" indent="-292100" algn="l" rtl="0">
              <a:lnSpc>
                <a:spcPct val="115000"/>
              </a:lnSpc>
              <a:spcBef>
                <a:spcPts val="0"/>
              </a:spcBef>
              <a:spcAft>
                <a:spcPts val="0"/>
              </a:spcAft>
              <a:buClr>
                <a:schemeClr val="dk1"/>
              </a:buClr>
              <a:buSzPts val="1000"/>
              <a:buFont typeface="Calibri"/>
              <a:buChar char="●"/>
            </a:pPr>
            <a:r>
              <a:rPr lang="en" sz="1000" b="1">
                <a:solidFill>
                  <a:schemeClr val="dk1"/>
                </a:solidFill>
                <a:latin typeface="Calibri"/>
                <a:ea typeface="Calibri"/>
                <a:cs typeface="Calibri"/>
                <a:sym typeface="Calibri"/>
              </a:rPr>
              <a:t>Needs Improvement</a:t>
            </a:r>
            <a:r>
              <a:rPr lang="en" sz="1000">
                <a:solidFill>
                  <a:schemeClr val="dk1"/>
                </a:solidFill>
                <a:latin typeface="Calibri"/>
                <a:ea typeface="Calibri"/>
                <a:cs typeface="Calibri"/>
                <a:sym typeface="Calibri"/>
              </a:rPr>
              <a:t> - The program is performing below the established standard or in a manner that is inconsistent with the state’s mission and goals for the practice year</a:t>
            </a:r>
            <a:endParaRPr sz="100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a:solidFill>
                  <a:schemeClr val="dk1"/>
                </a:solidFill>
                <a:latin typeface="Calibri"/>
                <a:ea typeface="Calibri"/>
                <a:cs typeface="Calibri"/>
                <a:sym typeface="Calibri"/>
              </a:rPr>
              <a:t>As a reminder, during the practice year, there will not be any consequences attached to the quality ratings. Rather, community and school leaders will use the performance rating scales for each standard, along with the overall practice rating results to understand the close connection between teacher-child interactions, instruction and child outcomes as they work with local leaders and teachers to prioritize pressing needs.</a:t>
            </a:r>
            <a:endParaRPr sz="166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500">
              <a:solidFill>
                <a:schemeClr val="dk1"/>
              </a:solidFill>
            </a:endParaRPr>
          </a:p>
          <a:p>
            <a:pPr marL="0" lvl="0" indent="0" algn="l" rtl="0">
              <a:spcBef>
                <a:spcPts val="0"/>
              </a:spcBef>
              <a:spcAft>
                <a:spcPts val="0"/>
              </a:spcAft>
              <a:buNone/>
            </a:pPr>
            <a:endParaRPr sz="5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d4941c709e_0_5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d4941c709e_0_5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c330c79882_0_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c330c79882_0_4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c447110299_4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c447110299_4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d3f3e02f35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d3f3e02f35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know that teachers can improve with support/we have evidence of this - ‘all’ teachers can improve with support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c689dc13b9_0_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c689dc13b9_0_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d4941c709e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d4941c709e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d8b938f8d2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gd8b938f8d2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d4941c709e_0_5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d4941c709e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d8e65651a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d8e65651a0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d8e65651a0_0_4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d8e65651a0_0_4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520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34751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d8b938f8d2_4_8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d8b938f8d2_4_8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d8b938f8d2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d8b938f8d2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12"/>
        <p:cNvGrpSpPr/>
        <p:nvPr/>
      </p:nvGrpSpPr>
      <p:grpSpPr>
        <a:xfrm>
          <a:off x="0" y="0"/>
          <a:ext cx="0" cy="0"/>
          <a:chOff x="0" y="0"/>
          <a:chExt cx="0" cy="0"/>
        </a:xfrm>
      </p:grpSpPr>
      <p:sp>
        <p:nvSpPr>
          <p:cNvPr id="13" name="Google Shape;13;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 name="Google Shape;14;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15" name="Google Shape;15;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 name="Google Shape;16;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 name="Google Shape;17;p2"/>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8" name="Google Shape;18;p2" descr="VDOE Logo&#10;"/>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 name="Google Shape;84;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 name="Google Shape;85;p11"/>
          <p:cNvSpPr txBox="1">
            <a:spLocks noGrp="1"/>
          </p:cNvSpPr>
          <p:nvPr>
            <p:ph type="sldNum" idx="12"/>
          </p:nvPr>
        </p:nvSpPr>
        <p:spPr>
          <a:xfrm>
            <a:off x="6457950" y="4767263"/>
            <a:ext cx="8205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86" name="Google Shape;86;p1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87" name="Google Shape;87;p11"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8"/>
        <p:cNvGrpSpPr/>
        <p:nvPr/>
      </p:nvGrpSpPr>
      <p:grpSpPr>
        <a:xfrm>
          <a:off x="0" y="0"/>
          <a:ext cx="0" cy="0"/>
          <a:chOff x="0" y="0"/>
          <a:chExt cx="0" cy="0"/>
        </a:xfrm>
      </p:grpSpPr>
      <p:sp>
        <p:nvSpPr>
          <p:cNvPr id="89" name="Google Shape;89;p12"/>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0" name="Google Shape;90;p12"/>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rgbClr val="C22536"/>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rgbClr val="901A28"/>
              </a:buClr>
              <a:buSzPts val="1500"/>
              <a:buChar char="•"/>
              <a:defRPr sz="1500"/>
            </a:lvl4pPr>
            <a:lvl5pPr marL="2286000" lvl="4" indent="-323850" algn="l" rtl="0">
              <a:lnSpc>
                <a:spcPct val="90000"/>
              </a:lnSpc>
              <a:spcBef>
                <a:spcPts val="400"/>
              </a:spcBef>
              <a:spcAft>
                <a:spcPts val="0"/>
              </a:spcAft>
              <a:buClr>
                <a:srgbClr val="525252"/>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91" name="Google Shape;91;p12"/>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92" name="Google Shape;9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3" name="Google Shape;9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4" name="Google Shape;94;p12"/>
          <p:cNvSpPr txBox="1">
            <a:spLocks noGrp="1"/>
          </p:cNvSpPr>
          <p:nvPr>
            <p:ph type="sldNum" idx="12"/>
          </p:nvPr>
        </p:nvSpPr>
        <p:spPr>
          <a:xfrm>
            <a:off x="6457951"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95" name="Google Shape;95;p12"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96" name="Google Shape;96;p12"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Google Shape;98;p13"/>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9" name="Google Shape;99;p13"/>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400"/>
              </a:spcBef>
              <a:spcAft>
                <a:spcPts val="0"/>
              </a:spcAft>
              <a:buClr>
                <a:srgbClr val="C22536"/>
              </a:buClr>
              <a:buSzPts val="2100"/>
              <a:buFont typeface="Arial"/>
              <a:buNone/>
              <a:defRPr sz="21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400"/>
              </a:spcBef>
              <a:spcAft>
                <a:spcPts val="0"/>
              </a:spcAft>
              <a:buClr>
                <a:srgbClr val="901A28"/>
              </a:buClr>
              <a:buSzPts val="1500"/>
              <a:buFont typeface="Arial"/>
              <a:buNone/>
              <a:defRPr sz="15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400"/>
              </a:spcBef>
              <a:spcAft>
                <a:spcPts val="0"/>
              </a:spcAft>
              <a:buClr>
                <a:srgbClr val="525252"/>
              </a:buClr>
              <a:buSzPts val="1500"/>
              <a:buFont typeface="Arial"/>
              <a:buNone/>
              <a:defRPr sz="15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100" name="Google Shape;100;p13"/>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01" name="Google Shape;101;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2" name="Google Shape;102;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 name="Google Shape;103;p13"/>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04" name="Google Shape;104;p1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05" name="Google Shape;105;p13"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6"/>
        <p:cNvGrpSpPr/>
        <p:nvPr/>
      </p:nvGrpSpPr>
      <p:grpSpPr>
        <a:xfrm>
          <a:off x="0" y="0"/>
          <a:ext cx="0" cy="0"/>
          <a:chOff x="0" y="0"/>
          <a:chExt cx="0" cy="0"/>
        </a:xfrm>
      </p:grpSpPr>
      <p:sp>
        <p:nvSpPr>
          <p:cNvPr id="107" name="Google Shape;107;p14"/>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8" name="Google Shape;108;p1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09" name="Google Shape;10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0" name="Google Shape;11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1" name="Google Shape;111;p1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4"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13" name="Google Shape;113;p14"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1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6" name="Google Shape;116;p1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17" name="Google Shape;11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8" name="Google Shape;11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9" name="Google Shape;119;p15"/>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20" name="Google Shape;120;p15"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21" name="Google Shape;121;p15"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2"/>
        <p:cNvGrpSpPr/>
        <p:nvPr/>
      </p:nvGrpSpPr>
      <p:grpSpPr>
        <a:xfrm>
          <a:off x="0" y="0"/>
          <a:ext cx="0" cy="0"/>
          <a:chOff x="0" y="0"/>
          <a:chExt cx="0" cy="0"/>
        </a:xfrm>
      </p:grpSpPr>
      <p:sp>
        <p:nvSpPr>
          <p:cNvPr id="123" name="Google Shape;123;p1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4" name="Google Shape;124;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lvl1pPr marL="457200" lvl="0" indent="-361950" rtl="0">
              <a:spcBef>
                <a:spcPts val="800"/>
              </a:spcBef>
              <a:spcAft>
                <a:spcPts val="0"/>
              </a:spcAft>
              <a:buSzPts val="2100"/>
              <a:buChar char="•"/>
              <a:defRPr/>
            </a:lvl1pPr>
            <a:lvl2pPr marL="914400" lvl="1" indent="-342900" rtl="0">
              <a:spcBef>
                <a:spcPts val="400"/>
              </a:spcBef>
              <a:spcAft>
                <a:spcPts val="0"/>
              </a:spcAft>
              <a:buSzPts val="1800"/>
              <a:buChar char="•"/>
              <a:defRPr/>
            </a:lvl2pPr>
            <a:lvl3pPr marL="1371600" lvl="2" indent="-323850" rtl="0">
              <a:spcBef>
                <a:spcPts val="400"/>
              </a:spcBef>
              <a:spcAft>
                <a:spcPts val="0"/>
              </a:spcAft>
              <a:buSzPts val="1500"/>
              <a:buChar char="•"/>
              <a:defRPr/>
            </a:lvl3pPr>
            <a:lvl4pPr marL="1828800" lvl="3" indent="-317500" rtl="0">
              <a:spcBef>
                <a:spcPts val="400"/>
              </a:spcBef>
              <a:spcAft>
                <a:spcPts val="0"/>
              </a:spcAft>
              <a:buSzPts val="1400"/>
              <a:buChar char="•"/>
              <a:defRPr/>
            </a:lvl4pPr>
            <a:lvl5pPr marL="2286000" lvl="4" indent="-317500" rtl="0">
              <a:spcBef>
                <a:spcPts val="400"/>
              </a:spcBef>
              <a:spcAft>
                <a:spcPts val="0"/>
              </a:spcAft>
              <a:buSzPts val="14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125" name="Google Shape;125;p1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26"/>
        <p:cNvGrpSpPr/>
        <p:nvPr/>
      </p:nvGrpSpPr>
      <p:grpSpPr>
        <a:xfrm>
          <a:off x="0" y="0"/>
          <a:ext cx="0" cy="0"/>
          <a:chOff x="0" y="0"/>
          <a:chExt cx="0" cy="0"/>
        </a:xfrm>
      </p:grpSpPr>
      <p:sp>
        <p:nvSpPr>
          <p:cNvPr id="127" name="Google Shape;127;p17"/>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8" name="Google Shape;128;p17"/>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noAutofit/>
          </a:bodyPr>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29" name="Google Shape;129;p17"/>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noAutofit/>
          </a:bodyPr>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30" name="Google Shape;130;p1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_HEADER_1">
  <p:cSld name="SECTION_HEADER_1">
    <p:spTree>
      <p:nvGrpSpPr>
        <p:cNvPr id="1" name="Shape 131"/>
        <p:cNvGrpSpPr/>
        <p:nvPr/>
      </p:nvGrpSpPr>
      <p:grpSpPr>
        <a:xfrm>
          <a:off x="0" y="0"/>
          <a:ext cx="0" cy="0"/>
          <a:chOff x="0" y="0"/>
          <a:chExt cx="0" cy="0"/>
        </a:xfrm>
      </p:grpSpPr>
      <p:sp>
        <p:nvSpPr>
          <p:cNvPr id="132" name="Google Shape;132;p18"/>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3" name="Google Shape;133;p1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3" name="Google Shape;143;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44" name="Google Shape;144;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5" name="Google Shape;145;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6" name="Google Shape;146;p20"/>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47" name="Google Shape;147;p20"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48" name="Google Shape;148;p20" descr="VDOE Logo&#10;"/>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18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9"/>
        <p:cNvGrpSpPr/>
        <p:nvPr/>
      </p:nvGrpSpPr>
      <p:grpSpPr>
        <a:xfrm>
          <a:off x="0" y="0"/>
          <a:ext cx="0" cy="0"/>
          <a:chOff x="0" y="0"/>
          <a:chExt cx="0" cy="0"/>
        </a:xfrm>
      </p:grpSpPr>
      <p:sp>
        <p:nvSpPr>
          <p:cNvPr id="150" name="Google Shape;150;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1" name="Google Shape;151;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2" name="Google Shape;152;p21"/>
          <p:cNvSpPr txBox="1">
            <a:spLocks noGrp="1"/>
          </p:cNvSpPr>
          <p:nvPr>
            <p:ph type="sldNum" idx="12"/>
          </p:nvPr>
        </p:nvSpPr>
        <p:spPr>
          <a:xfrm>
            <a:off x="6457950" y="4767263"/>
            <a:ext cx="8205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53" name="Google Shape;153;p2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54" name="Google Shape;154;p21"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 name="Google Shape;21;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2" name="Google Shape;22;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 name="Google Shape;23;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 name="Google Shape;24;p3"/>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25" name="Google Shape;25;p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6" name="Google Shape;26;p3" descr="VDOE Logo&#10;"/>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18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7" name="Google Shape;157;p22"/>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rgbClr val="888988"/>
              </a:buClr>
              <a:buSzPts val="1800"/>
              <a:buNone/>
              <a:defRPr sz="1800">
                <a:solidFill>
                  <a:srgbClr val="888988"/>
                </a:solidFill>
              </a:defRPr>
            </a:lvl1pPr>
            <a:lvl2pPr marL="914400" lvl="1" indent="-228600" algn="l" rtl="0">
              <a:lnSpc>
                <a:spcPct val="90000"/>
              </a:lnSpc>
              <a:spcBef>
                <a:spcPts val="400"/>
              </a:spcBef>
              <a:spcAft>
                <a:spcPts val="0"/>
              </a:spcAft>
              <a:buClr>
                <a:srgbClr val="888988"/>
              </a:buClr>
              <a:buSzPts val="1500"/>
              <a:buNone/>
              <a:defRPr sz="1500">
                <a:solidFill>
                  <a:srgbClr val="888988"/>
                </a:solidFill>
              </a:defRPr>
            </a:lvl2pPr>
            <a:lvl3pPr marL="1371600" lvl="2" indent="-228600" algn="l" rtl="0">
              <a:lnSpc>
                <a:spcPct val="90000"/>
              </a:lnSpc>
              <a:spcBef>
                <a:spcPts val="400"/>
              </a:spcBef>
              <a:spcAft>
                <a:spcPts val="0"/>
              </a:spcAft>
              <a:buClr>
                <a:srgbClr val="888988"/>
              </a:buClr>
              <a:buSzPts val="1400"/>
              <a:buNone/>
              <a:defRPr sz="1400">
                <a:solidFill>
                  <a:srgbClr val="888988"/>
                </a:solidFill>
              </a:defRPr>
            </a:lvl3pPr>
            <a:lvl4pPr marL="1828800" lvl="3" indent="-228600" algn="l" rtl="0">
              <a:lnSpc>
                <a:spcPct val="90000"/>
              </a:lnSpc>
              <a:spcBef>
                <a:spcPts val="400"/>
              </a:spcBef>
              <a:spcAft>
                <a:spcPts val="0"/>
              </a:spcAft>
              <a:buClr>
                <a:srgbClr val="888988"/>
              </a:buClr>
              <a:buSzPts val="1200"/>
              <a:buNone/>
              <a:defRPr sz="1200">
                <a:solidFill>
                  <a:srgbClr val="888988"/>
                </a:solidFill>
              </a:defRPr>
            </a:lvl4pPr>
            <a:lvl5pPr marL="2286000" lvl="4" indent="-228600" algn="l" rtl="0">
              <a:lnSpc>
                <a:spcPct val="90000"/>
              </a:lnSpc>
              <a:spcBef>
                <a:spcPts val="400"/>
              </a:spcBef>
              <a:spcAft>
                <a:spcPts val="0"/>
              </a:spcAft>
              <a:buClr>
                <a:srgbClr val="888988"/>
              </a:buClr>
              <a:buSzPts val="1200"/>
              <a:buNone/>
              <a:defRPr sz="1200">
                <a:solidFill>
                  <a:srgbClr val="888988"/>
                </a:solidFill>
              </a:defRPr>
            </a:lvl5pPr>
            <a:lvl6pPr marL="2743200" lvl="5" indent="-228600" algn="l" rtl="0">
              <a:lnSpc>
                <a:spcPct val="90000"/>
              </a:lnSpc>
              <a:spcBef>
                <a:spcPts val="400"/>
              </a:spcBef>
              <a:spcAft>
                <a:spcPts val="0"/>
              </a:spcAft>
              <a:buClr>
                <a:srgbClr val="888988"/>
              </a:buClr>
              <a:buSzPts val="1200"/>
              <a:buNone/>
              <a:defRPr sz="1200">
                <a:solidFill>
                  <a:srgbClr val="888988"/>
                </a:solidFill>
              </a:defRPr>
            </a:lvl6pPr>
            <a:lvl7pPr marL="3200400" lvl="6" indent="-228600" algn="l" rtl="0">
              <a:lnSpc>
                <a:spcPct val="90000"/>
              </a:lnSpc>
              <a:spcBef>
                <a:spcPts val="400"/>
              </a:spcBef>
              <a:spcAft>
                <a:spcPts val="0"/>
              </a:spcAft>
              <a:buClr>
                <a:srgbClr val="888988"/>
              </a:buClr>
              <a:buSzPts val="1200"/>
              <a:buNone/>
              <a:defRPr sz="1200">
                <a:solidFill>
                  <a:srgbClr val="888988"/>
                </a:solidFill>
              </a:defRPr>
            </a:lvl7pPr>
            <a:lvl8pPr marL="3657600" lvl="7" indent="-228600" algn="l" rtl="0">
              <a:lnSpc>
                <a:spcPct val="90000"/>
              </a:lnSpc>
              <a:spcBef>
                <a:spcPts val="400"/>
              </a:spcBef>
              <a:spcAft>
                <a:spcPts val="0"/>
              </a:spcAft>
              <a:buClr>
                <a:srgbClr val="888988"/>
              </a:buClr>
              <a:buSzPts val="1200"/>
              <a:buNone/>
              <a:defRPr sz="1200">
                <a:solidFill>
                  <a:srgbClr val="888988"/>
                </a:solidFill>
              </a:defRPr>
            </a:lvl8pPr>
            <a:lvl9pPr marL="4114800" lvl="8" indent="-228600" algn="l" rtl="0">
              <a:lnSpc>
                <a:spcPct val="90000"/>
              </a:lnSpc>
              <a:spcBef>
                <a:spcPts val="400"/>
              </a:spcBef>
              <a:spcAft>
                <a:spcPts val="0"/>
              </a:spcAft>
              <a:buClr>
                <a:srgbClr val="888988"/>
              </a:buClr>
              <a:buSzPts val="1200"/>
              <a:buNone/>
              <a:defRPr sz="1200">
                <a:solidFill>
                  <a:srgbClr val="888988"/>
                </a:solidFill>
              </a:defRPr>
            </a:lvl9pPr>
          </a:lstStyle>
          <a:p>
            <a:endParaRPr/>
          </a:p>
        </p:txBody>
      </p:sp>
      <p:sp>
        <p:nvSpPr>
          <p:cNvPr id="158" name="Google Shape;158;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9" name="Google Shape;159;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0" name="Google Shape;160;p22"/>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61" name="Google Shape;161;p22" descr="VDOE LOGO"/>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311700" y="445025"/>
            <a:ext cx="8520600" cy="5727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SzPts val="33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4" name="Google Shape;164;p23"/>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lvl1pPr marL="457200" lvl="0" indent="-361950" algn="l" rtl="0">
              <a:lnSpc>
                <a:spcPct val="90000"/>
              </a:lnSpc>
              <a:spcBef>
                <a:spcPts val="800"/>
              </a:spcBef>
              <a:spcAft>
                <a:spcPts val="0"/>
              </a:spcAft>
              <a:buSzPts val="2100"/>
              <a:buChar char="•"/>
              <a:defRPr/>
            </a:lvl1pPr>
            <a:lvl2pPr marL="914400" lvl="1" indent="-342900" algn="l" rtl="0">
              <a:lnSpc>
                <a:spcPct val="90000"/>
              </a:lnSpc>
              <a:spcBef>
                <a:spcPts val="400"/>
              </a:spcBef>
              <a:spcAft>
                <a:spcPts val="0"/>
              </a:spcAft>
              <a:buSzPts val="1800"/>
              <a:buChar char="•"/>
              <a:defRPr/>
            </a:lvl2pPr>
            <a:lvl3pPr marL="1371600" lvl="2" indent="-323850" algn="l" rtl="0">
              <a:lnSpc>
                <a:spcPct val="90000"/>
              </a:lnSpc>
              <a:spcBef>
                <a:spcPts val="400"/>
              </a:spcBef>
              <a:spcAft>
                <a:spcPts val="0"/>
              </a:spcAft>
              <a:buSzPts val="1500"/>
              <a:buChar char="•"/>
              <a:defRPr/>
            </a:lvl3pPr>
            <a:lvl4pPr marL="1828800" lvl="3" indent="-317500" algn="l" rtl="0">
              <a:lnSpc>
                <a:spcPct val="90000"/>
              </a:lnSpc>
              <a:spcBef>
                <a:spcPts val="400"/>
              </a:spcBef>
              <a:spcAft>
                <a:spcPts val="0"/>
              </a:spcAft>
              <a:buSzPts val="1400"/>
              <a:buChar char="•"/>
              <a:defRPr/>
            </a:lvl4pPr>
            <a:lvl5pPr marL="2286000" lvl="4" indent="-317500" algn="l" rtl="0">
              <a:lnSpc>
                <a:spcPct val="90000"/>
              </a:lnSpc>
              <a:spcBef>
                <a:spcPts val="400"/>
              </a:spcBef>
              <a:spcAft>
                <a:spcPts val="0"/>
              </a:spcAft>
              <a:buSzPts val="1400"/>
              <a:buChar char="•"/>
              <a:defRPr/>
            </a:lvl5pPr>
            <a:lvl6pPr marL="2743200" lvl="5" indent="-317500" algn="l" rtl="0">
              <a:lnSpc>
                <a:spcPct val="90000"/>
              </a:lnSpc>
              <a:spcBef>
                <a:spcPts val="400"/>
              </a:spcBef>
              <a:spcAft>
                <a:spcPts val="0"/>
              </a:spcAft>
              <a:buSzPts val="1400"/>
              <a:buChar char="•"/>
              <a:defRPr/>
            </a:lvl6pPr>
            <a:lvl7pPr marL="3200400" lvl="6" indent="-317500" algn="l" rtl="0">
              <a:lnSpc>
                <a:spcPct val="90000"/>
              </a:lnSpc>
              <a:spcBef>
                <a:spcPts val="400"/>
              </a:spcBef>
              <a:spcAft>
                <a:spcPts val="0"/>
              </a:spcAft>
              <a:buSzPts val="1400"/>
              <a:buChar char="•"/>
              <a:defRPr/>
            </a:lvl7pPr>
            <a:lvl8pPr marL="3657600" lvl="7" indent="-317500" algn="l" rtl="0">
              <a:lnSpc>
                <a:spcPct val="90000"/>
              </a:lnSpc>
              <a:spcBef>
                <a:spcPts val="400"/>
              </a:spcBef>
              <a:spcAft>
                <a:spcPts val="0"/>
              </a:spcAft>
              <a:buSzPts val="1400"/>
              <a:buChar char="•"/>
              <a:defRPr/>
            </a:lvl8pPr>
            <a:lvl9pPr marL="4114800" lvl="8" indent="-317500" algn="l" rtl="0">
              <a:lnSpc>
                <a:spcPct val="90000"/>
              </a:lnSpc>
              <a:spcBef>
                <a:spcPts val="400"/>
              </a:spcBef>
              <a:spcAft>
                <a:spcPts val="0"/>
              </a:spcAft>
              <a:buSzPts val="1400"/>
              <a:buChar char="•"/>
              <a:defRPr/>
            </a:lvl9pPr>
          </a:lstStyle>
          <a:p>
            <a:endParaRPr/>
          </a:p>
        </p:txBody>
      </p:sp>
      <p:sp>
        <p:nvSpPr>
          <p:cNvPr id="165" name="Google Shape;165;p23"/>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6"/>
        <p:cNvGrpSpPr/>
        <p:nvPr/>
      </p:nvGrpSpPr>
      <p:grpSpPr>
        <a:xfrm>
          <a:off x="0" y="0"/>
          <a:ext cx="0" cy="0"/>
          <a:chOff x="0" y="0"/>
          <a:chExt cx="0" cy="0"/>
        </a:xfrm>
      </p:grpSpPr>
      <p:sp>
        <p:nvSpPr>
          <p:cNvPr id="167" name="Google Shape;167;p24"/>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8" name="Google Shape;16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9" name="Google Shape;16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0" name="Google Shape;170;p2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71" name="Google Shape;171;p24"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72" name="Google Shape;172;p24"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173"/>
        <p:cNvGrpSpPr/>
        <p:nvPr/>
      </p:nvGrpSpPr>
      <p:grpSpPr>
        <a:xfrm>
          <a:off x="0" y="0"/>
          <a:ext cx="0" cy="0"/>
          <a:chOff x="0" y="0"/>
          <a:chExt cx="0" cy="0"/>
        </a:xfrm>
      </p:grpSpPr>
      <p:sp>
        <p:nvSpPr>
          <p:cNvPr id="174" name="Google Shape;174;p2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5" name="Google Shape;175;p2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176" name="Google Shape;176;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7" name="Google Shape;177;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8" name="Google Shape;178;p25"/>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79" name="Google Shape;179;p25" descr="VDOE Logo&#10;"/>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180"/>
        <p:cNvGrpSpPr/>
        <p:nvPr/>
      </p:nvGrpSpPr>
      <p:grpSpPr>
        <a:xfrm>
          <a:off x="0" y="0"/>
          <a:ext cx="0" cy="0"/>
          <a:chOff x="0" y="0"/>
          <a:chExt cx="0" cy="0"/>
        </a:xfrm>
      </p:grpSpPr>
      <p:pic>
        <p:nvPicPr>
          <p:cNvPr id="181" name="Google Shape;181;p26" descr="A picture containing photo, newspaper, different, many&#10;&#10;Description automatically generated"/>
          <p:cNvPicPr preferRelativeResize="0"/>
          <p:nvPr/>
        </p:nvPicPr>
        <p:blipFill rotWithShape="1">
          <a:blip r:embed="rId2">
            <a:alphaModFix amt="20000"/>
          </a:blip>
          <a:srcRect/>
          <a:stretch/>
        </p:blipFill>
        <p:spPr>
          <a:xfrm>
            <a:off x="0" y="1255"/>
            <a:ext cx="9144001" cy="5140990"/>
          </a:xfrm>
          <a:prstGeom prst="rect">
            <a:avLst/>
          </a:prstGeom>
          <a:noFill/>
          <a:ln>
            <a:noFill/>
          </a:ln>
        </p:spPr>
      </p:pic>
      <p:sp>
        <p:nvSpPr>
          <p:cNvPr id="182" name="Google Shape;182;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3" name="Google Shape;183;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4" name="Google Shape;184;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
        <p:nvSpPr>
          <p:cNvPr id="185" name="Google Shape;185;p26"/>
          <p:cNvSpPr txBox="1">
            <a:spLocks noGrp="1"/>
          </p:cNvSpPr>
          <p:nvPr>
            <p:ph type="ctrTitle"/>
          </p:nvPr>
        </p:nvSpPr>
        <p:spPr>
          <a:xfrm>
            <a:off x="1143000" y="1676399"/>
            <a:ext cx="6858000" cy="1790700"/>
          </a:xfrm>
          <a:prstGeom prst="rect">
            <a:avLst/>
          </a:prstGeom>
          <a:solidFill>
            <a:schemeClr val="lt1">
              <a:alpha val="62350"/>
            </a:schemeClr>
          </a:solidFill>
          <a:ln w="79375" cap="rnd" cmpd="sng">
            <a:solidFill>
              <a:srgbClr val="C00000">
                <a:alpha val="78040"/>
              </a:srgbClr>
            </a:solidFill>
            <a:prstDash val="solid"/>
            <a:round/>
            <a:headEnd type="none" w="sm" len="sm"/>
            <a:tailEnd type="none" w="sm" len="sm"/>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6" name="Google Shape;186;p26"/>
          <p:cNvSpPr txBox="1">
            <a:spLocks noGrp="1"/>
          </p:cNvSpPr>
          <p:nvPr>
            <p:ph type="subTitle" idx="1"/>
          </p:nvPr>
        </p:nvSpPr>
        <p:spPr>
          <a:xfrm>
            <a:off x="1084006" y="3536156"/>
            <a:ext cx="6858000" cy="7716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9" name="Google Shape;189;p27"/>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lt1"/>
              </a:buClr>
              <a:buSzPts val="1800"/>
              <a:buNone/>
              <a:defRPr sz="1800">
                <a:solidFill>
                  <a:schemeClr val="lt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190" name="Google Shape;19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1" name="Google Shape;19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2" name="Google Shape;192;p27"/>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93" name="Google Shape;193;p27" descr="VDOE LOGO"/>
          <p:cNvPicPr preferRelativeResize="0"/>
          <p:nvPr/>
        </p:nvPicPr>
        <p:blipFill rotWithShape="1">
          <a:blip r:embed="rId2">
            <a:alphaModFix/>
          </a:blip>
          <a:srcRect/>
          <a:stretch/>
        </p:blipFill>
        <p:spPr>
          <a:xfrm>
            <a:off x="7297031" y="4587478"/>
            <a:ext cx="1846970" cy="615657"/>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94"/>
        <p:cNvGrpSpPr/>
        <p:nvPr/>
      </p:nvGrpSpPr>
      <p:grpSpPr>
        <a:xfrm>
          <a:off x="0" y="0"/>
          <a:ext cx="0" cy="0"/>
          <a:chOff x="0" y="0"/>
          <a:chExt cx="0" cy="0"/>
        </a:xfrm>
      </p:grpSpPr>
      <p:sp>
        <p:nvSpPr>
          <p:cNvPr id="195" name="Google Shape;195;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lt1"/>
              </a:buClr>
              <a:buSzPts val="3800"/>
              <a:buFont typeface="Trebuchet MS"/>
              <a:buNone/>
              <a:defRPr sz="380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6" name="Google Shape;196;p28"/>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197" name="Google Shape;197;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8" name="Google Shape;198;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9" name="Google Shape;199;p28"/>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00" name="Google Shape;200;p28" descr="VDOE LOGO"/>
          <p:cNvPicPr preferRelativeResize="0"/>
          <p:nvPr/>
        </p:nvPicPr>
        <p:blipFill rotWithShape="1">
          <a:blip r:embed="rId2">
            <a:alphaModFix/>
          </a:blip>
          <a:srcRect/>
          <a:stretch/>
        </p:blipFill>
        <p:spPr>
          <a:xfrm>
            <a:off x="7216755" y="4567238"/>
            <a:ext cx="1898855" cy="63295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1"/>
        <p:cNvGrpSpPr/>
        <p:nvPr/>
      </p:nvGrpSpPr>
      <p:grpSpPr>
        <a:xfrm>
          <a:off x="0" y="0"/>
          <a:ext cx="0" cy="0"/>
          <a:chOff x="0" y="0"/>
          <a:chExt cx="0" cy="0"/>
        </a:xfrm>
      </p:grpSpPr>
      <p:sp>
        <p:nvSpPr>
          <p:cNvPr id="202" name="Google Shape;202;p2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3" name="Google Shape;20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4" name="Google Shape;20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5" name="Google Shape;20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6" name="Google Shape;20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7" name="Google Shape;207;p29"/>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08" name="Google Shape;208;p29"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09" name="Google Shape;209;p29"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10"/>
        <p:cNvGrpSpPr/>
        <p:nvPr/>
      </p:nvGrpSpPr>
      <p:grpSpPr>
        <a:xfrm>
          <a:off x="0" y="0"/>
          <a:ext cx="0" cy="0"/>
          <a:chOff x="0" y="0"/>
          <a:chExt cx="0" cy="0"/>
        </a:xfrm>
      </p:grpSpPr>
      <p:sp>
        <p:nvSpPr>
          <p:cNvPr id="211" name="Google Shape;211;p30"/>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12" name="Google Shape;212;p30"/>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rgbClr val="C22536"/>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rgbClr val="901A28"/>
              </a:buClr>
              <a:buSzPts val="1500"/>
              <a:buChar char="•"/>
              <a:defRPr sz="1500"/>
            </a:lvl4pPr>
            <a:lvl5pPr marL="2286000" lvl="4" indent="-323850" algn="l" rtl="0">
              <a:lnSpc>
                <a:spcPct val="90000"/>
              </a:lnSpc>
              <a:spcBef>
                <a:spcPts val="400"/>
              </a:spcBef>
              <a:spcAft>
                <a:spcPts val="0"/>
              </a:spcAft>
              <a:buClr>
                <a:srgbClr val="525252"/>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213" name="Google Shape;213;p30"/>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14" name="Google Shape;21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15" name="Google Shape;21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16" name="Google Shape;216;p30"/>
          <p:cNvSpPr txBox="1">
            <a:spLocks noGrp="1"/>
          </p:cNvSpPr>
          <p:nvPr>
            <p:ph type="sldNum" idx="12"/>
          </p:nvPr>
        </p:nvSpPr>
        <p:spPr>
          <a:xfrm>
            <a:off x="6457951"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17" name="Google Shape;217;p30"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18" name="Google Shape;218;p30"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19"/>
        <p:cNvGrpSpPr/>
        <p:nvPr/>
      </p:nvGrpSpPr>
      <p:grpSpPr>
        <a:xfrm>
          <a:off x="0" y="0"/>
          <a:ext cx="0" cy="0"/>
          <a:chOff x="0" y="0"/>
          <a:chExt cx="0" cy="0"/>
        </a:xfrm>
      </p:grpSpPr>
      <p:sp>
        <p:nvSpPr>
          <p:cNvPr id="220" name="Google Shape;220;p31"/>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1" name="Google Shape;221;p31"/>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400"/>
              </a:spcBef>
              <a:spcAft>
                <a:spcPts val="0"/>
              </a:spcAft>
              <a:buClr>
                <a:srgbClr val="C22536"/>
              </a:buClr>
              <a:buSzPts val="2100"/>
              <a:buFont typeface="Arial"/>
              <a:buNone/>
              <a:defRPr sz="21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400"/>
              </a:spcBef>
              <a:spcAft>
                <a:spcPts val="0"/>
              </a:spcAft>
              <a:buClr>
                <a:srgbClr val="901A28"/>
              </a:buClr>
              <a:buSzPts val="1500"/>
              <a:buFont typeface="Arial"/>
              <a:buNone/>
              <a:defRPr sz="15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400"/>
              </a:spcBef>
              <a:spcAft>
                <a:spcPts val="0"/>
              </a:spcAft>
              <a:buClr>
                <a:srgbClr val="525252"/>
              </a:buClr>
              <a:buSzPts val="1500"/>
              <a:buFont typeface="Arial"/>
              <a:buNone/>
              <a:defRPr sz="15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222" name="Google Shape;222;p31"/>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23" name="Google Shape;22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4" name="Google Shape;22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5" name="Google Shape;225;p31"/>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26" name="Google Shape;226;p3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27" name="Google Shape;227;p31"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 name="Google Shape;29;p4"/>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rgbClr val="888988"/>
              </a:buClr>
              <a:buSzPts val="1800"/>
              <a:buNone/>
              <a:defRPr sz="1800">
                <a:solidFill>
                  <a:srgbClr val="888988"/>
                </a:solidFill>
              </a:defRPr>
            </a:lvl1pPr>
            <a:lvl2pPr marL="914400" lvl="1" indent="-228600" algn="l" rtl="0">
              <a:lnSpc>
                <a:spcPct val="90000"/>
              </a:lnSpc>
              <a:spcBef>
                <a:spcPts val="400"/>
              </a:spcBef>
              <a:spcAft>
                <a:spcPts val="0"/>
              </a:spcAft>
              <a:buClr>
                <a:srgbClr val="888988"/>
              </a:buClr>
              <a:buSzPts val="1500"/>
              <a:buNone/>
              <a:defRPr sz="1500">
                <a:solidFill>
                  <a:srgbClr val="888988"/>
                </a:solidFill>
              </a:defRPr>
            </a:lvl2pPr>
            <a:lvl3pPr marL="1371600" lvl="2" indent="-228600" algn="l" rtl="0">
              <a:lnSpc>
                <a:spcPct val="90000"/>
              </a:lnSpc>
              <a:spcBef>
                <a:spcPts val="400"/>
              </a:spcBef>
              <a:spcAft>
                <a:spcPts val="0"/>
              </a:spcAft>
              <a:buClr>
                <a:srgbClr val="888988"/>
              </a:buClr>
              <a:buSzPts val="1400"/>
              <a:buNone/>
              <a:defRPr sz="1400">
                <a:solidFill>
                  <a:srgbClr val="888988"/>
                </a:solidFill>
              </a:defRPr>
            </a:lvl3pPr>
            <a:lvl4pPr marL="1828800" lvl="3" indent="-228600" algn="l" rtl="0">
              <a:lnSpc>
                <a:spcPct val="90000"/>
              </a:lnSpc>
              <a:spcBef>
                <a:spcPts val="400"/>
              </a:spcBef>
              <a:spcAft>
                <a:spcPts val="0"/>
              </a:spcAft>
              <a:buClr>
                <a:srgbClr val="888988"/>
              </a:buClr>
              <a:buSzPts val="1200"/>
              <a:buNone/>
              <a:defRPr sz="1200">
                <a:solidFill>
                  <a:srgbClr val="888988"/>
                </a:solidFill>
              </a:defRPr>
            </a:lvl4pPr>
            <a:lvl5pPr marL="2286000" lvl="4" indent="-228600" algn="l" rtl="0">
              <a:lnSpc>
                <a:spcPct val="90000"/>
              </a:lnSpc>
              <a:spcBef>
                <a:spcPts val="400"/>
              </a:spcBef>
              <a:spcAft>
                <a:spcPts val="0"/>
              </a:spcAft>
              <a:buClr>
                <a:srgbClr val="888988"/>
              </a:buClr>
              <a:buSzPts val="1200"/>
              <a:buNone/>
              <a:defRPr sz="1200">
                <a:solidFill>
                  <a:srgbClr val="888988"/>
                </a:solidFill>
              </a:defRPr>
            </a:lvl5pPr>
            <a:lvl6pPr marL="2743200" lvl="5" indent="-228600" algn="l" rtl="0">
              <a:lnSpc>
                <a:spcPct val="90000"/>
              </a:lnSpc>
              <a:spcBef>
                <a:spcPts val="400"/>
              </a:spcBef>
              <a:spcAft>
                <a:spcPts val="0"/>
              </a:spcAft>
              <a:buClr>
                <a:srgbClr val="888988"/>
              </a:buClr>
              <a:buSzPts val="1200"/>
              <a:buNone/>
              <a:defRPr sz="1200">
                <a:solidFill>
                  <a:srgbClr val="888988"/>
                </a:solidFill>
              </a:defRPr>
            </a:lvl6pPr>
            <a:lvl7pPr marL="3200400" lvl="6" indent="-228600" algn="l" rtl="0">
              <a:lnSpc>
                <a:spcPct val="90000"/>
              </a:lnSpc>
              <a:spcBef>
                <a:spcPts val="400"/>
              </a:spcBef>
              <a:spcAft>
                <a:spcPts val="0"/>
              </a:spcAft>
              <a:buClr>
                <a:srgbClr val="888988"/>
              </a:buClr>
              <a:buSzPts val="1200"/>
              <a:buNone/>
              <a:defRPr sz="1200">
                <a:solidFill>
                  <a:srgbClr val="888988"/>
                </a:solidFill>
              </a:defRPr>
            </a:lvl7pPr>
            <a:lvl8pPr marL="3657600" lvl="7" indent="-228600" algn="l" rtl="0">
              <a:lnSpc>
                <a:spcPct val="90000"/>
              </a:lnSpc>
              <a:spcBef>
                <a:spcPts val="400"/>
              </a:spcBef>
              <a:spcAft>
                <a:spcPts val="0"/>
              </a:spcAft>
              <a:buClr>
                <a:srgbClr val="888988"/>
              </a:buClr>
              <a:buSzPts val="1200"/>
              <a:buNone/>
              <a:defRPr sz="1200">
                <a:solidFill>
                  <a:srgbClr val="888988"/>
                </a:solidFill>
              </a:defRPr>
            </a:lvl8pPr>
            <a:lvl9pPr marL="4114800" lvl="8" indent="-228600" algn="l" rtl="0">
              <a:lnSpc>
                <a:spcPct val="90000"/>
              </a:lnSpc>
              <a:spcBef>
                <a:spcPts val="400"/>
              </a:spcBef>
              <a:spcAft>
                <a:spcPts val="0"/>
              </a:spcAft>
              <a:buClr>
                <a:srgbClr val="888988"/>
              </a:buClr>
              <a:buSzPts val="1200"/>
              <a:buNone/>
              <a:defRPr sz="1200">
                <a:solidFill>
                  <a:srgbClr val="888988"/>
                </a:solidFill>
              </a:defRPr>
            </a:lvl9pPr>
          </a:lstStyle>
          <a:p>
            <a:endParaRPr/>
          </a:p>
        </p:txBody>
      </p:sp>
      <p:sp>
        <p:nvSpPr>
          <p:cNvPr id="30" name="Google Shape;30;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1" name="Google Shape;31;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 name="Google Shape;32;p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33" name="Google Shape;33;p4" descr="VDOE LOGO"/>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8"/>
        <p:cNvGrpSpPr/>
        <p:nvPr/>
      </p:nvGrpSpPr>
      <p:grpSpPr>
        <a:xfrm>
          <a:off x="0" y="0"/>
          <a:ext cx="0" cy="0"/>
          <a:chOff x="0" y="0"/>
          <a:chExt cx="0" cy="0"/>
        </a:xfrm>
      </p:grpSpPr>
      <p:sp>
        <p:nvSpPr>
          <p:cNvPr id="229" name="Google Shape;229;p32"/>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0" name="Google Shape;230;p3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31" name="Google Shape;23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2" name="Google Shape;23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3" name="Google Shape;233;p32"/>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34" name="Google Shape;234;p32"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35" name="Google Shape;235;p32"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6"/>
        <p:cNvGrpSpPr/>
        <p:nvPr/>
      </p:nvGrpSpPr>
      <p:grpSpPr>
        <a:xfrm>
          <a:off x="0" y="0"/>
          <a:ext cx="0" cy="0"/>
          <a:chOff x="0" y="0"/>
          <a:chExt cx="0" cy="0"/>
        </a:xfrm>
      </p:grpSpPr>
      <p:sp>
        <p:nvSpPr>
          <p:cNvPr id="237" name="Google Shape;237;p3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8" name="Google Shape;238;p3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39" name="Google Shape;23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0" name="Google Shape;24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1" name="Google Shape;241;p33"/>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42" name="Google Shape;242;p3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43" name="Google Shape;243;p33"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4"/>
        <p:cNvGrpSpPr/>
        <p:nvPr/>
      </p:nvGrpSpPr>
      <p:grpSpPr>
        <a:xfrm>
          <a:off x="0" y="0"/>
          <a:ext cx="0" cy="0"/>
          <a:chOff x="0" y="0"/>
          <a:chExt cx="0" cy="0"/>
        </a:xfrm>
      </p:grpSpPr>
      <p:sp>
        <p:nvSpPr>
          <p:cNvPr id="245" name="Google Shape;245;p34"/>
          <p:cNvSpPr txBox="1">
            <a:spLocks noGrp="1"/>
          </p:cNvSpPr>
          <p:nvPr>
            <p:ph type="title"/>
          </p:nvPr>
        </p:nvSpPr>
        <p:spPr>
          <a:xfrm>
            <a:off x="311700" y="445025"/>
            <a:ext cx="8520600" cy="5727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SzPts val="33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6" name="Google Shape;246;p34"/>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SzPts val="1400"/>
              <a:buChar char="•"/>
              <a:defRPr sz="1400"/>
            </a:lvl1pPr>
            <a:lvl2pPr marL="914400" lvl="1" indent="-304800" algn="l" rtl="0">
              <a:lnSpc>
                <a:spcPct val="90000"/>
              </a:lnSpc>
              <a:spcBef>
                <a:spcPts val="400"/>
              </a:spcBef>
              <a:spcAft>
                <a:spcPts val="0"/>
              </a:spcAft>
              <a:buSzPts val="1200"/>
              <a:buChar char="•"/>
              <a:defRPr sz="1200"/>
            </a:lvl2pPr>
            <a:lvl3pPr marL="1371600" lvl="2" indent="-304800" algn="l" rtl="0">
              <a:lnSpc>
                <a:spcPct val="90000"/>
              </a:lnSpc>
              <a:spcBef>
                <a:spcPts val="400"/>
              </a:spcBef>
              <a:spcAft>
                <a:spcPts val="0"/>
              </a:spcAft>
              <a:buSzPts val="1200"/>
              <a:buChar char="•"/>
              <a:defRPr sz="1200"/>
            </a:lvl3pPr>
            <a:lvl4pPr marL="1828800" lvl="3" indent="-304800" algn="l" rtl="0">
              <a:lnSpc>
                <a:spcPct val="90000"/>
              </a:lnSpc>
              <a:spcBef>
                <a:spcPts val="400"/>
              </a:spcBef>
              <a:spcAft>
                <a:spcPts val="0"/>
              </a:spcAft>
              <a:buSzPts val="1200"/>
              <a:buChar char="•"/>
              <a:defRPr sz="1200"/>
            </a:lvl4pPr>
            <a:lvl5pPr marL="2286000" lvl="4" indent="-304800" algn="l" rtl="0">
              <a:lnSpc>
                <a:spcPct val="90000"/>
              </a:lnSpc>
              <a:spcBef>
                <a:spcPts val="400"/>
              </a:spcBef>
              <a:spcAft>
                <a:spcPts val="0"/>
              </a:spcAft>
              <a:buSzPts val="1200"/>
              <a:buChar char="•"/>
              <a:defRPr sz="1200"/>
            </a:lvl5pPr>
            <a:lvl6pPr marL="2743200" lvl="5" indent="-304800" algn="l" rtl="0">
              <a:lnSpc>
                <a:spcPct val="90000"/>
              </a:lnSpc>
              <a:spcBef>
                <a:spcPts val="400"/>
              </a:spcBef>
              <a:spcAft>
                <a:spcPts val="0"/>
              </a:spcAft>
              <a:buSzPts val="1200"/>
              <a:buChar char="•"/>
              <a:defRPr sz="1200"/>
            </a:lvl6pPr>
            <a:lvl7pPr marL="3200400" lvl="6" indent="-304800" algn="l" rtl="0">
              <a:lnSpc>
                <a:spcPct val="90000"/>
              </a:lnSpc>
              <a:spcBef>
                <a:spcPts val="400"/>
              </a:spcBef>
              <a:spcAft>
                <a:spcPts val="0"/>
              </a:spcAft>
              <a:buSzPts val="1200"/>
              <a:buChar char="•"/>
              <a:defRPr sz="1200"/>
            </a:lvl7pPr>
            <a:lvl8pPr marL="3657600" lvl="7" indent="-304800" algn="l" rtl="0">
              <a:lnSpc>
                <a:spcPct val="90000"/>
              </a:lnSpc>
              <a:spcBef>
                <a:spcPts val="400"/>
              </a:spcBef>
              <a:spcAft>
                <a:spcPts val="0"/>
              </a:spcAft>
              <a:buSzPts val="1200"/>
              <a:buChar char="•"/>
              <a:defRPr sz="1200"/>
            </a:lvl8pPr>
            <a:lvl9pPr marL="4114800" lvl="8" indent="-304800" algn="l" rtl="0">
              <a:lnSpc>
                <a:spcPct val="90000"/>
              </a:lnSpc>
              <a:spcBef>
                <a:spcPts val="400"/>
              </a:spcBef>
              <a:spcAft>
                <a:spcPts val="0"/>
              </a:spcAft>
              <a:buSzPts val="1200"/>
              <a:buChar char="•"/>
              <a:defRPr sz="1200"/>
            </a:lvl9pPr>
          </a:lstStyle>
          <a:p>
            <a:endParaRPr/>
          </a:p>
        </p:txBody>
      </p:sp>
      <p:sp>
        <p:nvSpPr>
          <p:cNvPr id="247" name="Google Shape;247;p34"/>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SzPts val="1400"/>
              <a:buChar char="•"/>
              <a:defRPr sz="1400"/>
            </a:lvl1pPr>
            <a:lvl2pPr marL="914400" lvl="1" indent="-304800" algn="l" rtl="0">
              <a:lnSpc>
                <a:spcPct val="90000"/>
              </a:lnSpc>
              <a:spcBef>
                <a:spcPts val="400"/>
              </a:spcBef>
              <a:spcAft>
                <a:spcPts val="0"/>
              </a:spcAft>
              <a:buSzPts val="1200"/>
              <a:buChar char="•"/>
              <a:defRPr sz="1200"/>
            </a:lvl2pPr>
            <a:lvl3pPr marL="1371600" lvl="2" indent="-304800" algn="l" rtl="0">
              <a:lnSpc>
                <a:spcPct val="90000"/>
              </a:lnSpc>
              <a:spcBef>
                <a:spcPts val="400"/>
              </a:spcBef>
              <a:spcAft>
                <a:spcPts val="0"/>
              </a:spcAft>
              <a:buSzPts val="1200"/>
              <a:buChar char="•"/>
              <a:defRPr sz="1200"/>
            </a:lvl3pPr>
            <a:lvl4pPr marL="1828800" lvl="3" indent="-304800" algn="l" rtl="0">
              <a:lnSpc>
                <a:spcPct val="90000"/>
              </a:lnSpc>
              <a:spcBef>
                <a:spcPts val="400"/>
              </a:spcBef>
              <a:spcAft>
                <a:spcPts val="0"/>
              </a:spcAft>
              <a:buSzPts val="1200"/>
              <a:buChar char="•"/>
              <a:defRPr sz="1200"/>
            </a:lvl4pPr>
            <a:lvl5pPr marL="2286000" lvl="4" indent="-304800" algn="l" rtl="0">
              <a:lnSpc>
                <a:spcPct val="90000"/>
              </a:lnSpc>
              <a:spcBef>
                <a:spcPts val="400"/>
              </a:spcBef>
              <a:spcAft>
                <a:spcPts val="0"/>
              </a:spcAft>
              <a:buSzPts val="1200"/>
              <a:buChar char="•"/>
              <a:defRPr sz="1200"/>
            </a:lvl5pPr>
            <a:lvl6pPr marL="2743200" lvl="5" indent="-304800" algn="l" rtl="0">
              <a:lnSpc>
                <a:spcPct val="90000"/>
              </a:lnSpc>
              <a:spcBef>
                <a:spcPts val="400"/>
              </a:spcBef>
              <a:spcAft>
                <a:spcPts val="0"/>
              </a:spcAft>
              <a:buSzPts val="1200"/>
              <a:buChar char="•"/>
              <a:defRPr sz="1200"/>
            </a:lvl6pPr>
            <a:lvl7pPr marL="3200400" lvl="6" indent="-304800" algn="l" rtl="0">
              <a:lnSpc>
                <a:spcPct val="90000"/>
              </a:lnSpc>
              <a:spcBef>
                <a:spcPts val="400"/>
              </a:spcBef>
              <a:spcAft>
                <a:spcPts val="0"/>
              </a:spcAft>
              <a:buSzPts val="1200"/>
              <a:buChar char="•"/>
              <a:defRPr sz="1200"/>
            </a:lvl7pPr>
            <a:lvl8pPr marL="3657600" lvl="7" indent="-304800" algn="l" rtl="0">
              <a:lnSpc>
                <a:spcPct val="90000"/>
              </a:lnSpc>
              <a:spcBef>
                <a:spcPts val="400"/>
              </a:spcBef>
              <a:spcAft>
                <a:spcPts val="0"/>
              </a:spcAft>
              <a:buSzPts val="1200"/>
              <a:buChar char="•"/>
              <a:defRPr sz="1200"/>
            </a:lvl8pPr>
            <a:lvl9pPr marL="4114800" lvl="8" indent="-304800" algn="l" rtl="0">
              <a:lnSpc>
                <a:spcPct val="90000"/>
              </a:lnSpc>
              <a:spcBef>
                <a:spcPts val="400"/>
              </a:spcBef>
              <a:spcAft>
                <a:spcPts val="0"/>
              </a:spcAft>
              <a:buSzPts val="1200"/>
              <a:buChar char="•"/>
              <a:defRPr sz="1200"/>
            </a:lvl9pPr>
          </a:lstStyle>
          <a:p>
            <a:endParaRPr/>
          </a:p>
        </p:txBody>
      </p:sp>
      <p:sp>
        <p:nvSpPr>
          <p:cNvPr id="248" name="Google Shape;248;p34"/>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 name="Google Shape;36;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7" name="Google Shape;37;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8" name="Google Shape;38;p5"/>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39" name="Google Shape;39;p5"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40" name="Google Shape;40;p5"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41"/>
        <p:cNvGrpSpPr/>
        <p:nvPr/>
      </p:nvGrpSpPr>
      <p:grpSpPr>
        <a:xfrm>
          <a:off x="0" y="0"/>
          <a:ext cx="0" cy="0"/>
          <a:chOff x="0" y="0"/>
          <a:chExt cx="0" cy="0"/>
        </a:xfrm>
      </p:grpSpPr>
      <p:pic>
        <p:nvPicPr>
          <p:cNvPr id="42" name="Google Shape;42;p6" descr="A picture containing photo, newspaper, different, many&#10;&#10;Description automatically generated"/>
          <p:cNvPicPr preferRelativeResize="0"/>
          <p:nvPr/>
        </p:nvPicPr>
        <p:blipFill rotWithShape="1">
          <a:blip r:embed="rId2">
            <a:alphaModFix amt="20000"/>
          </a:blip>
          <a:srcRect/>
          <a:stretch/>
        </p:blipFill>
        <p:spPr>
          <a:xfrm>
            <a:off x="0" y="1255"/>
            <a:ext cx="9144001" cy="5140990"/>
          </a:xfrm>
          <a:prstGeom prst="rect">
            <a:avLst/>
          </a:prstGeom>
          <a:noFill/>
          <a:ln>
            <a:noFill/>
          </a:ln>
        </p:spPr>
      </p:pic>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46" name="Google Shape;46;p6"/>
          <p:cNvSpPr txBox="1">
            <a:spLocks noGrp="1"/>
          </p:cNvSpPr>
          <p:nvPr>
            <p:ph type="ctrTitle"/>
          </p:nvPr>
        </p:nvSpPr>
        <p:spPr>
          <a:xfrm>
            <a:off x="1143000" y="1676399"/>
            <a:ext cx="6858000" cy="1790700"/>
          </a:xfrm>
          <a:prstGeom prst="rect">
            <a:avLst/>
          </a:prstGeom>
          <a:solidFill>
            <a:schemeClr val="lt1">
              <a:alpha val="62750"/>
            </a:schemeClr>
          </a:solidFill>
          <a:ln w="79375" cap="rnd" cmpd="sng">
            <a:solidFill>
              <a:srgbClr val="C00000">
                <a:alpha val="78820"/>
              </a:srgbClr>
            </a:solidFill>
            <a:prstDash val="solid"/>
            <a:round/>
            <a:headEnd type="none" w="sm" len="sm"/>
            <a:tailEnd type="none" w="sm" len="sm"/>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47" name="Google Shape;47;p6"/>
          <p:cNvSpPr txBox="1">
            <a:spLocks noGrp="1"/>
          </p:cNvSpPr>
          <p:nvPr>
            <p:ph type="subTitle" idx="1"/>
          </p:nvPr>
        </p:nvSpPr>
        <p:spPr>
          <a:xfrm>
            <a:off x="1084006" y="3536156"/>
            <a:ext cx="6858000" cy="7716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0" name="Google Shape;50;p7"/>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lt1"/>
              </a:buClr>
              <a:buSzPts val="1800"/>
              <a:buNone/>
              <a:defRPr sz="1800">
                <a:solidFill>
                  <a:schemeClr val="lt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51" name="Google Shape;51;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2" name="Google Shape;52;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3" name="Google Shape;53;p7"/>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7" descr="VDOE LOGO"/>
          <p:cNvPicPr preferRelativeResize="0"/>
          <p:nvPr/>
        </p:nvPicPr>
        <p:blipFill rotWithShape="1">
          <a:blip r:embed="rId2">
            <a:alphaModFix/>
          </a:blip>
          <a:srcRect/>
          <a:stretch/>
        </p:blipFill>
        <p:spPr>
          <a:xfrm>
            <a:off x="7297031" y="4587478"/>
            <a:ext cx="1846969" cy="61565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lt1"/>
              </a:buClr>
              <a:buSzPts val="3800"/>
              <a:buFont typeface="Trebuchet MS"/>
              <a:buNone/>
              <a:defRPr sz="38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7" name="Google Shape;57;p8"/>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 name="Google Shape;60;p8"/>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61" name="Google Shape;61;p8" descr="VDOE LOGO"/>
          <p:cNvPicPr preferRelativeResize="0"/>
          <p:nvPr/>
        </p:nvPicPr>
        <p:blipFill rotWithShape="1">
          <a:blip r:embed="rId2">
            <a:alphaModFix/>
          </a:blip>
          <a:srcRect/>
          <a:stretch/>
        </p:blipFill>
        <p:spPr>
          <a:xfrm>
            <a:off x="7216755" y="4567238"/>
            <a:ext cx="1898855" cy="63295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64" name="Google Shape;64;p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65" name="Google Shape;65;p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66" name="Google Shape;66;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 name="Google Shape;67;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 name="Google Shape;68;p9"/>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69" name="Google Shape;69;p9"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70" name="Google Shape;70;p9"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3" name="Google Shape;73;p10"/>
          <p:cNvSpPr txBox="1">
            <a:spLocks noGrp="1"/>
          </p:cNvSpPr>
          <p:nvPr>
            <p:ph type="body" idx="1"/>
          </p:nvPr>
        </p:nvSpPr>
        <p:spPr>
          <a:xfrm>
            <a:off x="629841" y="1260872"/>
            <a:ext cx="38682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74" name="Google Shape;74;p10"/>
          <p:cNvSpPr txBox="1">
            <a:spLocks noGrp="1"/>
          </p:cNvSpPr>
          <p:nvPr>
            <p:ph type="body" idx="2"/>
          </p:nvPr>
        </p:nvSpPr>
        <p:spPr>
          <a:xfrm>
            <a:off x="629841" y="1878806"/>
            <a:ext cx="38682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75" name="Google Shape;75;p1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76" name="Google Shape;76;p1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77" name="Google Shape;77;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8" name="Google Shape;78;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9" name="Google Shape;79;p10"/>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80" name="Google Shape;80;p10"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81" name="Google Shape;81;p10"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19">
            <a:alphaModFix/>
          </a:blip>
          <a:srcRect/>
          <a:stretch/>
        </p:blipFill>
        <p:spPr>
          <a:xfrm>
            <a:off x="0" y="0"/>
            <a:ext cx="9143999" cy="5143499"/>
          </a:xfrm>
          <a:prstGeom prst="rect">
            <a:avLst/>
          </a:prstGeom>
          <a:noFill/>
          <a:ln>
            <a:noFill/>
          </a:ln>
        </p:spPr>
      </p:pic>
      <p:sp>
        <p:nvSpPr>
          <p:cNvPr id="7" name="Google Shape;7;p1"/>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accent2"/>
              </a:buClr>
              <a:buSzPts val="3300"/>
              <a:buFont typeface="Trebuchet MS"/>
              <a:buNone/>
              <a:defRPr sz="3300" b="0" i="0" u="none" strike="noStrike" cap="none">
                <a:solidFill>
                  <a:schemeClr val="accent2"/>
                </a:solidFill>
                <a:latin typeface="Trebuchet MS"/>
                <a:ea typeface="Trebuchet MS"/>
                <a:cs typeface="Trebuchet MS"/>
                <a:sym typeface="Trebuchet MS"/>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400"/>
              </a:spcBef>
              <a:spcAft>
                <a:spcPts val="0"/>
              </a:spcAft>
              <a:buClr>
                <a:srgbClr val="C22536"/>
              </a:buClr>
              <a:buSzPts val="1800"/>
              <a:buFont typeface="Arial"/>
              <a:buChar char="•"/>
              <a:defRPr sz="1800" b="0" i="0" u="none" strike="noStrike" cap="none">
                <a:solidFill>
                  <a:srgbClr val="C22536"/>
                </a:solidFill>
                <a:latin typeface="Trebuchet MS"/>
                <a:ea typeface="Trebuchet MS"/>
                <a:cs typeface="Trebuchet MS"/>
                <a:sym typeface="Trebuchet M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7500" algn="l" rtl="0">
              <a:lnSpc>
                <a:spcPct val="90000"/>
              </a:lnSpc>
              <a:spcBef>
                <a:spcPts val="400"/>
              </a:spcBef>
              <a:spcAft>
                <a:spcPts val="0"/>
              </a:spcAft>
              <a:buClr>
                <a:srgbClr val="901A28"/>
              </a:buClr>
              <a:buSzPts val="1400"/>
              <a:buFont typeface="Arial"/>
              <a:buChar char="•"/>
              <a:defRPr sz="1400" b="0" i="0" u="none" strike="noStrike" cap="none">
                <a:solidFill>
                  <a:srgbClr val="901A28"/>
                </a:solidFill>
                <a:latin typeface="Trebuchet MS"/>
                <a:ea typeface="Trebuchet MS"/>
                <a:cs typeface="Trebuchet MS"/>
                <a:sym typeface="Trebuchet MS"/>
              </a:defRPr>
            </a:lvl4pPr>
            <a:lvl5pPr marL="2286000" marR="0" lvl="4" indent="-317500" algn="l" rtl="0">
              <a:lnSpc>
                <a:spcPct val="90000"/>
              </a:lnSpc>
              <a:spcBef>
                <a:spcPts val="400"/>
              </a:spcBef>
              <a:spcAft>
                <a:spcPts val="0"/>
              </a:spcAft>
              <a:buClr>
                <a:srgbClr val="525252"/>
              </a:buClr>
              <a:buSzPts val="1400"/>
              <a:buFont typeface="Arial"/>
              <a:buChar char="•"/>
              <a:defRPr sz="1400" b="0" i="0" u="none" strike="noStrike" cap="none">
                <a:solidFill>
                  <a:srgbClr val="525252"/>
                </a:solidFill>
                <a:latin typeface="Trebuchet MS"/>
                <a:ea typeface="Trebuchet MS"/>
                <a:cs typeface="Trebuchet MS"/>
                <a:sym typeface="Trebuchet M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9pPr>
          </a:lstStyle>
          <a:p>
            <a:endParaRPr/>
          </a:p>
        </p:txBody>
      </p:sp>
      <p:sp>
        <p:nvSpPr>
          <p:cNvPr id="9" name="Google Shape;9;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0" name="Google Shape;10;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1" name="Google Shape;11;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988"/>
                </a:solidFill>
                <a:latin typeface="Trebuchet MS"/>
                <a:ea typeface="Trebuchet MS"/>
                <a:cs typeface="Trebuchet MS"/>
                <a:sym typeface="Trebuchet MS"/>
              </a:defRPr>
            </a:lvl1pPr>
            <a:lvl2pPr marL="0" marR="0" lvl="1" indent="0" algn="r" rtl="0">
              <a:spcBef>
                <a:spcPts val="0"/>
              </a:spcBef>
              <a:buNone/>
              <a:defRPr sz="900" b="0" i="0" u="none" strike="noStrike" cap="none">
                <a:solidFill>
                  <a:srgbClr val="888988"/>
                </a:solidFill>
                <a:latin typeface="Trebuchet MS"/>
                <a:ea typeface="Trebuchet MS"/>
                <a:cs typeface="Trebuchet MS"/>
                <a:sym typeface="Trebuchet MS"/>
              </a:defRPr>
            </a:lvl2pPr>
            <a:lvl3pPr marL="0" marR="0" lvl="2" indent="0" algn="r" rtl="0">
              <a:spcBef>
                <a:spcPts val="0"/>
              </a:spcBef>
              <a:buNone/>
              <a:defRPr sz="900" b="0" i="0" u="none" strike="noStrike" cap="none">
                <a:solidFill>
                  <a:srgbClr val="888988"/>
                </a:solidFill>
                <a:latin typeface="Trebuchet MS"/>
                <a:ea typeface="Trebuchet MS"/>
                <a:cs typeface="Trebuchet MS"/>
                <a:sym typeface="Trebuchet MS"/>
              </a:defRPr>
            </a:lvl3pPr>
            <a:lvl4pPr marL="0" marR="0" lvl="3" indent="0" algn="r" rtl="0">
              <a:spcBef>
                <a:spcPts val="0"/>
              </a:spcBef>
              <a:buNone/>
              <a:defRPr sz="900" b="0" i="0" u="none" strike="noStrike" cap="none">
                <a:solidFill>
                  <a:srgbClr val="888988"/>
                </a:solidFill>
                <a:latin typeface="Trebuchet MS"/>
                <a:ea typeface="Trebuchet MS"/>
                <a:cs typeface="Trebuchet MS"/>
                <a:sym typeface="Trebuchet MS"/>
              </a:defRPr>
            </a:lvl4pPr>
            <a:lvl5pPr marL="0" marR="0" lvl="4" indent="0" algn="r" rtl="0">
              <a:spcBef>
                <a:spcPts val="0"/>
              </a:spcBef>
              <a:buNone/>
              <a:defRPr sz="900" b="0" i="0" u="none" strike="noStrike" cap="none">
                <a:solidFill>
                  <a:srgbClr val="888988"/>
                </a:solidFill>
                <a:latin typeface="Trebuchet MS"/>
                <a:ea typeface="Trebuchet MS"/>
                <a:cs typeface="Trebuchet MS"/>
                <a:sym typeface="Trebuchet MS"/>
              </a:defRPr>
            </a:lvl5pPr>
            <a:lvl6pPr marL="0" marR="0" lvl="5" indent="0" algn="r" rtl="0">
              <a:spcBef>
                <a:spcPts val="0"/>
              </a:spcBef>
              <a:buNone/>
              <a:defRPr sz="900" b="0" i="0" u="none" strike="noStrike" cap="none">
                <a:solidFill>
                  <a:srgbClr val="888988"/>
                </a:solidFill>
                <a:latin typeface="Trebuchet MS"/>
                <a:ea typeface="Trebuchet MS"/>
                <a:cs typeface="Trebuchet MS"/>
                <a:sym typeface="Trebuchet MS"/>
              </a:defRPr>
            </a:lvl6pPr>
            <a:lvl7pPr marL="0" marR="0" lvl="6" indent="0" algn="r" rtl="0">
              <a:spcBef>
                <a:spcPts val="0"/>
              </a:spcBef>
              <a:buNone/>
              <a:defRPr sz="900" b="0" i="0" u="none" strike="noStrike" cap="none">
                <a:solidFill>
                  <a:srgbClr val="888988"/>
                </a:solidFill>
                <a:latin typeface="Trebuchet MS"/>
                <a:ea typeface="Trebuchet MS"/>
                <a:cs typeface="Trebuchet MS"/>
                <a:sym typeface="Trebuchet MS"/>
              </a:defRPr>
            </a:lvl7pPr>
            <a:lvl8pPr marL="0" marR="0" lvl="7" indent="0" algn="r" rtl="0">
              <a:spcBef>
                <a:spcPts val="0"/>
              </a:spcBef>
              <a:buNone/>
              <a:defRPr sz="900" b="0" i="0" u="none" strike="noStrike" cap="none">
                <a:solidFill>
                  <a:srgbClr val="888988"/>
                </a:solidFill>
                <a:latin typeface="Trebuchet MS"/>
                <a:ea typeface="Trebuchet MS"/>
                <a:cs typeface="Trebuchet MS"/>
                <a:sym typeface="Trebuchet MS"/>
              </a:defRPr>
            </a:lvl8pPr>
            <a:lvl9pPr marL="0" marR="0" lvl="8" indent="0" algn="r" rtl="0">
              <a:spcBef>
                <a:spcPts val="0"/>
              </a:spcBef>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186">
          <p15:clr>
            <a:srgbClr val="F26B43"/>
          </p15:clr>
        </p15:guide>
        <p15:guide id="2" pos="54">
          <p15:clr>
            <a:srgbClr val="F26B43"/>
          </p15:clr>
        </p15:guide>
        <p15:guide id="3" pos="5706">
          <p15:clr>
            <a:srgbClr val="F26B43"/>
          </p15:clr>
        </p15:guide>
        <p15:guide id="4" orient="horz" pos="5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pic>
        <p:nvPicPr>
          <p:cNvPr id="135" name="Google Shape;135;p19"/>
          <p:cNvPicPr preferRelativeResize="0"/>
          <p:nvPr/>
        </p:nvPicPr>
        <p:blipFill rotWithShape="1">
          <a:blip r:embed="rId17">
            <a:alphaModFix/>
          </a:blip>
          <a:srcRect/>
          <a:stretch/>
        </p:blipFill>
        <p:spPr>
          <a:xfrm>
            <a:off x="0" y="0"/>
            <a:ext cx="9144000" cy="5143500"/>
          </a:xfrm>
          <a:prstGeom prst="rect">
            <a:avLst/>
          </a:prstGeom>
          <a:noFill/>
          <a:ln>
            <a:noFill/>
          </a:ln>
        </p:spPr>
      </p:pic>
      <p:sp>
        <p:nvSpPr>
          <p:cNvPr id="136" name="Google Shape;136;p1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accent2"/>
              </a:buClr>
              <a:buSzPts val="3300"/>
              <a:buFont typeface="Trebuchet MS"/>
              <a:buNone/>
              <a:defRPr sz="3300" b="0" i="0" u="none" strike="noStrike" cap="none">
                <a:solidFill>
                  <a:schemeClr val="accent2"/>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400"/>
              </a:spcBef>
              <a:spcAft>
                <a:spcPts val="0"/>
              </a:spcAft>
              <a:buClr>
                <a:srgbClr val="C22536"/>
              </a:buClr>
              <a:buSzPts val="1800"/>
              <a:buFont typeface="Arial"/>
              <a:buChar char="•"/>
              <a:defRPr sz="1800" b="0" i="0" u="none" strike="noStrike" cap="none">
                <a:solidFill>
                  <a:srgbClr val="C22536"/>
                </a:solidFill>
                <a:latin typeface="Trebuchet MS"/>
                <a:ea typeface="Trebuchet MS"/>
                <a:cs typeface="Trebuchet MS"/>
                <a:sym typeface="Trebuchet M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7500" algn="l" rtl="0">
              <a:lnSpc>
                <a:spcPct val="90000"/>
              </a:lnSpc>
              <a:spcBef>
                <a:spcPts val="400"/>
              </a:spcBef>
              <a:spcAft>
                <a:spcPts val="0"/>
              </a:spcAft>
              <a:buClr>
                <a:srgbClr val="901A28"/>
              </a:buClr>
              <a:buSzPts val="1400"/>
              <a:buFont typeface="Arial"/>
              <a:buChar char="•"/>
              <a:defRPr sz="1400" b="0" i="0" u="none" strike="noStrike" cap="none">
                <a:solidFill>
                  <a:srgbClr val="901A28"/>
                </a:solidFill>
                <a:latin typeface="Trebuchet MS"/>
                <a:ea typeface="Trebuchet MS"/>
                <a:cs typeface="Trebuchet MS"/>
                <a:sym typeface="Trebuchet MS"/>
              </a:defRPr>
            </a:lvl4pPr>
            <a:lvl5pPr marL="2286000" marR="0" lvl="4" indent="-317500" algn="l" rtl="0">
              <a:lnSpc>
                <a:spcPct val="90000"/>
              </a:lnSpc>
              <a:spcBef>
                <a:spcPts val="400"/>
              </a:spcBef>
              <a:spcAft>
                <a:spcPts val="0"/>
              </a:spcAft>
              <a:buClr>
                <a:srgbClr val="525252"/>
              </a:buClr>
              <a:buSzPts val="1400"/>
              <a:buFont typeface="Arial"/>
              <a:buChar char="•"/>
              <a:defRPr sz="1400" b="0" i="0" u="none" strike="noStrike" cap="none">
                <a:solidFill>
                  <a:srgbClr val="525252"/>
                </a:solidFill>
                <a:latin typeface="Trebuchet MS"/>
                <a:ea typeface="Trebuchet MS"/>
                <a:cs typeface="Trebuchet MS"/>
                <a:sym typeface="Trebuchet M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9pPr>
          </a:lstStyle>
          <a:p>
            <a:endParaRPr/>
          </a:p>
        </p:txBody>
      </p:sp>
      <p:sp>
        <p:nvSpPr>
          <p:cNvPr id="138" name="Google Shape;13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9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39" name="Google Shape;13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9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40" name="Google Shape;14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186">
          <p15:clr>
            <a:srgbClr val="F26B43"/>
          </p15:clr>
        </p15:guide>
        <p15:guide id="2" pos="54">
          <p15:clr>
            <a:srgbClr val="F26B43"/>
          </p15:clr>
        </p15:guide>
        <p15:guide id="3" pos="5706">
          <p15:clr>
            <a:srgbClr val="F26B43"/>
          </p15:clr>
        </p15:guide>
        <p15:guide id="4" orient="horz" pos="5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hyperlink" Target="https://www.doe.virginia.gov/boe/meetings/2021/04-apr/item-j.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doe.virginia.gov/early-childhood/build-unified-early-childhood-system/index.shtml"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vecf.org/federal-preschool-development-grant-b-5/"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eiionline.org/advancing-effective-interactions-and-instruction-2/tools-resources/for-providing-feedback/" TargetMode="External"/><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https://eclkc.ohs.acf.hhs.gov/curriculum/about-curriculum-consumer-report/criteria-effective-curricula"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s://aeiionline.org/advancing-effective-interactions-and-instruction-2/how-does-it-work/measuring-quality-curricula/" TargetMode="External"/><Relationship Id="rId5" Type="http://schemas.openxmlformats.org/officeDocument/2006/relationships/hyperlink" Target="https://www.doe.virginia.gov/early-childhood/curriculum/index.shtml" TargetMode="External"/><Relationship Id="rId4" Type="http://schemas.openxmlformats.org/officeDocument/2006/relationships/hyperlink" Target="https://www.doe.virginia.gov/early-childhood/curriculum/va-elds-birth-5.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5"/>
          <p:cNvSpPr txBox="1">
            <a:spLocks noGrp="1"/>
          </p:cNvSpPr>
          <p:nvPr>
            <p:ph type="ctrTitle"/>
          </p:nvPr>
        </p:nvSpPr>
        <p:spPr>
          <a:xfrm>
            <a:off x="879975" y="1235475"/>
            <a:ext cx="7578300" cy="1790700"/>
          </a:xfrm>
          <a:prstGeom prst="rect">
            <a:avLst/>
          </a:prstGeom>
          <a:noFill/>
          <a:ln>
            <a:noFill/>
          </a:ln>
        </p:spPr>
        <p:txBody>
          <a:bodyPr spcFirstLastPara="1" wrap="square" lIns="68575" tIns="34275" rIns="68575" bIns="34275" anchor="b" anchorCtr="0">
            <a:noAutofit/>
          </a:bodyPr>
          <a:lstStyle/>
          <a:p>
            <a:pPr marL="0" lvl="0" indent="0" algn="ctr" rtl="0">
              <a:lnSpc>
                <a:spcPct val="90000"/>
              </a:lnSpc>
              <a:spcBef>
                <a:spcPts val="0"/>
              </a:spcBef>
              <a:spcAft>
                <a:spcPts val="0"/>
              </a:spcAft>
              <a:buClr>
                <a:schemeClr val="accent2"/>
              </a:buClr>
              <a:buSzPts val="4500"/>
              <a:buFont typeface="Trebuchet MS"/>
              <a:buNone/>
            </a:pPr>
            <a:r>
              <a:rPr lang="en" b="1"/>
              <a:t>Virginia’s Early Childhood Advisory Committee (ECAC)</a:t>
            </a:r>
            <a:endParaRPr b="1"/>
          </a:p>
        </p:txBody>
      </p:sp>
      <p:sp>
        <p:nvSpPr>
          <p:cNvPr id="254" name="Google Shape;254;p35"/>
          <p:cNvSpPr txBox="1">
            <a:spLocks noGrp="1"/>
          </p:cNvSpPr>
          <p:nvPr>
            <p:ph type="subTitle" idx="1"/>
          </p:nvPr>
        </p:nvSpPr>
        <p:spPr>
          <a:xfrm>
            <a:off x="1143000" y="3095228"/>
            <a:ext cx="6858000" cy="1241700"/>
          </a:xfrm>
          <a:prstGeom prst="rect">
            <a:avLst/>
          </a:prstGeom>
          <a:noFill/>
          <a:ln>
            <a:noFill/>
          </a:ln>
        </p:spPr>
        <p:txBody>
          <a:bodyPr spcFirstLastPara="1" wrap="square" lIns="68575" tIns="34275" rIns="68575" bIns="34275" anchor="t" anchorCtr="0">
            <a:noAutofit/>
          </a:bodyPr>
          <a:lstStyle/>
          <a:p>
            <a:pPr marL="457200" lvl="0" indent="-361950" algn="ctr" rtl="0">
              <a:lnSpc>
                <a:spcPct val="90000"/>
              </a:lnSpc>
              <a:spcBef>
                <a:spcPts val="800"/>
              </a:spcBef>
              <a:spcAft>
                <a:spcPts val="0"/>
              </a:spcAft>
              <a:buClr>
                <a:schemeClr val="dk1"/>
              </a:buClr>
              <a:buSzPts val="1800"/>
              <a:buNone/>
            </a:pPr>
            <a:endParaRPr/>
          </a:p>
          <a:p>
            <a:pPr marL="457200" lvl="0" indent="-361950" algn="ctr" rtl="0">
              <a:lnSpc>
                <a:spcPct val="90000"/>
              </a:lnSpc>
              <a:spcBef>
                <a:spcPts val="800"/>
              </a:spcBef>
              <a:spcAft>
                <a:spcPts val="0"/>
              </a:spcAft>
              <a:buClr>
                <a:schemeClr val="dk1"/>
              </a:buClr>
              <a:buSzPts val="1800"/>
              <a:buNone/>
            </a:pPr>
            <a:r>
              <a:rPr lang="en"/>
              <a:t>May 19, 2021</a:t>
            </a:r>
            <a:endParaRPr/>
          </a:p>
        </p:txBody>
      </p:sp>
      <p:pic>
        <p:nvPicPr>
          <p:cNvPr id="255" name="Google Shape;255;p35"/>
          <p:cNvPicPr preferRelativeResize="0"/>
          <p:nvPr/>
        </p:nvPicPr>
        <p:blipFill rotWithShape="1">
          <a:blip r:embed="rId3">
            <a:alphaModFix/>
          </a:blip>
          <a:srcRect/>
          <a:stretch/>
        </p:blipFill>
        <p:spPr>
          <a:xfrm>
            <a:off x="0" y="4512175"/>
            <a:ext cx="1775351" cy="631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4"/>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Questions?</a:t>
            </a:r>
            <a:endParaRPr/>
          </a:p>
        </p:txBody>
      </p:sp>
      <p:sp>
        <p:nvSpPr>
          <p:cNvPr id="344" name="Google Shape;344;p44"/>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1000"/>
              </a:spcAft>
              <a:buSzPts val="3800"/>
              <a:buNone/>
            </a:pPr>
            <a:r>
              <a:rPr lang="en" sz="3500" b="1"/>
              <a:t>Updates on Virginia’s Child Care and Development Block Grant (CCDBG) Triennial State Plan</a:t>
            </a:r>
            <a:endParaRPr sz="28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6"/>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What is the state plan?</a:t>
            </a:r>
            <a:endParaRPr/>
          </a:p>
        </p:txBody>
      </p:sp>
      <p:sp>
        <p:nvSpPr>
          <p:cNvPr id="355" name="Google Shape;355;p46"/>
          <p:cNvSpPr txBox="1">
            <a:spLocks noGrp="1"/>
          </p:cNvSpPr>
          <p:nvPr>
            <p:ph type="body" idx="1"/>
          </p:nvPr>
        </p:nvSpPr>
        <p:spPr>
          <a:xfrm>
            <a:off x="628650" y="1235208"/>
            <a:ext cx="7886700" cy="3263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Char char="•"/>
            </a:pPr>
            <a:r>
              <a:rPr lang="en" sz="2000" dirty="0"/>
              <a:t>The CCDBG Reauthorization Act of 2014 requires states to submit a plan every 3 years that outlines </a:t>
            </a:r>
            <a:r>
              <a:rPr lang="en" sz="2000" b="1" dirty="0"/>
              <a:t>state child care program policies</a:t>
            </a:r>
            <a:r>
              <a:rPr lang="en" sz="2000" dirty="0"/>
              <a:t> and </a:t>
            </a:r>
            <a:r>
              <a:rPr lang="en" sz="2000" b="1" dirty="0"/>
              <a:t>plans for the Child Care and Development Fund (CDCDF) resources.</a:t>
            </a:r>
            <a:endParaRPr sz="2000" b="1" dirty="0"/>
          </a:p>
          <a:p>
            <a:pPr marL="457200" lvl="0" indent="-361950" algn="l" rtl="0">
              <a:spcBef>
                <a:spcPts val="1000"/>
              </a:spcBef>
              <a:spcAft>
                <a:spcPts val="0"/>
              </a:spcAft>
              <a:buSzPts val="2100"/>
              <a:buChar char="•"/>
            </a:pPr>
            <a:r>
              <a:rPr lang="en" sz="2000" dirty="0"/>
              <a:t>The state plan serves as the application to the federal Administration for Children and Families (ACF) for CCDF dollars.</a:t>
            </a:r>
            <a:endParaRPr sz="2000" dirty="0"/>
          </a:p>
          <a:p>
            <a:pPr marL="457200" lvl="0" indent="-361950" algn="l" rtl="0">
              <a:spcBef>
                <a:spcPts val="1000"/>
              </a:spcBef>
              <a:spcAft>
                <a:spcPts val="0"/>
              </a:spcAft>
              <a:buSzPts val="2100"/>
              <a:buChar char="•"/>
            </a:pPr>
            <a:r>
              <a:rPr lang="en" sz="2000" dirty="0"/>
              <a:t>The plan can be amended </a:t>
            </a:r>
            <a:r>
              <a:rPr lang="en" sz="2000" b="1" dirty="0"/>
              <a:t>at any time</a:t>
            </a:r>
            <a:r>
              <a:rPr lang="en" sz="2000" dirty="0"/>
              <a:t> during the 3-year plan period.</a:t>
            </a:r>
            <a:endParaRPr sz="2000" dirty="0"/>
          </a:p>
          <a:p>
            <a:pPr marL="457200" lvl="0" indent="-361950" algn="l" rtl="0">
              <a:spcBef>
                <a:spcPts val="1000"/>
              </a:spcBef>
              <a:spcAft>
                <a:spcPts val="0"/>
              </a:spcAft>
              <a:buSzPts val="2100"/>
              <a:buChar char="•"/>
            </a:pPr>
            <a:r>
              <a:rPr lang="en" sz="2000" dirty="0" smtClean="0"/>
              <a:t>The upcoming plan </a:t>
            </a:r>
            <a:r>
              <a:rPr lang="en" sz="2000" dirty="0"/>
              <a:t>period runs from October 1, 2021 through September 30, 2024.</a:t>
            </a:r>
            <a:endParaRPr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47"/>
          <p:cNvSpPr txBox="1">
            <a:spLocks noGrp="1"/>
          </p:cNvSpPr>
          <p:nvPr>
            <p:ph type="title"/>
          </p:nvPr>
        </p:nvSpPr>
        <p:spPr>
          <a:xfrm>
            <a:off x="311700" y="368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What </a:t>
            </a:r>
            <a:r>
              <a:rPr lang="en" dirty="0" smtClean="0"/>
              <a:t>is included in </a:t>
            </a:r>
            <a:r>
              <a:rPr lang="en" dirty="0"/>
              <a:t>the state plan?</a:t>
            </a:r>
            <a:endParaRPr dirty="0"/>
          </a:p>
        </p:txBody>
      </p:sp>
      <p:sp>
        <p:nvSpPr>
          <p:cNvPr id="361" name="Google Shape;361;p47"/>
          <p:cNvSpPr txBox="1">
            <a:spLocks noGrp="1"/>
          </p:cNvSpPr>
          <p:nvPr>
            <p:ph type="body" idx="1"/>
          </p:nvPr>
        </p:nvSpPr>
        <p:spPr>
          <a:xfrm>
            <a:off x="311700" y="1076275"/>
            <a:ext cx="8520600" cy="3814800"/>
          </a:xfrm>
          <a:prstGeom prst="rect">
            <a:avLst/>
          </a:prstGeom>
        </p:spPr>
        <p:txBody>
          <a:bodyPr spcFirstLastPara="1" wrap="square" lIns="68575" tIns="34275" rIns="68575" bIns="34275" anchor="t" anchorCtr="0">
            <a:noAutofit/>
          </a:bodyPr>
          <a:lstStyle/>
          <a:p>
            <a:pPr marL="457200" lvl="0" indent="-323850" algn="l" rtl="0">
              <a:spcBef>
                <a:spcPts val="800"/>
              </a:spcBef>
              <a:spcAft>
                <a:spcPts val="0"/>
              </a:spcAft>
              <a:buSzPts val="1500"/>
              <a:buFont typeface="Trebuchet MS"/>
              <a:buAutoNum type="arabicPeriod"/>
            </a:pPr>
            <a:r>
              <a:rPr lang="en" sz="1500"/>
              <a:t>Information about the </a:t>
            </a:r>
            <a:r>
              <a:rPr lang="en" sz="1500" b="1"/>
              <a:t>Lead Agency and key public and private partners</a:t>
            </a:r>
            <a:r>
              <a:rPr lang="en" sz="1500"/>
              <a:t> in CCDF administration</a:t>
            </a:r>
            <a:endParaRPr sz="1500"/>
          </a:p>
          <a:p>
            <a:pPr marL="457200" lvl="0" indent="-323850" algn="l" rtl="0">
              <a:spcBef>
                <a:spcPts val="1000"/>
              </a:spcBef>
              <a:spcAft>
                <a:spcPts val="0"/>
              </a:spcAft>
              <a:buSzPts val="1500"/>
              <a:buFont typeface="Trebuchet MS"/>
              <a:buAutoNum type="arabicPeriod"/>
            </a:pPr>
            <a:r>
              <a:rPr lang="en" sz="1500"/>
              <a:t>State activities related to </a:t>
            </a:r>
            <a:r>
              <a:rPr lang="en" sz="1500" b="1"/>
              <a:t>family engagement and outreach/education for families</a:t>
            </a:r>
            <a:r>
              <a:rPr lang="en" sz="1500"/>
              <a:t> with information and resources on child care, child development, etc.</a:t>
            </a:r>
            <a:endParaRPr sz="1500"/>
          </a:p>
          <a:p>
            <a:pPr marL="457200" lvl="0" indent="-323850" algn="l" rtl="0">
              <a:spcBef>
                <a:spcPts val="1000"/>
              </a:spcBef>
              <a:spcAft>
                <a:spcPts val="0"/>
              </a:spcAft>
              <a:buSzPts val="1500"/>
              <a:buFont typeface="Trebuchet MS"/>
              <a:buAutoNum type="arabicPeriod"/>
            </a:pPr>
            <a:r>
              <a:rPr lang="en" sz="1500"/>
              <a:t>Policies related to </a:t>
            </a:r>
            <a:r>
              <a:rPr lang="en" sz="1500" b="1"/>
              <a:t>families’ participation in the Child Care Subsidy Program (CCSP)</a:t>
            </a:r>
            <a:r>
              <a:rPr lang="en" sz="1500"/>
              <a:t>, including target populations for service</a:t>
            </a:r>
            <a:endParaRPr sz="1500"/>
          </a:p>
          <a:p>
            <a:pPr marL="457200" lvl="0" indent="-323850" algn="l" rtl="0">
              <a:spcBef>
                <a:spcPts val="1000"/>
              </a:spcBef>
              <a:spcAft>
                <a:spcPts val="0"/>
              </a:spcAft>
              <a:buSzPts val="1500"/>
              <a:buFont typeface="Trebuchet MS"/>
              <a:buAutoNum type="arabicPeriod"/>
            </a:pPr>
            <a:r>
              <a:rPr lang="en" sz="1500"/>
              <a:t>Policies related to </a:t>
            </a:r>
            <a:r>
              <a:rPr lang="en" sz="1500" b="1"/>
              <a:t>provider participation in the CCSP</a:t>
            </a:r>
            <a:r>
              <a:rPr lang="en" sz="1500"/>
              <a:t>, including which providers are eligible to serve children in subsidy, reimbursement rates, and payment processes</a:t>
            </a:r>
            <a:endParaRPr sz="1500"/>
          </a:p>
          <a:p>
            <a:pPr marL="457200" lvl="0" indent="-323850" algn="l" rtl="0">
              <a:spcBef>
                <a:spcPts val="1000"/>
              </a:spcBef>
              <a:spcAft>
                <a:spcPts val="0"/>
              </a:spcAft>
              <a:buSzPts val="1500"/>
              <a:buFont typeface="Trebuchet MS"/>
              <a:buAutoNum type="arabicPeriod"/>
            </a:pPr>
            <a:r>
              <a:rPr lang="en" sz="1500"/>
              <a:t>Child care l</a:t>
            </a:r>
            <a:r>
              <a:rPr lang="en" sz="1500" b="1"/>
              <a:t>icensing and monitoring policies and processes</a:t>
            </a:r>
            <a:endParaRPr sz="1500" b="1"/>
          </a:p>
          <a:p>
            <a:pPr marL="457200" lvl="0" indent="-323850" algn="l" rtl="0">
              <a:spcBef>
                <a:spcPts val="1000"/>
              </a:spcBef>
              <a:spcAft>
                <a:spcPts val="0"/>
              </a:spcAft>
              <a:buSzPts val="1500"/>
              <a:buFont typeface="Trebuchet MS"/>
              <a:buAutoNum type="arabicPeriod"/>
            </a:pPr>
            <a:r>
              <a:rPr lang="en" sz="1500"/>
              <a:t>Activities associated with </a:t>
            </a:r>
            <a:r>
              <a:rPr lang="en" sz="1500" b="1"/>
              <a:t>recruiting and retaining a qualified, effective early childhood workforce</a:t>
            </a:r>
            <a:endParaRPr sz="1500" b="1"/>
          </a:p>
          <a:p>
            <a:pPr marL="457200" lvl="0" indent="-323850" algn="l" rtl="0">
              <a:spcBef>
                <a:spcPts val="1000"/>
              </a:spcBef>
              <a:spcAft>
                <a:spcPts val="0"/>
              </a:spcAft>
              <a:buSzPts val="1500"/>
              <a:buFont typeface="Trebuchet MS"/>
              <a:buAutoNum type="arabicPeriod"/>
            </a:pPr>
            <a:r>
              <a:rPr lang="en" sz="1500"/>
              <a:t>Activities associated with supporting </a:t>
            </a:r>
            <a:r>
              <a:rPr lang="en" sz="1500" b="1"/>
              <a:t>continuous quality improvement</a:t>
            </a:r>
            <a:endParaRPr sz="1500" b="1"/>
          </a:p>
          <a:p>
            <a:pPr marL="457200" lvl="0" indent="-323850" algn="l" rtl="0">
              <a:spcBef>
                <a:spcPts val="1000"/>
              </a:spcBef>
              <a:spcAft>
                <a:spcPts val="1000"/>
              </a:spcAft>
              <a:buSzPts val="1500"/>
              <a:buFont typeface="Trebuchet MS"/>
              <a:buAutoNum type="arabicPeriod"/>
            </a:pPr>
            <a:r>
              <a:rPr lang="en" sz="1500"/>
              <a:t>Internal policies to ensure </a:t>
            </a:r>
            <a:r>
              <a:rPr lang="en" sz="1500" b="1"/>
              <a:t>grantee program accountability and integrity</a:t>
            </a:r>
            <a:endParaRPr sz="15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8"/>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FY 2022-2024 </a:t>
            </a:r>
            <a:r>
              <a:rPr lang="en" dirty="0" smtClean="0"/>
              <a:t>state </a:t>
            </a:r>
            <a:r>
              <a:rPr lang="en" dirty="0"/>
              <a:t>p</a:t>
            </a:r>
            <a:r>
              <a:rPr lang="en" dirty="0" smtClean="0"/>
              <a:t>lan</a:t>
            </a:r>
            <a:r>
              <a:rPr lang="en" dirty="0"/>
              <a:t>: Strategy and </a:t>
            </a:r>
            <a:r>
              <a:rPr lang="en" dirty="0" smtClean="0"/>
              <a:t>approach</a:t>
            </a:r>
            <a:endParaRPr dirty="0"/>
          </a:p>
        </p:txBody>
      </p:sp>
      <p:sp>
        <p:nvSpPr>
          <p:cNvPr id="367" name="Google Shape;367;p48"/>
          <p:cNvSpPr txBox="1">
            <a:spLocks noGrp="1"/>
          </p:cNvSpPr>
          <p:nvPr>
            <p:ph type="body" idx="1"/>
          </p:nvPr>
        </p:nvSpPr>
        <p:spPr>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Char char="•"/>
            </a:pPr>
            <a:r>
              <a:rPr lang="en" sz="2000" dirty="0" smtClean="0"/>
              <a:t>VDOE and VDSS are collaboratively completing the state plan for FY22-24. We are focusing on critical updates for </a:t>
            </a:r>
            <a:r>
              <a:rPr lang="en" sz="2000" dirty="0"/>
              <a:t>initial submission in </a:t>
            </a:r>
            <a:r>
              <a:rPr lang="en" sz="2000" dirty="0" smtClean="0"/>
              <a:t>July.</a:t>
            </a:r>
            <a:endParaRPr sz="2000" dirty="0"/>
          </a:p>
          <a:p>
            <a:pPr marL="457200" lvl="0" indent="-361950" algn="l" rtl="0">
              <a:spcBef>
                <a:spcPts val="1000"/>
              </a:spcBef>
              <a:spcAft>
                <a:spcPts val="0"/>
              </a:spcAft>
              <a:buSzPts val="2100"/>
              <a:buChar char="•"/>
            </a:pPr>
            <a:r>
              <a:rPr lang="en" sz="2000" dirty="0"/>
              <a:t>VDOE will conduct a comprehensive review of child care licensing and subsidy policies after July 1 in partnership with the ECAC, the field, and the Board.</a:t>
            </a:r>
            <a:endParaRPr sz="2000" dirty="0"/>
          </a:p>
          <a:p>
            <a:pPr marL="914400" lvl="2" indent="-387350" algn="l" rtl="0">
              <a:spcBef>
                <a:spcPts val="400"/>
              </a:spcBef>
              <a:spcAft>
                <a:spcPts val="0"/>
              </a:spcAft>
              <a:buClr>
                <a:schemeClr val="accent2"/>
              </a:buClr>
              <a:buSzPts val="1600"/>
              <a:buChar char="•"/>
            </a:pPr>
            <a:r>
              <a:rPr lang="en" sz="1800" dirty="0">
                <a:solidFill>
                  <a:schemeClr val="accent2"/>
                </a:solidFill>
              </a:rPr>
              <a:t>We will submit amendments to the state plan as necessary following that </a:t>
            </a:r>
            <a:r>
              <a:rPr lang="en" sz="1800" dirty="0" smtClean="0">
                <a:solidFill>
                  <a:schemeClr val="accent2"/>
                </a:solidFill>
              </a:rPr>
              <a:t>process.</a:t>
            </a:r>
            <a:endParaRPr sz="1800" dirty="0">
              <a:solidFill>
                <a:schemeClr val="accent2"/>
              </a:solidFill>
            </a:endParaRPr>
          </a:p>
          <a:p>
            <a:pPr marL="457200" lvl="0" indent="-361950" algn="l" rtl="0">
              <a:spcBef>
                <a:spcPts val="1000"/>
              </a:spcBef>
              <a:spcAft>
                <a:spcPts val="0"/>
              </a:spcAft>
              <a:buSzPts val="2100"/>
              <a:buChar char="•"/>
            </a:pPr>
            <a:r>
              <a:rPr lang="en" sz="2000" dirty="0"/>
              <a:t>Key next steps:</a:t>
            </a:r>
            <a:endParaRPr sz="2000" dirty="0"/>
          </a:p>
          <a:p>
            <a:pPr marL="914400" lvl="1" indent="-387350" algn="l" rtl="0">
              <a:spcBef>
                <a:spcPts val="800"/>
              </a:spcBef>
              <a:spcAft>
                <a:spcPts val="0"/>
              </a:spcAft>
              <a:buClr>
                <a:schemeClr val="accent2"/>
              </a:buClr>
              <a:buSzPts val="1600"/>
              <a:buChar char="•"/>
            </a:pPr>
            <a:r>
              <a:rPr lang="en" b="1" dirty="0">
                <a:solidFill>
                  <a:schemeClr val="accent2"/>
                </a:solidFill>
              </a:rPr>
              <a:t>June 7:</a:t>
            </a:r>
            <a:r>
              <a:rPr lang="en" dirty="0">
                <a:solidFill>
                  <a:schemeClr val="accent2"/>
                </a:solidFill>
              </a:rPr>
              <a:t> State plan public hearings at 10 AM and 6 PM</a:t>
            </a:r>
            <a:endParaRPr dirty="0">
              <a:solidFill>
                <a:schemeClr val="accent2"/>
              </a:solidFill>
            </a:endParaRPr>
          </a:p>
          <a:p>
            <a:pPr marL="914400" lvl="1" indent="-387350" algn="l" rtl="0">
              <a:spcBef>
                <a:spcPts val="800"/>
              </a:spcBef>
              <a:spcAft>
                <a:spcPts val="0"/>
              </a:spcAft>
              <a:buClr>
                <a:schemeClr val="accent2"/>
              </a:buClr>
              <a:buSzPts val="1600"/>
              <a:buChar char="•"/>
            </a:pPr>
            <a:r>
              <a:rPr lang="en" b="1" dirty="0">
                <a:solidFill>
                  <a:schemeClr val="accent2"/>
                </a:solidFill>
              </a:rPr>
              <a:t>June 30: </a:t>
            </a:r>
            <a:r>
              <a:rPr lang="en" dirty="0">
                <a:solidFill>
                  <a:schemeClr val="accent2"/>
                </a:solidFill>
              </a:rPr>
              <a:t>Plan due to ACF</a:t>
            </a:r>
            <a:endParaRPr sz="1300" dirty="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9"/>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Questions?</a:t>
            </a:r>
            <a:endParaRPr/>
          </a:p>
        </p:txBody>
      </p:sp>
      <p:sp>
        <p:nvSpPr>
          <p:cNvPr id="373" name="Google Shape;373;p49"/>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50"/>
          <p:cNvSpPr txBox="1">
            <a:spLocks noGrp="1"/>
          </p:cNvSpPr>
          <p:nvPr>
            <p:ph type="title"/>
          </p:nvPr>
        </p:nvSpPr>
        <p:spPr>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1000"/>
              </a:spcAft>
              <a:buSzPts val="3800"/>
              <a:buNone/>
            </a:pPr>
            <a:r>
              <a:rPr lang="en" sz="3500" b="1"/>
              <a:t>Implementation of the Proposal for the Unified Measurement and Improvement System</a:t>
            </a:r>
            <a:endParaRPr sz="2800">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1"/>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400"/>
              <a:buFont typeface="Arial"/>
              <a:buNone/>
            </a:pPr>
            <a:r>
              <a:rPr lang="en" dirty="0">
                <a:solidFill>
                  <a:srgbClr val="C22536"/>
                </a:solidFill>
              </a:rPr>
              <a:t>Virginia's </a:t>
            </a:r>
            <a:r>
              <a:rPr lang="en" dirty="0" smtClean="0">
                <a:solidFill>
                  <a:srgbClr val="C22536"/>
                </a:solidFill>
              </a:rPr>
              <a:t>new early childhood system</a:t>
            </a:r>
            <a:endParaRPr dirty="0">
              <a:solidFill>
                <a:srgbClr val="C22536"/>
              </a:solidFill>
            </a:endParaRPr>
          </a:p>
        </p:txBody>
      </p:sp>
      <p:sp>
        <p:nvSpPr>
          <p:cNvPr id="384" name="Google Shape;384;p51"/>
          <p:cNvSpPr txBox="1">
            <a:spLocks noGrp="1"/>
          </p:cNvSpPr>
          <p:nvPr>
            <p:ph type="body" idx="1"/>
          </p:nvPr>
        </p:nvSpPr>
        <p:spPr>
          <a:prstGeom prst="rect">
            <a:avLst/>
          </a:prstGeom>
        </p:spPr>
        <p:txBody>
          <a:bodyPr spcFirstLastPara="1" wrap="square" lIns="68575" tIns="34275" rIns="68575" bIns="34275" anchor="t" anchorCtr="0">
            <a:noAutofit/>
          </a:bodyPr>
          <a:lstStyle/>
          <a:p>
            <a:pPr marL="0" lvl="0" indent="0" algn="l" rtl="0">
              <a:lnSpc>
                <a:spcPct val="108000"/>
              </a:lnSpc>
              <a:spcBef>
                <a:spcPts val="0"/>
              </a:spcBef>
              <a:spcAft>
                <a:spcPts val="0"/>
              </a:spcAft>
              <a:buNone/>
            </a:pPr>
            <a:r>
              <a:rPr lang="en" sz="1700" b="1" dirty="0">
                <a:solidFill>
                  <a:schemeClr val="dk1"/>
                </a:solidFill>
                <a:latin typeface="Trebuchet MS"/>
                <a:ea typeface="Trebuchet MS"/>
                <a:cs typeface="Trebuchet MS"/>
                <a:sym typeface="Trebuchet MS"/>
              </a:rPr>
              <a:t>Virginia’s current system does not offer every child equitable opportunity. </a:t>
            </a:r>
            <a:endParaRPr sz="1700" b="1" dirty="0">
              <a:solidFill>
                <a:schemeClr val="dk1"/>
              </a:solidFill>
              <a:latin typeface="Trebuchet MS"/>
              <a:ea typeface="Trebuchet MS"/>
              <a:cs typeface="Trebuchet MS"/>
              <a:sym typeface="Trebuchet MS"/>
            </a:endParaRPr>
          </a:p>
          <a:p>
            <a:pPr marL="457200" lvl="0" indent="-317500" algn="l" rtl="0">
              <a:lnSpc>
                <a:spcPct val="108000"/>
              </a:lnSpc>
              <a:spcBef>
                <a:spcPts val="0"/>
              </a:spcBef>
              <a:spcAft>
                <a:spcPts val="0"/>
              </a:spcAft>
              <a:buSzPts val="1400"/>
              <a:buFont typeface="Trebuchet MS"/>
              <a:buChar char="●"/>
            </a:pPr>
            <a:r>
              <a:rPr lang="en" sz="1400" dirty="0">
                <a:solidFill>
                  <a:srgbClr val="222222"/>
                </a:solidFill>
                <a:latin typeface="Trebuchet MS"/>
                <a:ea typeface="Trebuchet MS"/>
                <a:cs typeface="Trebuchet MS"/>
                <a:sym typeface="Trebuchet MS"/>
              </a:rPr>
              <a:t>Quality early childhood experiences prepare children for success but families and children lack equitable access to these experiences. </a:t>
            </a:r>
            <a:endParaRPr sz="1400" dirty="0">
              <a:solidFill>
                <a:schemeClr val="dk1"/>
              </a:solidFill>
              <a:latin typeface="Trebuchet MS"/>
              <a:ea typeface="Trebuchet MS"/>
              <a:cs typeface="Trebuchet MS"/>
              <a:sym typeface="Trebuchet MS"/>
            </a:endParaRPr>
          </a:p>
          <a:p>
            <a:pPr marL="457200" lvl="0" indent="-317500" algn="l" rtl="0">
              <a:lnSpc>
                <a:spcPct val="108000"/>
              </a:lnSpc>
              <a:spcBef>
                <a:spcPts val="0"/>
              </a:spcBef>
              <a:spcAft>
                <a:spcPts val="0"/>
              </a:spcAft>
              <a:buSzPts val="1400"/>
              <a:buFont typeface="Trebuchet MS"/>
              <a:buChar char="●"/>
            </a:pPr>
            <a:r>
              <a:rPr lang="en" sz="1400" dirty="0">
                <a:solidFill>
                  <a:schemeClr val="dk1"/>
                </a:solidFill>
                <a:latin typeface="Trebuchet MS"/>
                <a:ea typeface="Trebuchet MS"/>
                <a:cs typeface="Trebuchet MS"/>
                <a:sym typeface="Trebuchet MS"/>
              </a:rPr>
              <a:t>Our system too often fails to </a:t>
            </a:r>
            <a:r>
              <a:rPr lang="en" sz="1400" dirty="0">
                <a:solidFill>
                  <a:srgbClr val="222222"/>
                </a:solidFill>
                <a:latin typeface="Trebuchet MS"/>
                <a:ea typeface="Trebuchet MS"/>
                <a:cs typeface="Trebuchet MS"/>
                <a:sym typeface="Trebuchet MS"/>
              </a:rPr>
              <a:t>prepare children who are Black, Hispanic, speak a language other than English at home, or have a diagnosed disability or developmental delay. </a:t>
            </a:r>
            <a:endParaRPr sz="1400" dirty="0">
              <a:solidFill>
                <a:srgbClr val="222222"/>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sz="1600" b="1" dirty="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r>
              <a:rPr lang="en" sz="1700" b="1" dirty="0">
                <a:solidFill>
                  <a:schemeClr val="dk1"/>
                </a:solidFill>
                <a:latin typeface="Trebuchet MS"/>
                <a:ea typeface="Trebuchet MS"/>
                <a:cs typeface="Trebuchet MS"/>
                <a:sym typeface="Trebuchet MS"/>
              </a:rPr>
              <a:t>Virginia’s early childhood system must ensure that </a:t>
            </a:r>
            <a:r>
              <a:rPr lang="en" sz="1700" b="1" u="sng" dirty="0">
                <a:solidFill>
                  <a:schemeClr val="dk1"/>
                </a:solidFill>
                <a:latin typeface="Trebuchet MS"/>
                <a:ea typeface="Trebuchet MS"/>
                <a:cs typeface="Trebuchet MS"/>
                <a:sym typeface="Trebuchet MS"/>
              </a:rPr>
              <a:t>all</a:t>
            </a:r>
            <a:r>
              <a:rPr lang="en" sz="1700" b="1" dirty="0">
                <a:solidFill>
                  <a:schemeClr val="dk1"/>
                </a:solidFill>
                <a:latin typeface="Trebuchet MS"/>
                <a:ea typeface="Trebuchet MS"/>
                <a:cs typeface="Trebuchet MS"/>
                <a:sym typeface="Trebuchet MS"/>
              </a:rPr>
              <a:t> children have access to quality teaching and learning experiences that meet their unique needs. Together, we will:   </a:t>
            </a:r>
            <a:endParaRPr sz="1700" b="1" dirty="0">
              <a:solidFill>
                <a:schemeClr val="dk1"/>
              </a:solidFill>
              <a:latin typeface="Trebuchet MS"/>
              <a:ea typeface="Trebuchet MS"/>
              <a:cs typeface="Trebuchet MS"/>
              <a:sym typeface="Trebuchet MS"/>
            </a:endParaRPr>
          </a:p>
          <a:p>
            <a:pPr marL="0" lvl="0" indent="0" algn="l" rtl="0">
              <a:spcBef>
                <a:spcPts val="800"/>
              </a:spcBef>
              <a:spcAft>
                <a:spcPts val="0"/>
              </a:spcAft>
              <a:buNone/>
            </a:pPr>
            <a:endParaRPr sz="1600" dirty="0">
              <a:latin typeface="Trebuchet MS"/>
              <a:ea typeface="Trebuchet MS"/>
              <a:cs typeface="Trebuchet MS"/>
              <a:sym typeface="Trebuchet MS"/>
            </a:endParaRPr>
          </a:p>
        </p:txBody>
      </p:sp>
      <p:sp>
        <p:nvSpPr>
          <p:cNvPr id="385" name="Google Shape;385;p51"/>
          <p:cNvSpPr/>
          <p:nvPr/>
        </p:nvSpPr>
        <p:spPr>
          <a:xfrm>
            <a:off x="684180" y="3529981"/>
            <a:ext cx="24360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800"/>
              </a:spcAft>
              <a:buNone/>
            </a:pPr>
            <a:r>
              <a:rPr lang="en" sz="1500" b="1" dirty="0">
                <a:solidFill>
                  <a:srgbClr val="980000"/>
                </a:solidFill>
                <a:highlight>
                  <a:srgbClr val="F4CCCC"/>
                </a:highlight>
                <a:latin typeface="Trebuchet MS"/>
                <a:ea typeface="Trebuchet MS"/>
                <a:cs typeface="Trebuchet MS"/>
                <a:sym typeface="Trebuchet MS"/>
              </a:rPr>
              <a:t>UNIFY </a:t>
            </a:r>
            <a:r>
              <a:rPr lang="en" sz="1500" dirty="0">
                <a:solidFill>
                  <a:schemeClr val="dk1"/>
                </a:solidFill>
                <a:highlight>
                  <a:srgbClr val="F4CCCC"/>
                </a:highlight>
                <a:latin typeface="Trebuchet MS"/>
                <a:ea typeface="Trebuchet MS"/>
                <a:cs typeface="Trebuchet MS"/>
                <a:sym typeface="Trebuchet MS"/>
              </a:rPr>
              <a:t>around shared and equitable expectations for quality.</a:t>
            </a:r>
            <a:endParaRPr sz="1500" dirty="0">
              <a:solidFill>
                <a:schemeClr val="dk1"/>
              </a:solidFill>
              <a:highlight>
                <a:srgbClr val="F4CCCC"/>
              </a:highlight>
              <a:latin typeface="Trebuchet MS"/>
              <a:ea typeface="Trebuchet MS"/>
              <a:cs typeface="Trebuchet MS"/>
              <a:sym typeface="Trebuchet MS"/>
            </a:endParaRPr>
          </a:p>
        </p:txBody>
      </p:sp>
      <p:sp>
        <p:nvSpPr>
          <p:cNvPr id="386" name="Google Shape;386;p51"/>
          <p:cNvSpPr/>
          <p:nvPr/>
        </p:nvSpPr>
        <p:spPr>
          <a:xfrm>
            <a:off x="3314680" y="3551128"/>
            <a:ext cx="25824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00" b="1" dirty="0">
              <a:solidFill>
                <a:srgbClr val="980000"/>
              </a:solidFill>
              <a:highlight>
                <a:srgbClr val="F4CCCC"/>
              </a:highlight>
              <a:latin typeface="Trebuchet MS"/>
              <a:ea typeface="Trebuchet MS"/>
              <a:cs typeface="Trebuchet MS"/>
              <a:sym typeface="Trebuchet MS"/>
            </a:endParaRPr>
          </a:p>
          <a:p>
            <a:pPr marL="0" lvl="0" indent="0" algn="ctr" rtl="0">
              <a:spcBef>
                <a:spcPts val="800"/>
              </a:spcBef>
              <a:spcAft>
                <a:spcPts val="800"/>
              </a:spcAft>
              <a:buNone/>
            </a:pPr>
            <a:r>
              <a:rPr lang="en" sz="1500" b="1" dirty="0">
                <a:solidFill>
                  <a:srgbClr val="980000"/>
                </a:solidFill>
                <a:highlight>
                  <a:srgbClr val="F4CCCC"/>
                </a:highlight>
                <a:latin typeface="Trebuchet MS"/>
                <a:ea typeface="Trebuchet MS"/>
                <a:cs typeface="Trebuchet MS"/>
                <a:sym typeface="Trebuchet MS"/>
              </a:rPr>
              <a:t>MEASURE</a:t>
            </a:r>
            <a:r>
              <a:rPr lang="en" sz="1500" dirty="0">
                <a:solidFill>
                  <a:schemeClr val="dk1"/>
                </a:solidFill>
                <a:highlight>
                  <a:srgbClr val="F4CCCC"/>
                </a:highlight>
                <a:latin typeface="Trebuchet MS"/>
                <a:ea typeface="Trebuchet MS"/>
                <a:cs typeface="Trebuchet MS"/>
                <a:sym typeface="Trebuchet MS"/>
              </a:rPr>
              <a:t> and strengthen teacher-child interactions and curriculum use in all publicly-funded birth-to-five programs.</a:t>
            </a:r>
            <a:endParaRPr sz="1500" b="1" dirty="0">
              <a:solidFill>
                <a:srgbClr val="980000"/>
              </a:solidFill>
              <a:highlight>
                <a:srgbClr val="F4CCCC"/>
              </a:highlight>
              <a:latin typeface="Trebuchet MS"/>
              <a:ea typeface="Trebuchet MS"/>
              <a:cs typeface="Trebuchet MS"/>
              <a:sym typeface="Trebuchet MS"/>
            </a:endParaRPr>
          </a:p>
        </p:txBody>
      </p:sp>
      <p:sp>
        <p:nvSpPr>
          <p:cNvPr id="387" name="Google Shape;387;p51"/>
          <p:cNvSpPr/>
          <p:nvPr/>
        </p:nvSpPr>
        <p:spPr>
          <a:xfrm>
            <a:off x="6097580" y="3551128"/>
            <a:ext cx="24360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800"/>
              </a:spcAft>
              <a:buNone/>
            </a:pPr>
            <a:r>
              <a:rPr lang="en" sz="1500" b="1">
                <a:solidFill>
                  <a:srgbClr val="980000"/>
                </a:solidFill>
                <a:highlight>
                  <a:srgbClr val="F4CCCC"/>
                </a:highlight>
                <a:latin typeface="Trebuchet MS"/>
                <a:ea typeface="Trebuchet MS"/>
                <a:cs typeface="Trebuchet MS"/>
                <a:sym typeface="Trebuchet MS"/>
              </a:rPr>
              <a:t>IMPROVE </a:t>
            </a:r>
            <a:r>
              <a:rPr lang="en" sz="1500">
                <a:solidFill>
                  <a:schemeClr val="dk1"/>
                </a:solidFill>
                <a:highlight>
                  <a:srgbClr val="F4CCCC"/>
                </a:highlight>
                <a:latin typeface="Trebuchet MS"/>
                <a:ea typeface="Trebuchet MS"/>
                <a:cs typeface="Trebuchet MS"/>
                <a:sym typeface="Trebuchet MS"/>
              </a:rPr>
              <a:t>supports for educators, prioritizing those who need it most. </a:t>
            </a:r>
            <a:endParaRPr sz="1500">
              <a:solidFill>
                <a:schemeClr val="dk1"/>
              </a:solidFill>
              <a:highlight>
                <a:srgbClr val="F4CCCC"/>
              </a:highlight>
              <a:latin typeface="Trebuchet MS"/>
              <a:ea typeface="Trebuchet MS"/>
              <a:cs typeface="Trebuchet MS"/>
              <a:sym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52"/>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Progress </a:t>
            </a:r>
            <a:r>
              <a:rPr lang="en" sz="3000" dirty="0" smtClean="0"/>
              <a:t>update</a:t>
            </a:r>
            <a:endParaRPr sz="3000" dirty="0"/>
          </a:p>
          <a:p>
            <a:pPr marL="0" lvl="0" indent="0" algn="l" rtl="0">
              <a:spcBef>
                <a:spcPts val="0"/>
              </a:spcBef>
              <a:spcAft>
                <a:spcPts val="0"/>
              </a:spcAft>
              <a:buNone/>
            </a:pPr>
            <a:endParaRPr sz="3000" dirty="0"/>
          </a:p>
        </p:txBody>
      </p:sp>
      <p:sp>
        <p:nvSpPr>
          <p:cNvPr id="393" name="Google Shape;393;p52"/>
          <p:cNvSpPr txBox="1">
            <a:spLocks noGrp="1"/>
          </p:cNvSpPr>
          <p:nvPr>
            <p:ph type="body" idx="1"/>
          </p:nvPr>
        </p:nvSpPr>
        <p:spPr>
          <a:xfrm>
            <a:off x="628650" y="9400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b="1" dirty="0">
                <a:solidFill>
                  <a:srgbClr val="000000"/>
                </a:solidFill>
              </a:rPr>
              <a:t>Virginia Board of </a:t>
            </a:r>
            <a:r>
              <a:rPr lang="en" sz="1800" b="1" dirty="0" smtClean="0">
                <a:solidFill>
                  <a:srgbClr val="000000"/>
                </a:solidFill>
              </a:rPr>
              <a:t>Education Review</a:t>
            </a:r>
            <a:endParaRPr sz="1800" b="1" dirty="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dirty="0">
                <a:solidFill>
                  <a:srgbClr val="000000"/>
                </a:solidFill>
              </a:rPr>
              <a:t>In </a:t>
            </a:r>
            <a:r>
              <a:rPr lang="en" sz="1600" dirty="0" smtClean="0">
                <a:solidFill>
                  <a:srgbClr val="000000"/>
                </a:solidFill>
              </a:rPr>
              <a:t>April, </a:t>
            </a:r>
            <a:r>
              <a:rPr lang="en" sz="1600" dirty="0">
                <a:solidFill>
                  <a:srgbClr val="000000"/>
                </a:solidFill>
              </a:rPr>
              <a:t>BOE completed the first review of the </a:t>
            </a:r>
            <a:r>
              <a:rPr lang="en" sz="1600" i="1" u="sng" dirty="0">
                <a:solidFill>
                  <a:schemeClr val="hlink"/>
                </a:solidFill>
                <a:hlinkClick r:id="rId3"/>
              </a:rPr>
              <a:t>Guidelines for Practice Year 1 of the Early Childhood Unified Measurement and Improvement System.</a:t>
            </a:r>
            <a:r>
              <a:rPr lang="en" sz="1600" i="1" dirty="0">
                <a:solidFill>
                  <a:srgbClr val="000000"/>
                </a:solidFill>
              </a:rPr>
              <a:t> </a:t>
            </a:r>
            <a:r>
              <a:rPr lang="en" sz="1600" dirty="0" smtClean="0">
                <a:solidFill>
                  <a:srgbClr val="000000"/>
                </a:solidFill>
              </a:rPr>
              <a:t>The </a:t>
            </a:r>
            <a:r>
              <a:rPr lang="en" sz="1600" dirty="0">
                <a:solidFill>
                  <a:srgbClr val="000000"/>
                </a:solidFill>
              </a:rPr>
              <a:t>second review is scheduled for June.</a:t>
            </a:r>
            <a:endParaRPr sz="1400" b="1" dirty="0">
              <a:solidFill>
                <a:srgbClr val="000000"/>
              </a:solidFill>
            </a:endParaRPr>
          </a:p>
          <a:p>
            <a:pPr marL="0" lvl="0" indent="0" algn="l" rtl="0">
              <a:lnSpc>
                <a:spcPct val="100000"/>
              </a:lnSpc>
              <a:spcBef>
                <a:spcPts val="0"/>
              </a:spcBef>
              <a:spcAft>
                <a:spcPts val="0"/>
              </a:spcAft>
              <a:buNone/>
            </a:pPr>
            <a:endParaRPr sz="1700" b="1" dirty="0">
              <a:solidFill>
                <a:srgbClr val="000000"/>
              </a:solidFill>
            </a:endParaRPr>
          </a:p>
          <a:p>
            <a:pPr marL="0" lvl="0" indent="0" algn="l" rtl="0">
              <a:lnSpc>
                <a:spcPct val="100000"/>
              </a:lnSpc>
              <a:spcBef>
                <a:spcPts val="0"/>
              </a:spcBef>
              <a:spcAft>
                <a:spcPts val="0"/>
              </a:spcAft>
              <a:buNone/>
            </a:pPr>
            <a:r>
              <a:rPr lang="en" sz="1800" b="1" dirty="0">
                <a:solidFill>
                  <a:srgbClr val="000000"/>
                </a:solidFill>
              </a:rPr>
              <a:t>Stakeholder </a:t>
            </a:r>
            <a:r>
              <a:rPr lang="en" sz="1800" b="1" dirty="0" smtClean="0">
                <a:solidFill>
                  <a:srgbClr val="000000"/>
                </a:solidFill>
              </a:rPr>
              <a:t>Engagement</a:t>
            </a:r>
            <a:endParaRPr sz="1800" b="1" dirty="0">
              <a:solidFill>
                <a:srgbClr val="000000"/>
              </a:solidFill>
            </a:endParaRPr>
          </a:p>
          <a:p>
            <a:pPr marL="0" lvl="0" indent="0" algn="l" rtl="0">
              <a:lnSpc>
                <a:spcPct val="100000"/>
              </a:lnSpc>
              <a:spcBef>
                <a:spcPts val="0"/>
              </a:spcBef>
              <a:spcAft>
                <a:spcPts val="0"/>
              </a:spcAft>
              <a:buNone/>
            </a:pPr>
            <a:r>
              <a:rPr lang="en" sz="1700" dirty="0">
                <a:solidFill>
                  <a:srgbClr val="000000"/>
                </a:solidFill>
              </a:rPr>
              <a:t>Since March, VDOE has engaged diverse stakeholders to share the proposal and receive feedback on the new system.</a:t>
            </a:r>
            <a:r>
              <a:rPr lang="en" sz="1700" b="1" dirty="0">
                <a:solidFill>
                  <a:srgbClr val="000000"/>
                </a:solidFill>
              </a:rPr>
              <a:t> </a:t>
            </a:r>
            <a:endParaRPr sz="1600" b="1" dirty="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400" dirty="0">
                <a:solidFill>
                  <a:srgbClr val="000000"/>
                </a:solidFill>
              </a:rPr>
              <a:t>Quality Matters Part 2 webinar and feedback </a:t>
            </a:r>
            <a:r>
              <a:rPr lang="en" sz="1400" dirty="0" smtClean="0">
                <a:solidFill>
                  <a:srgbClr val="000000"/>
                </a:solidFill>
              </a:rPr>
              <a:t>survey: </a:t>
            </a:r>
            <a:r>
              <a:rPr lang="en" sz="1400" dirty="0">
                <a:solidFill>
                  <a:srgbClr val="000000"/>
                </a:solidFill>
              </a:rPr>
              <a:t>342</a:t>
            </a:r>
            <a:r>
              <a:rPr lang="en" sz="1400" dirty="0">
                <a:solidFill>
                  <a:srgbClr val="FF0000"/>
                </a:solidFill>
              </a:rPr>
              <a:t> </a:t>
            </a:r>
            <a:r>
              <a:rPr lang="en" sz="1400" dirty="0">
                <a:solidFill>
                  <a:srgbClr val="000000"/>
                </a:solidFill>
              </a:rPr>
              <a:t>live attendees; </a:t>
            </a:r>
            <a:r>
              <a:rPr lang="en" sz="1400" dirty="0"/>
              <a:t>611 </a:t>
            </a:r>
            <a:r>
              <a:rPr lang="en" sz="1400" dirty="0">
                <a:solidFill>
                  <a:srgbClr val="000000"/>
                </a:solidFill>
              </a:rPr>
              <a:t>recording views; 80+ online feedback survey responses  </a:t>
            </a:r>
            <a:endParaRPr sz="1400" dirty="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400" dirty="0">
                <a:solidFill>
                  <a:srgbClr val="000000"/>
                </a:solidFill>
              </a:rPr>
              <a:t>17 presentations to stakeholder groups </a:t>
            </a:r>
            <a:endParaRPr sz="1400" dirty="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400" dirty="0">
                <a:solidFill>
                  <a:srgbClr val="000000"/>
                </a:solidFill>
              </a:rPr>
              <a:t>Ongoing consultations with data, content and equity experts</a:t>
            </a:r>
            <a:endParaRPr sz="1600" dirty="0">
              <a:solidFill>
                <a:srgbClr val="000000"/>
              </a:solidFill>
            </a:endParaRPr>
          </a:p>
          <a:p>
            <a:pPr marL="0" lvl="0" indent="0" algn="l" rtl="0">
              <a:lnSpc>
                <a:spcPct val="100000"/>
              </a:lnSpc>
              <a:spcBef>
                <a:spcPts val="1000"/>
              </a:spcBef>
              <a:spcAft>
                <a:spcPts val="0"/>
              </a:spcAft>
              <a:buNone/>
            </a:pPr>
            <a:r>
              <a:rPr lang="en" sz="1600" dirty="0">
                <a:solidFill>
                  <a:srgbClr val="000000"/>
                </a:solidFill>
              </a:rPr>
              <a:t>Information and resources have also been shared broadly through email newsletters and posted on the VDOE </a:t>
            </a:r>
            <a:r>
              <a:rPr lang="en" sz="1600" u="sng" dirty="0">
                <a:solidFill>
                  <a:schemeClr val="hlink"/>
                </a:solidFill>
                <a:hlinkClick r:id="rId4"/>
              </a:rPr>
              <a:t>Building a Unified Early Childhood System</a:t>
            </a:r>
            <a:r>
              <a:rPr lang="en" sz="1600" dirty="0">
                <a:solidFill>
                  <a:srgbClr val="000000"/>
                </a:solidFill>
              </a:rPr>
              <a:t> website.</a:t>
            </a:r>
            <a:endParaRPr sz="1600" dirty="0">
              <a:solidFill>
                <a:srgbClr val="000000"/>
              </a:solidFill>
            </a:endParaRPr>
          </a:p>
          <a:p>
            <a:pPr marL="0" lvl="0" indent="0" algn="l" rtl="0">
              <a:spcBef>
                <a:spcPts val="800"/>
              </a:spcBef>
              <a:spcAft>
                <a:spcPts val="0"/>
              </a:spcAft>
              <a:buNone/>
            </a:pPr>
            <a:endParaRPr sz="1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53"/>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accent2"/>
              </a:buClr>
              <a:buSzPts val="1400"/>
              <a:buNone/>
            </a:pPr>
            <a:r>
              <a:rPr lang="en" dirty="0"/>
              <a:t>Timeline for </a:t>
            </a:r>
            <a:r>
              <a:rPr lang="en" dirty="0" smtClean="0"/>
              <a:t>statewide </a:t>
            </a:r>
            <a:r>
              <a:rPr lang="en" dirty="0"/>
              <a:t>p</a:t>
            </a:r>
            <a:r>
              <a:rPr lang="en" dirty="0" smtClean="0"/>
              <a:t>articipation</a:t>
            </a:r>
            <a:endParaRPr dirty="0"/>
          </a:p>
        </p:txBody>
      </p:sp>
      <p:grpSp>
        <p:nvGrpSpPr>
          <p:cNvPr id="399" name="Google Shape;399;p53"/>
          <p:cNvGrpSpPr/>
          <p:nvPr/>
        </p:nvGrpSpPr>
        <p:grpSpPr>
          <a:xfrm>
            <a:off x="806824" y="1259679"/>
            <a:ext cx="7893421" cy="3156792"/>
            <a:chOff x="1" y="3568"/>
            <a:chExt cx="7893421" cy="3156792"/>
          </a:xfrm>
        </p:grpSpPr>
        <p:sp>
          <p:nvSpPr>
            <p:cNvPr id="400" name="Google Shape;400;p53"/>
            <p:cNvSpPr/>
            <p:nvPr/>
          </p:nvSpPr>
          <p:spPr>
            <a:xfrm rot="5400000">
              <a:off x="-64446" y="94168"/>
              <a:ext cx="1156800" cy="975600"/>
            </a:xfrm>
            <a:prstGeom prst="chevron">
              <a:avLst>
                <a:gd name="adj" fmla="val 50000"/>
              </a:avLst>
            </a:prstGeom>
            <a:solidFill>
              <a:srgbClr val="E46F7C"/>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53"/>
            <p:cNvSpPr txBox="1"/>
            <p:nvPr/>
          </p:nvSpPr>
          <p:spPr>
            <a:xfrm>
              <a:off x="26222" y="491335"/>
              <a:ext cx="975600" cy="181200"/>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None/>
              </a:pPr>
              <a:r>
                <a:rPr lang="en" sz="1200" b="1" i="0" u="none" strike="noStrike" cap="none">
                  <a:solidFill>
                    <a:schemeClr val="lt1"/>
                  </a:solidFill>
                  <a:latin typeface="Trebuchet MS"/>
                  <a:ea typeface="Trebuchet MS"/>
                  <a:cs typeface="Trebuchet MS"/>
                  <a:sym typeface="Trebuchet MS"/>
                </a:rPr>
                <a:t>2021-2022</a:t>
              </a:r>
              <a:r>
                <a:rPr lang="en" sz="1200" b="0" i="0" u="none" strike="noStrike" cap="none">
                  <a:solidFill>
                    <a:schemeClr val="lt1"/>
                  </a:solidFill>
                  <a:latin typeface="Arial"/>
                  <a:ea typeface="Arial"/>
                  <a:cs typeface="Arial"/>
                  <a:sym typeface="Arial"/>
                </a:rPr>
                <a:t> </a:t>
              </a:r>
              <a:endParaRPr sz="1200" b="0" i="0" u="none" strike="noStrike" cap="none">
                <a:solidFill>
                  <a:schemeClr val="lt1"/>
                </a:solidFill>
                <a:latin typeface="Arial"/>
                <a:ea typeface="Arial"/>
                <a:cs typeface="Arial"/>
                <a:sym typeface="Arial"/>
              </a:endParaRPr>
            </a:p>
          </p:txBody>
        </p:sp>
        <p:sp>
          <p:nvSpPr>
            <p:cNvPr id="402" name="Google Shape;402;p53"/>
            <p:cNvSpPr/>
            <p:nvPr/>
          </p:nvSpPr>
          <p:spPr>
            <a:xfrm rot="5400000">
              <a:off x="4094961" y="-2959405"/>
              <a:ext cx="731400" cy="6780600"/>
            </a:xfrm>
            <a:prstGeom prst="round2SameRect">
              <a:avLst>
                <a:gd name="adj1" fmla="val 16667"/>
                <a:gd name="adj2" fmla="val 0"/>
              </a:avLst>
            </a:prstGeom>
            <a:solidFill>
              <a:schemeClr val="lt1">
                <a:alpha val="89800"/>
              </a:schemeClr>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53"/>
            <p:cNvSpPr txBox="1"/>
            <p:nvPr/>
          </p:nvSpPr>
          <p:spPr>
            <a:xfrm>
              <a:off x="1070435" y="100905"/>
              <a:ext cx="6744900" cy="660000"/>
            </a:xfrm>
            <a:prstGeom prst="rect">
              <a:avLst/>
            </a:prstGeom>
            <a:noFill/>
            <a:ln>
              <a:noFill/>
            </a:ln>
          </p:spPr>
          <p:txBody>
            <a:bodyPr spcFirstLastPara="1" wrap="square" lIns="99550" tIns="8875" rIns="8875" bIns="8875" anchor="ctr" anchorCtr="0">
              <a:noAutofit/>
            </a:bodyPr>
            <a:lstStyle/>
            <a:p>
              <a:pPr marL="0" marR="0" lvl="0" indent="0" algn="l" rtl="0">
                <a:lnSpc>
                  <a:spcPct val="90000"/>
                </a:lnSpc>
                <a:spcBef>
                  <a:spcPts val="0"/>
                </a:spcBef>
                <a:spcAft>
                  <a:spcPts val="0"/>
                </a:spcAft>
                <a:buNone/>
              </a:pPr>
              <a:r>
                <a:rPr lang="en" sz="1400" b="1" i="0" u="none" strike="noStrike" cap="none" dirty="0">
                  <a:solidFill>
                    <a:srgbClr val="000000"/>
                  </a:solidFill>
                  <a:latin typeface="Trebuchet MS"/>
                  <a:ea typeface="Trebuchet MS"/>
                  <a:cs typeface="Trebuchet MS"/>
                  <a:sym typeface="Trebuchet MS"/>
                </a:rPr>
                <a:t>Practice Year 1 begins July 2021 </a:t>
              </a:r>
              <a:endParaRPr sz="1400" b="1" i="0" u="none" strike="noStrike" cap="none" dirty="0">
                <a:solidFill>
                  <a:srgbClr val="000000"/>
                </a:solidFill>
                <a:latin typeface="Trebuchet MS"/>
                <a:ea typeface="Trebuchet MS"/>
                <a:cs typeface="Trebuchet MS"/>
                <a:sym typeface="Trebuchet MS"/>
              </a:endParaRPr>
            </a:p>
            <a:p>
              <a:pPr marL="457200" marR="0" lvl="0" indent="-317500" algn="l" rtl="0">
                <a:lnSpc>
                  <a:spcPct val="90000"/>
                </a:lnSpc>
                <a:spcBef>
                  <a:spcPts val="210"/>
                </a:spcBef>
                <a:spcAft>
                  <a:spcPts val="0"/>
                </a:spcAft>
                <a:buClr>
                  <a:srgbClr val="000000"/>
                </a:buClr>
                <a:buSzPts val="1400"/>
                <a:buFont typeface="Trebuchet MS"/>
                <a:buChar char="●"/>
              </a:pPr>
              <a:r>
                <a:rPr lang="en" sz="1400" b="0" i="0" u="none" strike="noStrike" cap="none" dirty="0">
                  <a:solidFill>
                    <a:srgbClr val="000000"/>
                  </a:solidFill>
                  <a:latin typeface="Trebuchet MS"/>
                  <a:ea typeface="Trebuchet MS"/>
                  <a:cs typeface="Trebuchet MS"/>
                  <a:sym typeface="Trebuchet MS"/>
                </a:rPr>
                <a:t>Participation available to PDG cohorts 1-3 </a:t>
              </a:r>
              <a:r>
                <a:rPr lang="en" sz="1400" b="0" i="0" u="none" strike="noStrike" cap="none" dirty="0" smtClean="0">
                  <a:solidFill>
                    <a:srgbClr val="000000"/>
                  </a:solidFill>
                  <a:latin typeface="Trebuchet MS"/>
                  <a:ea typeface="Trebuchet MS"/>
                  <a:cs typeface="Trebuchet MS"/>
                  <a:sym typeface="Trebuchet MS"/>
                </a:rPr>
                <a:t>(80</a:t>
              </a:r>
              <a:r>
                <a:rPr lang="en" sz="1400" b="0" i="0" u="none" strike="noStrike" cap="none" dirty="0">
                  <a:solidFill>
                    <a:srgbClr val="000000"/>
                  </a:solidFill>
                  <a:latin typeface="Trebuchet MS"/>
                  <a:ea typeface="Trebuchet MS"/>
                  <a:cs typeface="Trebuchet MS"/>
                  <a:sym typeface="Trebuchet MS"/>
                </a:rPr>
                <a:t>% of state)</a:t>
              </a:r>
              <a:endParaRPr sz="1400" b="0" i="0" u="none" strike="noStrike" cap="none" dirty="0">
                <a:solidFill>
                  <a:srgbClr val="000000"/>
                </a:solidFill>
                <a:latin typeface="Trebuchet MS"/>
                <a:ea typeface="Trebuchet MS"/>
                <a:cs typeface="Trebuchet MS"/>
                <a:sym typeface="Trebuchet MS"/>
              </a:endParaRPr>
            </a:p>
          </p:txBody>
        </p:sp>
        <p:sp>
          <p:nvSpPr>
            <p:cNvPr id="404" name="Google Shape;404;p53"/>
            <p:cNvSpPr/>
            <p:nvPr/>
          </p:nvSpPr>
          <p:spPr>
            <a:xfrm rot="5400000">
              <a:off x="-61707" y="1057667"/>
              <a:ext cx="1125300" cy="949200"/>
            </a:xfrm>
            <a:prstGeom prst="chevron">
              <a:avLst>
                <a:gd name="adj" fmla="val 50000"/>
              </a:avLst>
            </a:prstGeom>
            <a:solidFill>
              <a:schemeClr val="accent2"/>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53"/>
            <p:cNvSpPr txBox="1"/>
            <p:nvPr/>
          </p:nvSpPr>
          <p:spPr>
            <a:xfrm>
              <a:off x="26221" y="1444280"/>
              <a:ext cx="949200" cy="176100"/>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None/>
              </a:pPr>
              <a:r>
                <a:rPr lang="en" sz="1200" b="1" i="0" u="none" strike="noStrike" cap="none">
                  <a:solidFill>
                    <a:schemeClr val="lt1"/>
                  </a:solidFill>
                  <a:latin typeface="Trebuchet MS"/>
                  <a:ea typeface="Trebuchet MS"/>
                  <a:cs typeface="Trebuchet MS"/>
                  <a:sym typeface="Trebuchet MS"/>
                </a:rPr>
                <a:t>2022-2023</a:t>
              </a:r>
              <a:endParaRPr sz="1200" b="1" i="0" u="none" strike="noStrike" cap="none">
                <a:solidFill>
                  <a:schemeClr val="lt1"/>
                </a:solidFill>
                <a:latin typeface="Trebuchet MS"/>
                <a:ea typeface="Trebuchet MS"/>
                <a:cs typeface="Trebuchet MS"/>
                <a:sym typeface="Trebuchet MS"/>
              </a:endParaRPr>
            </a:p>
          </p:txBody>
        </p:sp>
        <p:sp>
          <p:nvSpPr>
            <p:cNvPr id="406" name="Google Shape;406;p53"/>
            <p:cNvSpPr/>
            <p:nvPr/>
          </p:nvSpPr>
          <p:spPr>
            <a:xfrm rot="5400000">
              <a:off x="4081888" y="-1996843"/>
              <a:ext cx="731400" cy="6787500"/>
            </a:xfrm>
            <a:prstGeom prst="round2SameRect">
              <a:avLst>
                <a:gd name="adj1" fmla="val 16667"/>
                <a:gd name="adj2" fmla="val 0"/>
              </a:avLst>
            </a:prstGeom>
            <a:solidFill>
              <a:schemeClr val="lt1">
                <a:alpha val="89800"/>
              </a:schemeClr>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53"/>
            <p:cNvSpPr txBox="1"/>
            <p:nvPr/>
          </p:nvSpPr>
          <p:spPr>
            <a:xfrm>
              <a:off x="1053848" y="1066917"/>
              <a:ext cx="6751800" cy="660000"/>
            </a:xfrm>
            <a:prstGeom prst="rect">
              <a:avLst/>
            </a:prstGeom>
            <a:noFill/>
            <a:ln>
              <a:noFill/>
            </a:ln>
          </p:spPr>
          <p:txBody>
            <a:bodyPr spcFirstLastPara="1" wrap="square" lIns="99550" tIns="8875" rIns="8875" bIns="8875" anchor="ctr" anchorCtr="0">
              <a:noAutofit/>
            </a:bodyPr>
            <a:lstStyle/>
            <a:p>
              <a:pPr marL="0" marR="0" lvl="0" indent="0" algn="l" rtl="0">
                <a:lnSpc>
                  <a:spcPct val="90000"/>
                </a:lnSpc>
                <a:spcBef>
                  <a:spcPts val="0"/>
                </a:spcBef>
                <a:spcAft>
                  <a:spcPts val="0"/>
                </a:spcAft>
                <a:buNone/>
              </a:pPr>
              <a:r>
                <a:rPr lang="en" sz="1400" b="1" i="0" u="none" strike="noStrike" cap="none" dirty="0">
                  <a:solidFill>
                    <a:srgbClr val="000000"/>
                  </a:solidFill>
                  <a:latin typeface="Trebuchet MS"/>
                  <a:ea typeface="Trebuchet MS"/>
                  <a:cs typeface="Trebuchet MS"/>
                  <a:sym typeface="Trebuchet MS"/>
                </a:rPr>
                <a:t>Practice Year 2 begins July 2022</a:t>
              </a:r>
              <a:endParaRPr sz="1400" b="1" i="0" u="none" strike="noStrike" cap="none" dirty="0">
                <a:solidFill>
                  <a:srgbClr val="000000"/>
                </a:solidFill>
                <a:latin typeface="Trebuchet MS"/>
                <a:ea typeface="Trebuchet MS"/>
                <a:cs typeface="Trebuchet MS"/>
                <a:sym typeface="Trebuchet MS"/>
              </a:endParaRPr>
            </a:p>
            <a:p>
              <a:pPr marL="457200" marR="0" lvl="0" indent="-317500" algn="l" rtl="0">
                <a:lnSpc>
                  <a:spcPct val="90000"/>
                </a:lnSpc>
                <a:spcBef>
                  <a:spcPts val="210"/>
                </a:spcBef>
                <a:spcAft>
                  <a:spcPts val="0"/>
                </a:spcAft>
                <a:buClr>
                  <a:srgbClr val="000000"/>
                </a:buClr>
                <a:buSzPts val="1400"/>
                <a:buFont typeface="Trebuchet MS"/>
                <a:buChar char="●"/>
              </a:pPr>
              <a:r>
                <a:rPr lang="en" sz="1400" b="0" i="0" u="none" strike="noStrike" cap="none" dirty="0">
                  <a:solidFill>
                    <a:srgbClr val="000000"/>
                  </a:solidFill>
                  <a:latin typeface="Trebuchet MS"/>
                  <a:ea typeface="Trebuchet MS"/>
                  <a:cs typeface="Trebuchet MS"/>
                  <a:sym typeface="Trebuchet MS"/>
                </a:rPr>
                <a:t>Participation available through PDG Statewide </a:t>
              </a:r>
              <a:r>
                <a:rPr lang="en" sz="1400" b="0" i="0" u="none" strike="noStrike" cap="none" dirty="0" smtClean="0">
                  <a:solidFill>
                    <a:srgbClr val="000000"/>
                  </a:solidFill>
                  <a:latin typeface="Trebuchet MS"/>
                  <a:ea typeface="Trebuchet MS"/>
                  <a:cs typeface="Trebuchet MS"/>
                  <a:sym typeface="Trebuchet MS"/>
                </a:rPr>
                <a:t>(100</a:t>
              </a:r>
              <a:r>
                <a:rPr lang="en" sz="1400" b="0" i="0" u="none" strike="noStrike" cap="none" dirty="0">
                  <a:solidFill>
                    <a:srgbClr val="000000"/>
                  </a:solidFill>
                  <a:latin typeface="Trebuchet MS"/>
                  <a:ea typeface="Trebuchet MS"/>
                  <a:cs typeface="Trebuchet MS"/>
                  <a:sym typeface="Trebuchet MS"/>
                </a:rPr>
                <a:t>% of state)</a:t>
              </a:r>
              <a:endParaRPr sz="1400" b="0" i="0" u="none" strike="noStrike" cap="none" dirty="0">
                <a:solidFill>
                  <a:srgbClr val="000000"/>
                </a:solidFill>
                <a:latin typeface="Trebuchet MS"/>
                <a:ea typeface="Trebuchet MS"/>
                <a:cs typeface="Trebuchet MS"/>
                <a:sym typeface="Trebuchet MS"/>
              </a:endParaRPr>
            </a:p>
          </p:txBody>
        </p:sp>
        <p:sp>
          <p:nvSpPr>
            <p:cNvPr id="408" name="Google Shape;408;p53"/>
            <p:cNvSpPr/>
            <p:nvPr/>
          </p:nvSpPr>
          <p:spPr>
            <a:xfrm rot="5400000">
              <a:off x="-87926" y="2123110"/>
              <a:ext cx="1125300" cy="949200"/>
            </a:xfrm>
            <a:prstGeom prst="chevron">
              <a:avLst>
                <a:gd name="adj" fmla="val 50000"/>
              </a:avLst>
            </a:prstGeom>
            <a:solidFill>
              <a:srgbClr val="60111B"/>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53"/>
            <p:cNvSpPr txBox="1"/>
            <p:nvPr/>
          </p:nvSpPr>
          <p:spPr>
            <a:xfrm>
              <a:off x="1" y="2509722"/>
              <a:ext cx="949200" cy="176100"/>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None/>
              </a:pPr>
              <a:r>
                <a:rPr lang="en" sz="1200" b="1" i="0" u="none" strike="noStrike" cap="none">
                  <a:solidFill>
                    <a:schemeClr val="lt1"/>
                  </a:solidFill>
                  <a:latin typeface="Trebuchet MS"/>
                  <a:ea typeface="Trebuchet MS"/>
                  <a:cs typeface="Trebuchet MS"/>
                  <a:sym typeface="Trebuchet MS"/>
                </a:rPr>
                <a:t>2023-2024</a:t>
              </a:r>
              <a:endParaRPr sz="1200" b="1" i="0" u="none" strike="noStrike" cap="none">
                <a:solidFill>
                  <a:schemeClr val="lt1"/>
                </a:solidFill>
                <a:latin typeface="Trebuchet MS"/>
                <a:ea typeface="Trebuchet MS"/>
                <a:cs typeface="Trebuchet MS"/>
                <a:sym typeface="Trebuchet MS"/>
              </a:endParaRPr>
            </a:p>
          </p:txBody>
        </p:sp>
        <p:sp>
          <p:nvSpPr>
            <p:cNvPr id="410" name="Google Shape;410;p53"/>
            <p:cNvSpPr/>
            <p:nvPr/>
          </p:nvSpPr>
          <p:spPr>
            <a:xfrm rot="5400000">
              <a:off x="3980972" y="-988123"/>
              <a:ext cx="985800" cy="6839100"/>
            </a:xfrm>
            <a:prstGeom prst="round2SameRect">
              <a:avLst>
                <a:gd name="adj1" fmla="val 16667"/>
                <a:gd name="adj2" fmla="val 0"/>
              </a:avLst>
            </a:prstGeom>
            <a:solidFill>
              <a:schemeClr val="lt1">
                <a:alpha val="89800"/>
              </a:schemeClr>
            </a:solidFill>
            <a:ln w="25400" cap="flat" cmpd="sng">
              <a:solidFill>
                <a:srgbClr val="0E141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53"/>
            <p:cNvSpPr txBox="1"/>
            <p:nvPr/>
          </p:nvSpPr>
          <p:spPr>
            <a:xfrm>
              <a:off x="1054202" y="1986655"/>
              <a:ext cx="6791100" cy="889500"/>
            </a:xfrm>
            <a:prstGeom prst="rect">
              <a:avLst/>
            </a:prstGeom>
            <a:noFill/>
            <a:ln>
              <a:noFill/>
            </a:ln>
          </p:spPr>
          <p:txBody>
            <a:bodyPr spcFirstLastPara="1" wrap="square" lIns="99550" tIns="8875" rIns="8875" bIns="8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None/>
              </a:pPr>
              <a:r>
                <a:rPr lang="en" sz="1400" b="1" i="0" u="none" strike="noStrike" cap="none" dirty="0">
                  <a:solidFill>
                    <a:srgbClr val="000000"/>
                  </a:solidFill>
                  <a:latin typeface="Trebuchet MS"/>
                  <a:ea typeface="Trebuchet MS"/>
                  <a:cs typeface="Trebuchet MS"/>
                  <a:sym typeface="Trebuchet MS"/>
                </a:rPr>
                <a:t>Year 1 begins in July 2023</a:t>
              </a:r>
              <a:endParaRPr sz="1400" b="1" i="0" u="none" strike="noStrike" cap="none" dirty="0">
                <a:solidFill>
                  <a:srgbClr val="000000"/>
                </a:solidFill>
                <a:latin typeface="Trebuchet MS"/>
                <a:ea typeface="Trebuchet MS"/>
                <a:cs typeface="Trebuchet MS"/>
                <a:sym typeface="Trebuchet MS"/>
              </a:endParaRPr>
            </a:p>
            <a:p>
              <a:pPr marL="457200" marR="0" lvl="0" indent="-317500" algn="l" rtl="0">
                <a:lnSpc>
                  <a:spcPct val="100000"/>
                </a:lnSpc>
                <a:spcBef>
                  <a:spcPts val="0"/>
                </a:spcBef>
                <a:spcAft>
                  <a:spcPts val="0"/>
                </a:spcAft>
                <a:buClr>
                  <a:srgbClr val="000000"/>
                </a:buClr>
                <a:buSzPts val="1400"/>
                <a:buFont typeface="Trebuchet MS"/>
                <a:buChar char="●"/>
              </a:pPr>
              <a:r>
                <a:rPr lang="en" sz="1400" b="0" i="0" u="none" strike="noStrike" cap="none" dirty="0">
                  <a:solidFill>
                    <a:srgbClr val="000000"/>
                  </a:solidFill>
                  <a:latin typeface="Trebuchet MS"/>
                  <a:ea typeface="Trebuchet MS"/>
                  <a:cs typeface="Trebuchet MS"/>
                  <a:sym typeface="Trebuchet MS"/>
                </a:rPr>
                <a:t>All publicly funded programs </a:t>
              </a:r>
              <a:r>
                <a:rPr lang="en" sz="1400" b="1" i="0" u="none" strike="noStrike" cap="none" dirty="0">
                  <a:solidFill>
                    <a:srgbClr val="000000"/>
                  </a:solidFill>
                  <a:latin typeface="Trebuchet MS"/>
                  <a:ea typeface="Trebuchet MS"/>
                  <a:cs typeface="Trebuchet MS"/>
                  <a:sym typeface="Trebuchet MS"/>
                </a:rPr>
                <a:t>required</a:t>
              </a:r>
              <a:r>
                <a:rPr lang="en" sz="1400" b="0" i="0" u="none" strike="noStrike" cap="none" dirty="0">
                  <a:solidFill>
                    <a:srgbClr val="000000"/>
                  </a:solidFill>
                  <a:latin typeface="Trebuchet MS"/>
                  <a:ea typeface="Trebuchet MS"/>
                  <a:cs typeface="Trebuchet MS"/>
                  <a:sym typeface="Trebuchet MS"/>
                </a:rPr>
                <a:t> to participate</a:t>
              </a:r>
              <a:endParaRPr dirty="0">
                <a:latin typeface="Trebuchet MS"/>
                <a:ea typeface="Trebuchet MS"/>
                <a:cs typeface="Trebuchet MS"/>
                <a:sym typeface="Trebuchet MS"/>
              </a:endParaRPr>
            </a:p>
            <a:p>
              <a:pPr marL="457200" marR="0" lvl="0" indent="-317500" algn="l" rtl="0">
                <a:lnSpc>
                  <a:spcPct val="100000"/>
                </a:lnSpc>
                <a:spcBef>
                  <a:spcPts val="0"/>
                </a:spcBef>
                <a:spcAft>
                  <a:spcPts val="0"/>
                </a:spcAft>
                <a:buClr>
                  <a:srgbClr val="000000"/>
                </a:buClr>
                <a:buSzPts val="1400"/>
                <a:buFont typeface="Trebuchet MS"/>
                <a:buChar char="●"/>
              </a:pPr>
              <a:r>
                <a:rPr lang="en" sz="1400" b="0" i="0" u="none" strike="noStrike" cap="none" dirty="0">
                  <a:solidFill>
                    <a:srgbClr val="000000"/>
                  </a:solidFill>
                  <a:latin typeface="Trebuchet MS"/>
                  <a:ea typeface="Trebuchet MS"/>
                  <a:cs typeface="Trebuchet MS"/>
                  <a:sym typeface="Trebuchet MS"/>
                </a:rPr>
                <a:t>Quality Ratings from Year 1 publicly shared in the fall </a:t>
              </a:r>
              <a:r>
                <a:rPr lang="en" sz="1400" b="0" i="0" u="none" strike="noStrike" cap="none" dirty="0" smtClean="0">
                  <a:solidFill>
                    <a:srgbClr val="000000"/>
                  </a:solidFill>
                  <a:latin typeface="Trebuchet MS"/>
                  <a:ea typeface="Trebuchet MS"/>
                  <a:cs typeface="Trebuchet MS"/>
                  <a:sym typeface="Trebuchet MS"/>
                </a:rPr>
                <a:t>of 2024</a:t>
              </a:r>
              <a:endParaRPr dirty="0"/>
            </a:p>
            <a:p>
              <a:pPr marL="114300" marR="0" lvl="1" indent="0" algn="l" rtl="0">
                <a:lnSpc>
                  <a:spcPct val="9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6"/>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1400"/>
              <a:buNone/>
            </a:pPr>
            <a:r>
              <a:rPr lang="en"/>
              <a:t>Agenda</a:t>
            </a:r>
            <a:endParaRPr/>
          </a:p>
        </p:txBody>
      </p:sp>
      <p:sp>
        <p:nvSpPr>
          <p:cNvPr id="261" name="Google Shape;261;p36"/>
          <p:cNvSpPr txBox="1">
            <a:spLocks noGrp="1"/>
          </p:cNvSpPr>
          <p:nvPr>
            <p:ph type="body" idx="1"/>
          </p:nvPr>
        </p:nvSpPr>
        <p:spPr>
          <a:xfrm>
            <a:off x="628650" y="1216819"/>
            <a:ext cx="7886700" cy="3263400"/>
          </a:xfrm>
          <a:prstGeom prst="rect">
            <a:avLst/>
          </a:prstGeom>
          <a:noFill/>
          <a:ln>
            <a:noFill/>
          </a:ln>
        </p:spPr>
        <p:txBody>
          <a:bodyPr spcFirstLastPara="1" wrap="square" lIns="68575" tIns="34275" rIns="68575" bIns="34275" anchor="t" anchorCtr="0">
            <a:noAutofit/>
          </a:bodyPr>
          <a:lstStyle/>
          <a:p>
            <a:pPr marL="539750" lvl="0" indent="-438150" algn="l" rtl="0">
              <a:lnSpc>
                <a:spcPct val="90000"/>
              </a:lnSpc>
              <a:spcBef>
                <a:spcPts val="800"/>
              </a:spcBef>
              <a:spcAft>
                <a:spcPts val="0"/>
              </a:spcAft>
              <a:buSzPts val="2000"/>
              <a:buFont typeface="Arial"/>
              <a:buAutoNum type="romanUcPeriod"/>
            </a:pPr>
            <a:r>
              <a:rPr lang="en" sz="2000"/>
              <a:t>Full advisory committee convenes</a:t>
            </a:r>
            <a:endParaRPr sz="2000"/>
          </a:p>
          <a:p>
            <a:pPr marL="863600" lvl="2" indent="-203200" algn="l" rtl="0">
              <a:lnSpc>
                <a:spcPct val="90000"/>
              </a:lnSpc>
              <a:spcBef>
                <a:spcPts val="800"/>
              </a:spcBef>
              <a:spcAft>
                <a:spcPts val="0"/>
              </a:spcAft>
              <a:buClr>
                <a:schemeClr val="accent2"/>
              </a:buClr>
              <a:buSzPts val="1800"/>
              <a:buChar char="•"/>
            </a:pPr>
            <a:r>
              <a:rPr lang="en" sz="1800">
                <a:solidFill>
                  <a:schemeClr val="accent2"/>
                </a:solidFill>
              </a:rPr>
              <a:t>Approval of May meeting agenda</a:t>
            </a:r>
            <a:endParaRPr sz="1800">
              <a:solidFill>
                <a:schemeClr val="accent2"/>
              </a:solidFill>
            </a:endParaRPr>
          </a:p>
          <a:p>
            <a:pPr marL="863600" lvl="2" indent="-203200" algn="l" rtl="0">
              <a:lnSpc>
                <a:spcPct val="90000"/>
              </a:lnSpc>
              <a:spcBef>
                <a:spcPts val="800"/>
              </a:spcBef>
              <a:spcAft>
                <a:spcPts val="0"/>
              </a:spcAft>
              <a:buClr>
                <a:schemeClr val="accent2"/>
              </a:buClr>
              <a:buSzPts val="1800"/>
              <a:buChar char="•"/>
            </a:pPr>
            <a:r>
              <a:rPr lang="en" sz="1800">
                <a:solidFill>
                  <a:schemeClr val="accent2"/>
                </a:solidFill>
              </a:rPr>
              <a:t>Approval of March meeting minutes</a:t>
            </a:r>
            <a:endParaRPr sz="1800">
              <a:solidFill>
                <a:schemeClr val="accent2"/>
              </a:solidFill>
            </a:endParaRPr>
          </a:p>
          <a:p>
            <a:pPr marL="863600" lvl="2" indent="-203200" algn="l" rtl="0">
              <a:lnSpc>
                <a:spcPct val="90000"/>
              </a:lnSpc>
              <a:spcBef>
                <a:spcPts val="800"/>
              </a:spcBef>
              <a:spcAft>
                <a:spcPts val="0"/>
              </a:spcAft>
              <a:buClr>
                <a:schemeClr val="accent2"/>
              </a:buClr>
              <a:buSzPts val="1800"/>
              <a:buChar char="•"/>
            </a:pPr>
            <a:r>
              <a:rPr lang="en" sz="1800">
                <a:solidFill>
                  <a:schemeClr val="accent2"/>
                </a:solidFill>
              </a:rPr>
              <a:t>Updates to Committee membership</a:t>
            </a:r>
            <a:endParaRPr sz="1700">
              <a:solidFill>
                <a:schemeClr val="accent2"/>
              </a:solidFill>
            </a:endParaRPr>
          </a:p>
          <a:p>
            <a:pPr marL="539750" lvl="0" indent="-438150" algn="l" rtl="0">
              <a:lnSpc>
                <a:spcPct val="90000"/>
              </a:lnSpc>
              <a:spcBef>
                <a:spcPts val="800"/>
              </a:spcBef>
              <a:spcAft>
                <a:spcPts val="0"/>
              </a:spcAft>
              <a:buSzPts val="2000"/>
              <a:buFont typeface="Arial"/>
              <a:buAutoNum type="romanUcPeriod"/>
            </a:pPr>
            <a:r>
              <a:rPr lang="en" sz="2000"/>
              <a:t>Presentation: Update on the Child Care Transition in Virginia</a:t>
            </a:r>
            <a:endParaRPr sz="2000"/>
          </a:p>
          <a:p>
            <a:pPr marL="539750" lvl="0" indent="-438150" algn="l" rtl="0">
              <a:lnSpc>
                <a:spcPct val="90000"/>
              </a:lnSpc>
              <a:spcBef>
                <a:spcPts val="800"/>
              </a:spcBef>
              <a:spcAft>
                <a:spcPts val="0"/>
              </a:spcAft>
              <a:buSzPts val="2000"/>
              <a:buFont typeface="Arial"/>
              <a:buAutoNum type="romanUcPeriod"/>
            </a:pPr>
            <a:r>
              <a:rPr lang="en" sz="2000"/>
              <a:t>Presentation: Update on Virginia’s Child Care and Development Block Grant Triennial State Plan</a:t>
            </a:r>
            <a:endParaRPr sz="2000"/>
          </a:p>
          <a:p>
            <a:pPr marL="539750" lvl="0" indent="-438150" algn="l" rtl="0">
              <a:lnSpc>
                <a:spcPct val="90000"/>
              </a:lnSpc>
              <a:spcBef>
                <a:spcPts val="800"/>
              </a:spcBef>
              <a:spcAft>
                <a:spcPts val="0"/>
              </a:spcAft>
              <a:buSzPts val="2000"/>
              <a:buFont typeface="Arial"/>
              <a:buAutoNum type="romanUcPeriod"/>
            </a:pPr>
            <a:r>
              <a:rPr lang="en" sz="2000"/>
              <a:t>Presentation: Implementation of the Proposed Unified Measurement and Improvement System</a:t>
            </a:r>
            <a:endParaRPr/>
          </a:p>
          <a:p>
            <a:pPr marL="457200" lvl="0" indent="-228600" algn="l" rtl="0">
              <a:lnSpc>
                <a:spcPct val="90000"/>
              </a:lnSpc>
              <a:spcBef>
                <a:spcPts val="800"/>
              </a:spcBef>
              <a:spcAft>
                <a:spcPts val="0"/>
              </a:spcAft>
              <a:buSzPts val="14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4"/>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b="1" dirty="0"/>
              <a:t>Revisions to Guidelines for Practice Year 1</a:t>
            </a:r>
            <a:endParaRPr b="1" i="1" dirty="0"/>
          </a:p>
        </p:txBody>
      </p:sp>
      <p:sp>
        <p:nvSpPr>
          <p:cNvPr id="417" name="Google Shape;417;p54"/>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Based on ECAC Recommendations and Stakeholder Feedback</a:t>
            </a:r>
            <a:endParaRPr sz="2100" i="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55"/>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Including </a:t>
            </a:r>
            <a:r>
              <a:rPr lang="en" dirty="0" smtClean="0"/>
              <a:t>families </a:t>
            </a:r>
            <a:r>
              <a:rPr lang="en" dirty="0"/>
              <a:t>in </a:t>
            </a:r>
            <a:r>
              <a:rPr lang="en" dirty="0" smtClean="0"/>
              <a:t>guiding </a:t>
            </a:r>
            <a:r>
              <a:rPr lang="en" dirty="0"/>
              <a:t>p</a:t>
            </a:r>
            <a:r>
              <a:rPr lang="en" dirty="0" smtClean="0"/>
              <a:t>rinciples</a:t>
            </a:r>
            <a:endParaRPr dirty="0"/>
          </a:p>
        </p:txBody>
      </p:sp>
      <p:sp>
        <p:nvSpPr>
          <p:cNvPr id="423" name="Google Shape;423;p55"/>
          <p:cNvSpPr txBox="1">
            <a:spLocks noGrp="1"/>
          </p:cNvSpPr>
          <p:nvPr>
            <p:ph type="body" idx="1"/>
          </p:nvPr>
        </p:nvSpPr>
        <p:spPr>
          <a:xfrm>
            <a:off x="628650" y="1268343"/>
            <a:ext cx="7886700" cy="3364276"/>
          </a:xfrm>
          <a:prstGeom prst="rect">
            <a:avLst/>
          </a:prstGeom>
        </p:spPr>
        <p:txBody>
          <a:bodyPr spcFirstLastPara="1" wrap="square" lIns="68575" tIns="34275" rIns="68575" bIns="34275" anchor="t" anchorCtr="0">
            <a:noAutofit/>
          </a:bodyPr>
          <a:lstStyle/>
          <a:p>
            <a:pPr marL="0" lvl="0" indent="0" algn="l" rtl="0">
              <a:lnSpc>
                <a:spcPct val="97000"/>
              </a:lnSpc>
              <a:spcBef>
                <a:spcPts val="1200"/>
              </a:spcBef>
              <a:spcAft>
                <a:spcPts val="0"/>
              </a:spcAft>
              <a:buNone/>
            </a:pPr>
            <a:r>
              <a:rPr lang="en" sz="1800" b="1" dirty="0">
                <a:solidFill>
                  <a:srgbClr val="000000"/>
                </a:solidFill>
              </a:rPr>
              <a:t>Families are children’s first and most important educators. Virginia’s new measurement and improvement system should:</a:t>
            </a:r>
            <a:endParaRPr sz="1800" b="1" dirty="0">
              <a:solidFill>
                <a:srgbClr val="000000"/>
              </a:solidFill>
            </a:endParaRPr>
          </a:p>
          <a:p>
            <a:pPr marL="457200" lvl="0" indent="-342900" algn="l" rtl="0">
              <a:lnSpc>
                <a:spcPct val="97000"/>
              </a:lnSpc>
              <a:spcBef>
                <a:spcPts val="1200"/>
              </a:spcBef>
              <a:spcAft>
                <a:spcPts val="0"/>
              </a:spcAft>
              <a:buClr>
                <a:srgbClr val="000000"/>
              </a:buClr>
              <a:buSzPts val="1800"/>
              <a:buChar char="•"/>
            </a:pPr>
            <a:r>
              <a:rPr lang="en" sz="1800" dirty="0">
                <a:solidFill>
                  <a:srgbClr val="000000"/>
                </a:solidFill>
              </a:rPr>
              <a:t>Leverage the valuable insight of parents, guardians and families regarding the care and education their children need;</a:t>
            </a:r>
            <a:endParaRPr sz="1800" dirty="0">
              <a:solidFill>
                <a:srgbClr val="000000"/>
              </a:solidFill>
            </a:endParaRPr>
          </a:p>
          <a:p>
            <a:pPr marL="457200" lvl="0" indent="-342900" algn="l" rtl="0">
              <a:lnSpc>
                <a:spcPct val="97000"/>
              </a:lnSpc>
              <a:spcBef>
                <a:spcPts val="1000"/>
              </a:spcBef>
              <a:spcAft>
                <a:spcPts val="0"/>
              </a:spcAft>
              <a:buClr>
                <a:srgbClr val="000000"/>
              </a:buClr>
              <a:buSzPts val="1800"/>
              <a:buChar char="•"/>
            </a:pPr>
            <a:r>
              <a:rPr lang="en" sz="1800" dirty="0">
                <a:solidFill>
                  <a:srgbClr val="000000"/>
                </a:solidFill>
              </a:rPr>
              <a:t>Ensure families can access quality options that provide culturally and linguistically responsive </a:t>
            </a:r>
            <a:r>
              <a:rPr lang="en" sz="1800" dirty="0" smtClean="0">
                <a:solidFill>
                  <a:srgbClr val="000000"/>
                </a:solidFill>
              </a:rPr>
              <a:t>programming;</a:t>
            </a:r>
            <a:endParaRPr sz="1800" dirty="0">
              <a:solidFill>
                <a:srgbClr val="000000"/>
              </a:solidFill>
            </a:endParaRPr>
          </a:p>
          <a:p>
            <a:pPr marL="457200" lvl="0" indent="-342900" algn="l" rtl="0">
              <a:lnSpc>
                <a:spcPct val="97000"/>
              </a:lnSpc>
              <a:spcBef>
                <a:spcPts val="1000"/>
              </a:spcBef>
              <a:spcAft>
                <a:spcPts val="0"/>
              </a:spcAft>
              <a:buClr>
                <a:srgbClr val="000000"/>
              </a:buClr>
              <a:buSzPts val="1800"/>
              <a:buChar char="•"/>
            </a:pPr>
            <a:r>
              <a:rPr lang="en" sz="1800" dirty="0">
                <a:solidFill>
                  <a:srgbClr val="000000"/>
                </a:solidFill>
              </a:rPr>
              <a:t>Enable deeper engagement in their child’s teaching and learning; and</a:t>
            </a:r>
            <a:endParaRPr sz="1800" dirty="0">
              <a:solidFill>
                <a:srgbClr val="000000"/>
              </a:solidFill>
            </a:endParaRPr>
          </a:p>
          <a:p>
            <a:pPr marL="457200" lvl="0" indent="-342900" algn="l" rtl="0">
              <a:lnSpc>
                <a:spcPct val="97000"/>
              </a:lnSpc>
              <a:spcBef>
                <a:spcPts val="1000"/>
              </a:spcBef>
              <a:spcAft>
                <a:spcPts val="0"/>
              </a:spcAft>
              <a:buClr>
                <a:srgbClr val="000000"/>
              </a:buClr>
              <a:buSzPts val="1800"/>
              <a:buChar char="•"/>
            </a:pPr>
            <a:r>
              <a:rPr lang="en" sz="1800" dirty="0">
                <a:solidFill>
                  <a:srgbClr val="000000"/>
                </a:solidFill>
              </a:rPr>
              <a:t>Be designed to inform and support family choice.</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56"/>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Supports for </a:t>
            </a:r>
            <a:r>
              <a:rPr lang="en" dirty="0" smtClean="0"/>
              <a:t>inclusive </a:t>
            </a:r>
            <a:r>
              <a:rPr lang="en" dirty="0"/>
              <a:t>p</a:t>
            </a:r>
            <a:r>
              <a:rPr lang="en" dirty="0" smtClean="0"/>
              <a:t>ractices</a:t>
            </a:r>
            <a:endParaRPr dirty="0"/>
          </a:p>
        </p:txBody>
      </p:sp>
      <p:sp>
        <p:nvSpPr>
          <p:cNvPr id="429" name="Google Shape;429;p56"/>
          <p:cNvSpPr txBox="1">
            <a:spLocks noGrp="1"/>
          </p:cNvSpPr>
          <p:nvPr>
            <p:ph type="body" idx="1"/>
          </p:nvPr>
        </p:nvSpPr>
        <p:spPr>
          <a:xfrm>
            <a:off x="630000" y="1158766"/>
            <a:ext cx="7886700" cy="3338878"/>
          </a:xfrm>
          <a:prstGeom prst="rect">
            <a:avLst/>
          </a:prstGeom>
        </p:spPr>
        <p:txBody>
          <a:bodyPr spcFirstLastPara="1" wrap="square" lIns="68575" tIns="34275" rIns="68575" bIns="34275" anchor="t" anchorCtr="0">
            <a:noAutofit/>
          </a:bodyPr>
          <a:lstStyle/>
          <a:p>
            <a:pPr marL="0" lvl="0" indent="0" algn="l" rtl="0">
              <a:lnSpc>
                <a:spcPct val="100000"/>
              </a:lnSpc>
              <a:spcBef>
                <a:spcPts val="1200"/>
              </a:spcBef>
              <a:spcAft>
                <a:spcPts val="0"/>
              </a:spcAft>
              <a:buNone/>
            </a:pPr>
            <a:r>
              <a:rPr lang="en" sz="1800" b="1" dirty="0">
                <a:solidFill>
                  <a:srgbClr val="000000"/>
                </a:solidFill>
              </a:rPr>
              <a:t>The CLASS has been successfully used in inclusive early childhood classrooms nationwide and provides important, comparable information on teacher-child interactions in inclusive classrooms.</a:t>
            </a:r>
            <a:endParaRPr sz="1800" b="1" dirty="0">
              <a:solidFill>
                <a:srgbClr val="000000"/>
              </a:solidFill>
            </a:endParaRPr>
          </a:p>
          <a:p>
            <a:pPr marL="457200" lvl="0" indent="-330200" algn="l" rtl="0">
              <a:lnSpc>
                <a:spcPct val="100000"/>
              </a:lnSpc>
              <a:spcBef>
                <a:spcPts val="1200"/>
              </a:spcBef>
              <a:spcAft>
                <a:spcPts val="0"/>
              </a:spcAft>
              <a:buClr>
                <a:srgbClr val="000000"/>
              </a:buClr>
              <a:buSzPts val="1600"/>
              <a:buChar char="•"/>
            </a:pPr>
            <a:r>
              <a:rPr lang="en" sz="1600" dirty="0">
                <a:solidFill>
                  <a:srgbClr val="000000"/>
                </a:solidFill>
              </a:rPr>
              <a:t>In response to ECAC and stakeholder feedback, Virginia will further examine how CLASS aligns with resources developed explicitly for inclusive classrooms.</a:t>
            </a:r>
            <a:endParaRPr sz="1600" dirty="0">
              <a:solidFill>
                <a:srgbClr val="000000"/>
              </a:solidFill>
            </a:endParaRPr>
          </a:p>
          <a:p>
            <a:pPr marL="457200" lvl="0" indent="-330200" algn="l" rtl="0">
              <a:lnSpc>
                <a:spcPct val="100000"/>
              </a:lnSpc>
              <a:spcBef>
                <a:spcPts val="1200"/>
              </a:spcBef>
              <a:spcAft>
                <a:spcPts val="0"/>
              </a:spcAft>
              <a:buClr>
                <a:srgbClr val="000000"/>
              </a:buClr>
              <a:buSzPts val="1600"/>
              <a:buChar char="•"/>
            </a:pPr>
            <a:r>
              <a:rPr lang="en" sz="1600" dirty="0">
                <a:solidFill>
                  <a:srgbClr val="000000"/>
                </a:solidFill>
              </a:rPr>
              <a:t>Some classrooms in Virginia already use the Inclusive Classroom Profile (ICP), a comprehensive, field-tested observational tool.</a:t>
            </a:r>
            <a:endParaRPr sz="1600" dirty="0">
              <a:solidFill>
                <a:srgbClr val="000000"/>
              </a:solidFill>
            </a:endParaRPr>
          </a:p>
          <a:p>
            <a:pPr marL="457200" lvl="0" indent="-330200" algn="l" rtl="0">
              <a:lnSpc>
                <a:spcPct val="100000"/>
              </a:lnSpc>
              <a:spcBef>
                <a:spcPts val="1000"/>
              </a:spcBef>
              <a:spcAft>
                <a:spcPts val="0"/>
              </a:spcAft>
              <a:buClr>
                <a:srgbClr val="000000"/>
              </a:buClr>
              <a:buSzPts val="1600"/>
              <a:buChar char="•"/>
            </a:pPr>
            <a:r>
              <a:rPr lang="en" sz="1600" dirty="0">
                <a:solidFill>
                  <a:srgbClr val="000000"/>
                </a:solidFill>
              </a:rPr>
              <a:t>In Practice Year 1, Virginia will further examine and understand the alignment between the ICP and the CLASS and explore how the ICP may inform quality improvement of daily classroom practices for children with disabilities. </a:t>
            </a:r>
            <a:endParaRPr sz="1600" dirty="0">
              <a:solidFill>
                <a:srgbClr val="000000"/>
              </a:solidFill>
            </a:endParaRPr>
          </a:p>
          <a:p>
            <a:pPr marL="914400" lvl="0" indent="0" algn="l" rtl="0">
              <a:lnSpc>
                <a:spcPct val="115000"/>
              </a:lnSpc>
              <a:spcBef>
                <a:spcPts val="1000"/>
              </a:spcBef>
              <a:spcAft>
                <a:spcPts val="0"/>
              </a:spcAft>
              <a:buNone/>
            </a:pPr>
            <a:endParaRPr sz="1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57"/>
          <p:cNvSpPr txBox="1">
            <a:spLocks noGrp="1"/>
          </p:cNvSpPr>
          <p:nvPr>
            <p:ph type="title"/>
          </p:nvPr>
        </p:nvSpPr>
        <p:spPr>
          <a:xfrm>
            <a:off x="515725" y="273843"/>
            <a:ext cx="7886700" cy="994500"/>
          </a:xfrm>
          <a:prstGeom prst="rect">
            <a:avLst/>
          </a:prstGeom>
        </p:spPr>
        <p:txBody>
          <a:bodyPr spcFirstLastPara="1" wrap="square" lIns="68575" tIns="34275" rIns="68575" bIns="34275" anchor="ctr" anchorCtr="0">
            <a:noAutofit/>
          </a:bodyPr>
          <a:lstStyle/>
          <a:p>
            <a:pPr marL="0" lvl="0" indent="0" algn="l" rtl="0">
              <a:lnSpc>
                <a:spcPct val="100000"/>
              </a:lnSpc>
              <a:spcBef>
                <a:spcPts val="1800"/>
              </a:spcBef>
              <a:spcAft>
                <a:spcPts val="400"/>
              </a:spcAft>
              <a:buNone/>
            </a:pPr>
            <a:r>
              <a:rPr lang="en" dirty="0"/>
              <a:t>Coordinating </a:t>
            </a:r>
            <a:r>
              <a:rPr lang="en" dirty="0" smtClean="0"/>
              <a:t>existing </a:t>
            </a:r>
            <a:r>
              <a:rPr lang="en" dirty="0"/>
              <a:t>q</a:t>
            </a:r>
            <a:r>
              <a:rPr lang="en" dirty="0" smtClean="0"/>
              <a:t>uality </a:t>
            </a:r>
            <a:r>
              <a:rPr lang="en" dirty="0"/>
              <a:t>s</a:t>
            </a:r>
            <a:r>
              <a:rPr lang="en" dirty="0" smtClean="0"/>
              <a:t>upports </a:t>
            </a:r>
            <a:endParaRPr dirty="0"/>
          </a:p>
        </p:txBody>
      </p:sp>
      <p:sp>
        <p:nvSpPr>
          <p:cNvPr id="435" name="Google Shape;435;p57"/>
          <p:cNvSpPr txBox="1">
            <a:spLocks noGrp="1"/>
          </p:cNvSpPr>
          <p:nvPr>
            <p:ph type="body" idx="1"/>
          </p:nvPr>
        </p:nvSpPr>
        <p:spPr>
          <a:xfrm>
            <a:off x="552450" y="1324303"/>
            <a:ext cx="8131500" cy="3359847"/>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b="1" dirty="0">
                <a:solidFill>
                  <a:srgbClr val="000000"/>
                </a:solidFill>
              </a:rPr>
              <a:t>Virginia has an extensive array of existing quality improvement supports. In Practice Year 1, the VDOE will integrate and help coordinate services in partnership with all existing quality improvement partners. </a:t>
            </a:r>
            <a:endParaRPr sz="1800" b="1" dirty="0">
              <a:solidFill>
                <a:srgbClr val="000000"/>
              </a:solidFill>
            </a:endParaRPr>
          </a:p>
          <a:p>
            <a:pPr marL="457200" lvl="0" indent="-330200" algn="l" rtl="0">
              <a:lnSpc>
                <a:spcPct val="100000"/>
              </a:lnSpc>
              <a:spcBef>
                <a:spcPts val="1200"/>
              </a:spcBef>
              <a:spcAft>
                <a:spcPts val="0"/>
              </a:spcAft>
              <a:buSzPts val="1600"/>
              <a:buChar char="•"/>
            </a:pPr>
            <a:r>
              <a:rPr lang="en" sz="1600" dirty="0"/>
              <a:t>In addition to PDG community networks, VDOE currently partners with and/or funds 20+ improvement partners through either federal or state funding sources. (See complete list on page 53-57 in Guidelines document)</a:t>
            </a:r>
            <a:endParaRPr sz="1600" dirty="0"/>
          </a:p>
          <a:p>
            <a:pPr marL="457200" lvl="0" indent="-330200" algn="l" rtl="0">
              <a:lnSpc>
                <a:spcPct val="100000"/>
              </a:lnSpc>
              <a:spcBef>
                <a:spcPts val="1000"/>
              </a:spcBef>
              <a:spcAft>
                <a:spcPts val="0"/>
              </a:spcAft>
              <a:buClr>
                <a:srgbClr val="000000"/>
              </a:buClr>
              <a:buSzPts val="1600"/>
              <a:buFont typeface="Trebuchet MS"/>
              <a:buChar char="•"/>
            </a:pPr>
            <a:r>
              <a:rPr lang="en" sz="1600" dirty="0">
                <a:solidFill>
                  <a:srgbClr val="000000"/>
                </a:solidFill>
              </a:rPr>
              <a:t>Partners work with birth-to-five programs to provide training, coaching, or coursework intended to improve the early childhood system.  </a:t>
            </a:r>
            <a:endParaRPr sz="1600" dirty="0">
              <a:solidFill>
                <a:srgbClr val="000000"/>
              </a:solidFill>
            </a:endParaRPr>
          </a:p>
          <a:p>
            <a:pPr marL="457200" lvl="0" indent="-330200" algn="l" rtl="0">
              <a:lnSpc>
                <a:spcPct val="100000"/>
              </a:lnSpc>
              <a:spcBef>
                <a:spcPts val="1200"/>
              </a:spcBef>
              <a:spcAft>
                <a:spcPts val="0"/>
              </a:spcAft>
              <a:buClr>
                <a:srgbClr val="000000"/>
              </a:buClr>
              <a:buSzPts val="1600"/>
              <a:buFont typeface="Trebuchet MS"/>
              <a:buChar char="•"/>
            </a:pPr>
            <a:r>
              <a:rPr lang="en" sz="1600" dirty="0">
                <a:solidFill>
                  <a:srgbClr val="000000"/>
                </a:solidFill>
              </a:rPr>
              <a:t>In Practice Year 1, VDOE will focus on coordinating professional development between PDG and quality improvement partners at local, regional and state level. </a:t>
            </a:r>
            <a:endParaRPr sz="1600" dirty="0">
              <a:solidFill>
                <a:srgbClr val="000000"/>
              </a:solidFill>
            </a:endParaRPr>
          </a:p>
          <a:p>
            <a:pPr marL="0" lvl="0" indent="0" algn="l" rtl="0">
              <a:lnSpc>
                <a:spcPct val="100000"/>
              </a:lnSpc>
              <a:spcBef>
                <a:spcPts val="1000"/>
              </a:spcBef>
              <a:spcAft>
                <a:spcPts val="1000"/>
              </a:spcAft>
              <a:buNone/>
            </a:pPr>
            <a:endParaRPr sz="1600" dirty="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58"/>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600" dirty="0">
                <a:solidFill>
                  <a:srgbClr val="C22536"/>
                </a:solidFill>
              </a:rPr>
              <a:t>Updated </a:t>
            </a:r>
            <a:r>
              <a:rPr lang="en" sz="3600" dirty="0" smtClean="0">
                <a:solidFill>
                  <a:srgbClr val="C22536"/>
                </a:solidFill>
              </a:rPr>
              <a:t>ratings </a:t>
            </a:r>
            <a:r>
              <a:rPr lang="en" sz="3600" dirty="0">
                <a:solidFill>
                  <a:srgbClr val="C22536"/>
                </a:solidFill>
              </a:rPr>
              <a:t>for </a:t>
            </a:r>
            <a:r>
              <a:rPr lang="en" sz="3600" dirty="0">
                <a:solidFill>
                  <a:srgbClr val="C22536"/>
                </a:solidFill>
              </a:rPr>
              <a:t>P</a:t>
            </a:r>
            <a:r>
              <a:rPr lang="en" sz="3600" dirty="0" smtClean="0">
                <a:solidFill>
                  <a:srgbClr val="C22536"/>
                </a:solidFill>
              </a:rPr>
              <a:t>ractice </a:t>
            </a:r>
            <a:r>
              <a:rPr lang="en" sz="3600" dirty="0">
                <a:solidFill>
                  <a:srgbClr val="C22536"/>
                </a:solidFill>
              </a:rPr>
              <a:t>Year 1 </a:t>
            </a:r>
            <a:endParaRPr sz="3600" dirty="0">
              <a:solidFill>
                <a:srgbClr val="C22536"/>
              </a:solidFill>
            </a:endParaRPr>
          </a:p>
        </p:txBody>
      </p:sp>
      <p:sp>
        <p:nvSpPr>
          <p:cNvPr id="441" name="Google Shape;441;p58"/>
          <p:cNvSpPr txBox="1">
            <a:spLocks noGrp="1"/>
          </p:cNvSpPr>
          <p:nvPr>
            <p:ph type="body" idx="1"/>
          </p:nvPr>
        </p:nvSpPr>
        <p:spPr>
          <a:xfrm>
            <a:off x="311700" y="1213945"/>
            <a:ext cx="8520600" cy="335493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b="1" dirty="0">
                <a:solidFill>
                  <a:schemeClr val="dk1"/>
                </a:solidFill>
                <a:latin typeface="Trebuchet MS"/>
                <a:ea typeface="Trebuchet MS"/>
                <a:cs typeface="Trebuchet MS"/>
                <a:sym typeface="Trebuchet MS"/>
              </a:rPr>
              <a:t>Practice Year 1 results will be private and will </a:t>
            </a:r>
            <a:r>
              <a:rPr lang="en" sz="1800" b="1" u="sng" dirty="0">
                <a:solidFill>
                  <a:schemeClr val="dk1"/>
                </a:solidFill>
                <a:latin typeface="Trebuchet MS"/>
                <a:ea typeface="Trebuchet MS"/>
                <a:cs typeface="Trebuchet MS"/>
                <a:sym typeface="Trebuchet MS"/>
              </a:rPr>
              <a:t>not</a:t>
            </a:r>
            <a:r>
              <a:rPr lang="en" sz="1800" b="1" dirty="0">
                <a:solidFill>
                  <a:schemeClr val="dk1"/>
                </a:solidFill>
                <a:latin typeface="Trebuchet MS"/>
                <a:ea typeface="Trebuchet MS"/>
                <a:cs typeface="Trebuchet MS"/>
                <a:sym typeface="Trebuchet MS"/>
              </a:rPr>
              <a:t> have any consequences.</a:t>
            </a:r>
            <a:endParaRPr sz="1800" b="1" dirty="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dirty="0"/>
              <a:t>R</a:t>
            </a:r>
            <a:r>
              <a:rPr lang="en" sz="1600" dirty="0">
                <a:solidFill>
                  <a:schemeClr val="dk1"/>
                </a:solidFill>
                <a:latin typeface="Trebuchet MS"/>
                <a:ea typeface="Trebuchet MS"/>
                <a:cs typeface="Trebuchet MS"/>
                <a:sym typeface="Trebuchet MS"/>
              </a:rPr>
              <a:t>esults will be shared with program leaders.</a:t>
            </a:r>
            <a:endParaRPr sz="1600" dirty="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dirty="0">
                <a:solidFill>
                  <a:schemeClr val="dk1"/>
                </a:solidFill>
                <a:latin typeface="Trebuchet MS"/>
                <a:ea typeface="Trebuchet MS"/>
                <a:cs typeface="Trebuchet MS"/>
                <a:sym typeface="Trebuchet MS"/>
              </a:rPr>
              <a:t>State level results will be used to analyze equity impact and improve the system. </a:t>
            </a:r>
            <a:endParaRPr sz="1900" dirty="0"/>
          </a:p>
        </p:txBody>
      </p:sp>
      <p:graphicFrame>
        <p:nvGraphicFramePr>
          <p:cNvPr id="442" name="Google Shape;442;p58"/>
          <p:cNvGraphicFramePr/>
          <p:nvPr>
            <p:extLst>
              <p:ext uri="{D42A27DB-BD31-4B8C-83A1-F6EECF244321}">
                <p14:modId xmlns:p14="http://schemas.microsoft.com/office/powerpoint/2010/main" val="2055703061"/>
              </p:ext>
            </p:extLst>
          </p:nvPr>
        </p:nvGraphicFramePr>
        <p:xfrm>
          <a:off x="650959" y="2194398"/>
          <a:ext cx="7993025" cy="2590690"/>
        </p:xfrm>
        <a:graphic>
          <a:graphicData uri="http://schemas.openxmlformats.org/drawingml/2006/table">
            <a:tbl>
              <a:tblPr>
                <a:noFill/>
                <a:tableStyleId>{8C0A49D1-061A-48CC-A585-9EC2CDAC3F69}</a:tableStyleId>
              </a:tblPr>
              <a:tblGrid>
                <a:gridCol w="1947475">
                  <a:extLst>
                    <a:ext uri="{9D8B030D-6E8A-4147-A177-3AD203B41FA5}">
                      <a16:colId xmlns:a16="http://schemas.microsoft.com/office/drawing/2014/main" val="20000"/>
                    </a:ext>
                  </a:extLst>
                </a:gridCol>
                <a:gridCol w="6045550">
                  <a:extLst>
                    <a:ext uri="{9D8B030D-6E8A-4147-A177-3AD203B41FA5}">
                      <a16:colId xmlns:a16="http://schemas.microsoft.com/office/drawing/2014/main" val="20001"/>
                    </a:ext>
                  </a:extLst>
                </a:gridCol>
              </a:tblGrid>
              <a:tr h="332375">
                <a:tc>
                  <a:txBody>
                    <a:bodyPr/>
                    <a:lstStyle/>
                    <a:p>
                      <a:pPr marL="0" lvl="0" indent="0" algn="l" rtl="0">
                        <a:spcBef>
                          <a:spcPts val="0"/>
                        </a:spcBef>
                        <a:spcAft>
                          <a:spcPts val="0"/>
                        </a:spcAft>
                        <a:buNone/>
                      </a:pPr>
                      <a:r>
                        <a:rPr lang="en" sz="1400" b="1" dirty="0">
                          <a:latin typeface="Trebuchet MS"/>
                          <a:ea typeface="Trebuchet MS"/>
                          <a:cs typeface="Trebuchet MS"/>
                          <a:sym typeface="Trebuchet MS"/>
                        </a:rPr>
                        <a:t>Interactions Points</a:t>
                      </a:r>
                      <a:endParaRPr sz="1400" b="1" dirty="0">
                        <a:latin typeface="Trebuchet MS"/>
                        <a:ea typeface="Trebuchet MS"/>
                        <a:cs typeface="Trebuchet MS"/>
                        <a:sym typeface="Trebuchet MS"/>
                      </a:endParaRPr>
                    </a:p>
                    <a:p>
                      <a:pPr marL="0" lvl="0" indent="0" algn="l" rtl="0">
                        <a:spcBef>
                          <a:spcPts val="0"/>
                        </a:spcBef>
                        <a:spcAft>
                          <a:spcPts val="0"/>
                        </a:spcAft>
                        <a:buNone/>
                      </a:pPr>
                      <a:r>
                        <a:rPr lang="en" sz="1100" b="1" i="1" dirty="0">
                          <a:latin typeface="Trebuchet MS"/>
                          <a:ea typeface="Trebuchet MS"/>
                          <a:cs typeface="Trebuchet MS"/>
                          <a:sym typeface="Trebuchet MS"/>
                        </a:rPr>
                        <a:t>(700 total points)</a:t>
                      </a:r>
                      <a:r>
                        <a:rPr lang="en" sz="1200" b="1" i="1" dirty="0">
                          <a:latin typeface="Trebuchet MS"/>
                          <a:ea typeface="Trebuchet MS"/>
                          <a:cs typeface="Trebuchet MS"/>
                          <a:sym typeface="Trebuchet MS"/>
                        </a:rPr>
                        <a:t> </a:t>
                      </a:r>
                      <a:endParaRPr sz="1200" b="1" i="1" dirty="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4CCCC"/>
                    </a:solidFill>
                  </a:tcPr>
                </a:tc>
                <a:tc>
                  <a:txBody>
                    <a:bodyPr/>
                    <a:lstStyle/>
                    <a:p>
                      <a:pPr marL="457200" lvl="0" indent="-330200" algn="l" rtl="0">
                        <a:lnSpc>
                          <a:spcPct val="100000"/>
                        </a:lnSpc>
                        <a:spcBef>
                          <a:spcPts val="0"/>
                        </a:spcBef>
                        <a:spcAft>
                          <a:spcPts val="0"/>
                        </a:spcAft>
                        <a:buClr>
                          <a:schemeClr val="dk1"/>
                        </a:buClr>
                        <a:buSzPts val="1600"/>
                        <a:buFont typeface="Trebuchet MS"/>
                        <a:buChar char="●"/>
                      </a:pPr>
                      <a:r>
                        <a:rPr lang="en" sz="1400">
                          <a:solidFill>
                            <a:schemeClr val="dk1"/>
                          </a:solidFill>
                          <a:latin typeface="Trebuchet MS"/>
                          <a:ea typeface="Trebuchet MS"/>
                          <a:cs typeface="Trebuchet MS"/>
                          <a:sym typeface="Trebuchet MS"/>
                        </a:rPr>
                        <a:t>Average of all CLASS scores (</a:t>
                      </a:r>
                      <a:r>
                        <a:rPr lang="en" sz="1400" i="1">
                          <a:solidFill>
                            <a:schemeClr val="dk1"/>
                          </a:solidFill>
                          <a:latin typeface="Trebuchet MS"/>
                          <a:ea typeface="Trebuchet MS"/>
                          <a:cs typeface="Trebuchet MS"/>
                          <a:sym typeface="Trebuchet MS"/>
                        </a:rPr>
                        <a:t>all classrooms</a:t>
                      </a:r>
                      <a:r>
                        <a:rPr lang="en" sz="1400">
                          <a:solidFill>
                            <a:schemeClr val="dk1"/>
                          </a:solidFill>
                          <a:latin typeface="Trebuchet MS"/>
                          <a:ea typeface="Trebuchet MS"/>
                          <a:cs typeface="Trebuchet MS"/>
                          <a:sym typeface="Trebuchet MS"/>
                        </a:rPr>
                        <a:t> at a site) x 100 </a:t>
                      </a:r>
                      <a:endParaRPr sz="1400">
                        <a:latin typeface="Trebuchet MS"/>
                        <a:ea typeface="Trebuchet MS"/>
                        <a:cs typeface="Trebuchet MS"/>
                        <a:sym typeface="Trebuchet MS"/>
                      </a:endParaRPr>
                    </a:p>
                  </a:txBody>
                  <a:tcPr marL="91425" marR="91425" marT="91425" marB="91425" anchor="ctr">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0"/>
                  </a:ext>
                </a:extLst>
              </a:tr>
              <a:tr h="670525">
                <a:tc>
                  <a:txBody>
                    <a:bodyPr/>
                    <a:lstStyle/>
                    <a:p>
                      <a:pPr marL="0" lvl="0" indent="0" algn="l" rtl="0">
                        <a:spcBef>
                          <a:spcPts val="0"/>
                        </a:spcBef>
                        <a:spcAft>
                          <a:spcPts val="0"/>
                        </a:spcAft>
                        <a:buNone/>
                      </a:pPr>
                      <a:r>
                        <a:rPr lang="en" sz="1400" b="1">
                          <a:latin typeface="Trebuchet MS"/>
                          <a:ea typeface="Trebuchet MS"/>
                          <a:cs typeface="Trebuchet MS"/>
                          <a:sym typeface="Trebuchet MS"/>
                        </a:rPr>
                        <a:t>Curriculum Points</a:t>
                      </a:r>
                      <a:endParaRPr sz="1400" b="1">
                        <a:latin typeface="Trebuchet MS"/>
                        <a:ea typeface="Trebuchet MS"/>
                        <a:cs typeface="Trebuchet MS"/>
                        <a:sym typeface="Trebuchet MS"/>
                      </a:endParaRPr>
                    </a:p>
                    <a:p>
                      <a:pPr marL="0" lvl="0" indent="0" algn="l" rtl="0">
                        <a:spcBef>
                          <a:spcPts val="0"/>
                        </a:spcBef>
                        <a:spcAft>
                          <a:spcPts val="0"/>
                        </a:spcAft>
                        <a:buNone/>
                      </a:pPr>
                      <a:r>
                        <a:rPr lang="en" sz="1100" b="1" i="1">
                          <a:latin typeface="Trebuchet MS"/>
                          <a:ea typeface="Trebuchet MS"/>
                          <a:cs typeface="Trebuchet MS"/>
                          <a:sym typeface="Trebuchet MS"/>
                        </a:rPr>
                        <a:t>(100 total points)</a:t>
                      </a:r>
                      <a:r>
                        <a:rPr lang="en" sz="1200" b="1" i="1">
                          <a:latin typeface="Trebuchet MS"/>
                          <a:ea typeface="Trebuchet MS"/>
                          <a:cs typeface="Trebuchet MS"/>
                          <a:sym typeface="Trebuchet MS"/>
                        </a:rPr>
                        <a:t> </a:t>
                      </a:r>
                      <a:endParaRPr sz="1200" b="1" i="1">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4CCCC"/>
                    </a:solidFill>
                  </a:tcPr>
                </a:tc>
                <a:tc>
                  <a:txBody>
                    <a:bodyPr/>
                    <a:lstStyle/>
                    <a:p>
                      <a:pPr marL="457200" lvl="0" indent="-330200" algn="l" rtl="0">
                        <a:lnSpc>
                          <a:spcPct val="100000"/>
                        </a:lnSpc>
                        <a:spcBef>
                          <a:spcPts val="0"/>
                        </a:spcBef>
                        <a:spcAft>
                          <a:spcPts val="0"/>
                        </a:spcAft>
                        <a:buSzPts val="1600"/>
                        <a:buFont typeface="Trebuchet MS"/>
                        <a:buChar char="●"/>
                      </a:pPr>
                      <a:r>
                        <a:rPr lang="en" sz="1400">
                          <a:solidFill>
                            <a:schemeClr val="dk1"/>
                          </a:solidFill>
                          <a:latin typeface="Trebuchet MS"/>
                          <a:ea typeface="Trebuchet MS"/>
                          <a:cs typeface="Trebuchet MS"/>
                          <a:sym typeface="Trebuchet MS"/>
                        </a:rPr>
                        <a:t>Programs using an approved curriculum in </a:t>
                      </a:r>
                      <a:r>
                        <a:rPr lang="en" sz="1400" i="1">
                          <a:solidFill>
                            <a:schemeClr val="dk1"/>
                          </a:solidFill>
                          <a:latin typeface="Trebuchet MS"/>
                          <a:ea typeface="Trebuchet MS"/>
                          <a:cs typeface="Trebuchet MS"/>
                          <a:sym typeface="Trebuchet MS"/>
                        </a:rPr>
                        <a:t>at least one classroom </a:t>
                      </a:r>
                      <a:r>
                        <a:rPr lang="en" sz="1400">
                          <a:solidFill>
                            <a:schemeClr val="dk1"/>
                          </a:solidFill>
                          <a:latin typeface="Trebuchet MS"/>
                          <a:ea typeface="Trebuchet MS"/>
                          <a:cs typeface="Trebuchet MS"/>
                          <a:sym typeface="Trebuchet MS"/>
                        </a:rPr>
                        <a:t>will receive</a:t>
                      </a:r>
                      <a:r>
                        <a:rPr lang="en" sz="1400">
                          <a:latin typeface="Trebuchet MS"/>
                          <a:ea typeface="Trebuchet MS"/>
                          <a:cs typeface="Trebuchet MS"/>
                          <a:sym typeface="Trebuchet MS"/>
                        </a:rPr>
                        <a:t> 100 points a</a:t>
                      </a:r>
                      <a:r>
                        <a:rPr lang="en" sz="1400">
                          <a:solidFill>
                            <a:schemeClr val="dk1"/>
                          </a:solidFill>
                          <a:latin typeface="Trebuchet MS"/>
                          <a:ea typeface="Trebuchet MS"/>
                          <a:cs typeface="Trebuchet MS"/>
                          <a:sym typeface="Trebuchet MS"/>
                        </a:rPr>
                        <a:t>dded to their score</a:t>
                      </a:r>
                      <a:endParaRPr sz="140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1"/>
                  </a:ext>
                </a:extLst>
              </a:tr>
              <a:tr h="426700">
                <a:tc>
                  <a:txBody>
                    <a:bodyPr/>
                    <a:lstStyle/>
                    <a:p>
                      <a:pPr marL="0" lvl="0" indent="0" algn="l" rtl="0">
                        <a:spcBef>
                          <a:spcPts val="0"/>
                        </a:spcBef>
                        <a:spcAft>
                          <a:spcPts val="0"/>
                        </a:spcAft>
                        <a:buNone/>
                      </a:pPr>
                      <a:r>
                        <a:rPr lang="en" sz="1400" b="1">
                          <a:solidFill>
                            <a:schemeClr val="lt1"/>
                          </a:solidFill>
                          <a:latin typeface="Trebuchet MS"/>
                          <a:ea typeface="Trebuchet MS"/>
                          <a:cs typeface="Trebuchet MS"/>
                          <a:sym typeface="Trebuchet MS"/>
                        </a:rPr>
                        <a:t>Total Points</a:t>
                      </a:r>
                      <a:endParaRPr sz="1400" b="1">
                        <a:solidFill>
                          <a:schemeClr val="lt1"/>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DD7E6B"/>
                    </a:solidFill>
                  </a:tcPr>
                </a:tc>
                <a:tc>
                  <a:txBody>
                    <a:bodyPr/>
                    <a:lstStyle/>
                    <a:p>
                      <a:pPr marL="457200" lvl="0" indent="-330200" algn="l" rtl="0">
                        <a:lnSpc>
                          <a:spcPct val="100000"/>
                        </a:lnSpc>
                        <a:spcBef>
                          <a:spcPts val="1200"/>
                        </a:spcBef>
                        <a:spcAft>
                          <a:spcPts val="0"/>
                        </a:spcAft>
                        <a:buClr>
                          <a:schemeClr val="dk1"/>
                        </a:buClr>
                        <a:buSzPts val="1600"/>
                        <a:buFont typeface="Trebuchet MS"/>
                        <a:buChar char="●"/>
                      </a:pPr>
                      <a:r>
                        <a:rPr lang="en" sz="1400">
                          <a:solidFill>
                            <a:schemeClr val="dk1"/>
                          </a:solidFill>
                          <a:latin typeface="Trebuchet MS"/>
                          <a:ea typeface="Trebuchet MS"/>
                          <a:cs typeface="Trebuchet MS"/>
                          <a:sym typeface="Trebuchet MS"/>
                        </a:rPr>
                        <a:t>Interactions Points + Curriculum Points = Total Points</a:t>
                      </a:r>
                      <a:endParaRPr sz="140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2"/>
                  </a:ext>
                </a:extLst>
              </a:tr>
              <a:tr h="914375">
                <a:tc>
                  <a:txBody>
                    <a:bodyPr/>
                    <a:lstStyle/>
                    <a:p>
                      <a:pPr marL="0" lvl="0" indent="0" algn="l" rtl="0">
                        <a:spcBef>
                          <a:spcPts val="0"/>
                        </a:spcBef>
                        <a:spcAft>
                          <a:spcPts val="0"/>
                        </a:spcAft>
                        <a:buNone/>
                      </a:pPr>
                      <a:r>
                        <a:rPr lang="en" sz="1400" b="1" dirty="0">
                          <a:solidFill>
                            <a:srgbClr val="FFFFFF"/>
                          </a:solidFill>
                          <a:latin typeface="Trebuchet MS"/>
                          <a:ea typeface="Trebuchet MS"/>
                          <a:cs typeface="Trebuchet MS"/>
                          <a:sym typeface="Trebuchet MS"/>
                        </a:rPr>
                        <a:t>Practice Year Rating</a:t>
                      </a:r>
                      <a:endParaRPr sz="1400" b="1" dirty="0">
                        <a:solidFill>
                          <a:srgbClr val="FFFFFF"/>
                        </a:solidFill>
                        <a:latin typeface="Trebuchet MS"/>
                        <a:ea typeface="Trebuchet MS"/>
                        <a:cs typeface="Trebuchet MS"/>
                        <a:sym typeface="Trebuchet MS"/>
                      </a:endParaRPr>
                    </a:p>
                  </a:txBody>
                  <a:tcPr marL="91425" marR="91425" marT="91425" marB="91425">
                    <a:lnL w="19050" cap="flat" cmpd="sng">
                      <a:solidFill>
                        <a:srgbClr val="666666"/>
                      </a:solidFill>
                      <a:prstDash val="solid"/>
                      <a:round/>
                      <a:headEnd type="none" w="sm" len="sm"/>
                      <a:tailEnd type="none" w="sm" len="sm"/>
                    </a:lnL>
                    <a:lnR w="19050" cap="flat" cmpd="sng">
                      <a:solidFill>
                        <a:srgbClr val="666666"/>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666666"/>
                      </a:solidFill>
                      <a:prstDash val="solid"/>
                      <a:round/>
                      <a:headEnd type="none" w="sm" len="sm"/>
                      <a:tailEnd type="none" w="sm" len="sm"/>
                    </a:lnB>
                    <a:solidFill>
                      <a:srgbClr val="C22536"/>
                    </a:solidFill>
                  </a:tcPr>
                </a:tc>
                <a:tc>
                  <a:txBody>
                    <a:bodyPr/>
                    <a:lstStyle/>
                    <a:p>
                      <a:pPr marL="457200" lvl="0" indent="-330200" algn="l" rtl="0">
                        <a:lnSpc>
                          <a:spcPct val="100000"/>
                        </a:lnSpc>
                        <a:spcBef>
                          <a:spcPts val="0"/>
                        </a:spcBef>
                        <a:spcAft>
                          <a:spcPts val="0"/>
                        </a:spcAft>
                        <a:buSzPts val="1600"/>
                        <a:buFont typeface="Trebuchet MS"/>
                        <a:buChar char="●"/>
                      </a:pPr>
                      <a:r>
                        <a:rPr lang="en" sz="1400" dirty="0">
                          <a:solidFill>
                            <a:schemeClr val="dk1"/>
                          </a:solidFill>
                          <a:latin typeface="Trebuchet MS"/>
                          <a:ea typeface="Trebuchet MS"/>
                          <a:cs typeface="Trebuchet MS"/>
                          <a:sym typeface="Trebuchet MS"/>
                        </a:rPr>
                        <a:t>Exceeds Practice Year Expectations = </a:t>
                      </a:r>
                      <a:r>
                        <a:rPr lang="en" sz="1400" dirty="0">
                          <a:latin typeface="Trebuchet MS"/>
                          <a:ea typeface="Trebuchet MS"/>
                          <a:cs typeface="Trebuchet MS"/>
                          <a:sym typeface="Trebuchet MS"/>
                        </a:rPr>
                        <a:t>700 - 800 points </a:t>
                      </a:r>
                      <a:endParaRPr sz="1400" dirty="0">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400" dirty="0">
                          <a:latin typeface="Trebuchet MS"/>
                          <a:ea typeface="Trebuchet MS"/>
                          <a:cs typeface="Trebuchet MS"/>
                          <a:sym typeface="Trebuchet MS"/>
                        </a:rPr>
                        <a:t>Meets Practice Year Expectations </a:t>
                      </a:r>
                      <a:r>
                        <a:rPr lang="en" sz="1400" dirty="0">
                          <a:solidFill>
                            <a:schemeClr val="dk1"/>
                          </a:solidFill>
                          <a:latin typeface="Trebuchet MS"/>
                          <a:ea typeface="Trebuchet MS"/>
                          <a:cs typeface="Trebuchet MS"/>
                          <a:sym typeface="Trebuchet MS"/>
                        </a:rPr>
                        <a:t>= 400 - 699 points</a:t>
                      </a:r>
                      <a:endParaRPr sz="1400" dirty="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400" dirty="0">
                          <a:solidFill>
                            <a:schemeClr val="dk1"/>
                          </a:solidFill>
                          <a:latin typeface="Trebuchet MS"/>
                          <a:ea typeface="Trebuchet MS"/>
                          <a:cs typeface="Trebuchet MS"/>
                          <a:sym typeface="Trebuchet MS"/>
                        </a:rPr>
                        <a:t>Needs Support = 100 - 399 points</a:t>
                      </a:r>
                      <a:endParaRPr sz="1400" dirty="0">
                        <a:latin typeface="Trebuchet MS"/>
                        <a:ea typeface="Trebuchet MS"/>
                        <a:cs typeface="Trebuchet MS"/>
                        <a:sym typeface="Trebuchet MS"/>
                      </a:endParaRPr>
                    </a:p>
                  </a:txBody>
                  <a:tcPr marL="91425" marR="91425" marT="91425" marB="91425">
                    <a:lnL w="19050" cap="flat" cmpd="sng">
                      <a:solidFill>
                        <a:srgbClr val="666666"/>
                      </a:solidFill>
                      <a:prstDash val="solid"/>
                      <a:round/>
                      <a:headEnd type="none" w="sm" len="sm"/>
                      <a:tailEnd type="none" w="sm" len="sm"/>
                    </a:lnL>
                    <a:lnR w="19050" cap="flat" cmpd="sng">
                      <a:solidFill>
                        <a:srgbClr val="666666"/>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666666"/>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59"/>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b="1" dirty="0"/>
              <a:t>Practice Year 1</a:t>
            </a:r>
            <a:endParaRPr b="1" i="1" dirty="0"/>
          </a:p>
        </p:txBody>
      </p:sp>
      <p:sp>
        <p:nvSpPr>
          <p:cNvPr id="448" name="Google Shape;448;p59"/>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Participation, Timeline and Implementation</a:t>
            </a:r>
            <a:endParaRPr sz="2100" i="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0"/>
          <p:cNvSpPr txBox="1">
            <a:spLocks noGrp="1"/>
          </p:cNvSpPr>
          <p:nvPr>
            <p:ph type="title"/>
          </p:nvPr>
        </p:nvSpPr>
        <p:spPr>
          <a:xfrm>
            <a:off x="628650" y="2000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PDG </a:t>
            </a:r>
            <a:r>
              <a:rPr lang="en" dirty="0" smtClean="0"/>
              <a:t>expansion </a:t>
            </a:r>
            <a:r>
              <a:rPr lang="en" dirty="0" smtClean="0"/>
              <a:t>and</a:t>
            </a:r>
            <a:r>
              <a:rPr lang="en" dirty="0" smtClean="0"/>
              <a:t> coverage </a:t>
            </a:r>
            <a:r>
              <a:rPr lang="en" dirty="0"/>
              <a:t>for Practice Year 1 </a:t>
            </a:r>
            <a:endParaRPr dirty="0"/>
          </a:p>
        </p:txBody>
      </p:sp>
      <p:sp>
        <p:nvSpPr>
          <p:cNvPr id="454" name="Google Shape;454;p60"/>
          <p:cNvSpPr txBox="1">
            <a:spLocks noGrp="1"/>
          </p:cNvSpPr>
          <p:nvPr>
            <p:ph type="body" idx="1"/>
          </p:nvPr>
        </p:nvSpPr>
        <p:spPr>
          <a:xfrm>
            <a:off x="536156" y="2404240"/>
            <a:ext cx="5289203" cy="2530369"/>
          </a:xfrm>
          <a:prstGeom prst="rect">
            <a:avLst/>
          </a:prstGeom>
        </p:spPr>
        <p:txBody>
          <a:bodyPr spcFirstLastPara="1" wrap="square" lIns="68575" tIns="34275" rIns="68575" bIns="34275" anchor="t" anchorCtr="0">
            <a:noAutofit/>
          </a:bodyPr>
          <a:lstStyle/>
          <a:p>
            <a:pPr>
              <a:lnSpc>
                <a:spcPct val="100000"/>
              </a:lnSpc>
              <a:spcBef>
                <a:spcPts val="0"/>
              </a:spcBef>
              <a:spcAft>
                <a:spcPts val="600"/>
              </a:spcAft>
              <a:buClr>
                <a:srgbClr val="000000"/>
              </a:buClr>
            </a:pPr>
            <a:r>
              <a:rPr lang="en" sz="1450" dirty="0" smtClean="0">
                <a:solidFill>
                  <a:srgbClr val="000000"/>
                </a:solidFill>
              </a:rPr>
              <a:t>All </a:t>
            </a:r>
            <a:r>
              <a:rPr lang="en" sz="1450" dirty="0">
                <a:solidFill>
                  <a:srgbClr val="000000"/>
                </a:solidFill>
              </a:rPr>
              <a:t>PDG B-5 communities will participate in Practice Year 1.  </a:t>
            </a:r>
            <a:endParaRPr lang="en" sz="1450" dirty="0">
              <a:solidFill>
                <a:srgbClr val="000000"/>
              </a:solidFill>
            </a:endParaRPr>
          </a:p>
          <a:p>
            <a:pPr>
              <a:lnSpc>
                <a:spcPct val="100000"/>
              </a:lnSpc>
              <a:spcBef>
                <a:spcPts val="0"/>
              </a:spcBef>
              <a:spcAft>
                <a:spcPts val="600"/>
              </a:spcAft>
              <a:buClr>
                <a:srgbClr val="000000"/>
              </a:buClr>
            </a:pPr>
            <a:r>
              <a:rPr lang="en" sz="1450" dirty="0" smtClean="0">
                <a:solidFill>
                  <a:srgbClr val="000000"/>
                </a:solidFill>
              </a:rPr>
              <a:t>There </a:t>
            </a:r>
            <a:r>
              <a:rPr lang="en" sz="1450" dirty="0">
                <a:solidFill>
                  <a:srgbClr val="000000"/>
                </a:solidFill>
              </a:rPr>
              <a:t>are currently 2 cohorts of PDG B-5 Community Networks, several of which have recently expanded their coverage area. </a:t>
            </a:r>
            <a:endParaRPr lang="en" sz="1450" dirty="0">
              <a:solidFill>
                <a:srgbClr val="000000"/>
              </a:solidFill>
            </a:endParaRPr>
          </a:p>
          <a:p>
            <a:pPr>
              <a:lnSpc>
                <a:spcPct val="100000"/>
              </a:lnSpc>
              <a:spcBef>
                <a:spcPts val="0"/>
              </a:spcBef>
              <a:spcAft>
                <a:spcPts val="600"/>
              </a:spcAft>
              <a:buClr>
                <a:srgbClr val="000000"/>
              </a:buClr>
            </a:pPr>
            <a:r>
              <a:rPr lang="en" sz="1450" dirty="0" smtClean="0">
                <a:solidFill>
                  <a:srgbClr val="000000"/>
                </a:solidFill>
              </a:rPr>
              <a:t>Cohort </a:t>
            </a:r>
            <a:r>
              <a:rPr lang="en" sz="1450" dirty="0">
                <a:solidFill>
                  <a:srgbClr val="000000"/>
                </a:solidFill>
              </a:rPr>
              <a:t>3 will be joining this </a:t>
            </a:r>
            <a:r>
              <a:rPr lang="en" sz="1450" dirty="0" smtClean="0">
                <a:solidFill>
                  <a:srgbClr val="000000"/>
                </a:solidFill>
              </a:rPr>
              <a:t>summer.</a:t>
            </a:r>
            <a:endParaRPr lang="en" sz="1450" dirty="0">
              <a:solidFill>
                <a:srgbClr val="000000"/>
              </a:solidFill>
            </a:endParaRPr>
          </a:p>
          <a:p>
            <a:pPr>
              <a:lnSpc>
                <a:spcPct val="100000"/>
              </a:lnSpc>
              <a:spcBef>
                <a:spcPts val="0"/>
              </a:spcBef>
              <a:spcAft>
                <a:spcPts val="600"/>
              </a:spcAft>
              <a:buClr>
                <a:srgbClr val="000000"/>
              </a:buClr>
            </a:pPr>
            <a:r>
              <a:rPr lang="en" sz="1450" dirty="0" smtClean="0">
                <a:solidFill>
                  <a:srgbClr val="000000"/>
                </a:solidFill>
              </a:rPr>
              <a:t>PDG </a:t>
            </a:r>
            <a:r>
              <a:rPr lang="en" sz="1450" dirty="0">
                <a:solidFill>
                  <a:srgbClr val="000000"/>
                </a:solidFill>
              </a:rPr>
              <a:t>is anticipated to be available in approximately 82% of localities and 83% of publicly-funded programs in the state next year</a:t>
            </a:r>
            <a:r>
              <a:rPr lang="en" sz="1450" dirty="0" smtClean="0">
                <a:solidFill>
                  <a:srgbClr val="000000"/>
                </a:solidFill>
              </a:rPr>
              <a:t>.</a:t>
            </a:r>
            <a:endParaRPr sz="1450" dirty="0">
              <a:solidFill>
                <a:srgbClr val="000000"/>
              </a:solidFill>
            </a:endParaRPr>
          </a:p>
        </p:txBody>
      </p:sp>
      <p:sp>
        <p:nvSpPr>
          <p:cNvPr id="455" name="Google Shape;455;p60"/>
          <p:cNvSpPr txBox="1"/>
          <p:nvPr/>
        </p:nvSpPr>
        <p:spPr>
          <a:xfrm>
            <a:off x="628650" y="1222504"/>
            <a:ext cx="8280300" cy="131315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 sz="1600" b="1" dirty="0">
                <a:latin typeface="Trebuchet MS"/>
                <a:ea typeface="Trebuchet MS"/>
                <a:cs typeface="Trebuchet MS"/>
                <a:sym typeface="Trebuchet MS"/>
              </a:rPr>
              <a:t>Virginia has strategically used the Preschool Development Grant Birth-Five (PDG B-5) funding to unify the system from the ground up. </a:t>
            </a:r>
            <a:r>
              <a:rPr lang="en" sz="1600" b="1" u="sng" dirty="0">
                <a:solidFill>
                  <a:schemeClr val="hlink"/>
                </a:solidFill>
                <a:latin typeface="Trebuchet MS"/>
                <a:ea typeface="Trebuchet MS"/>
                <a:cs typeface="Trebuchet MS"/>
                <a:sym typeface="Trebuchet MS"/>
                <a:hlinkClick r:id="rId3"/>
              </a:rPr>
              <a:t>PDG B5 communities </a:t>
            </a:r>
            <a:r>
              <a:rPr lang="en" sz="1600" b="1" dirty="0">
                <a:latin typeface="Trebuchet MS"/>
                <a:ea typeface="Trebuchet MS"/>
                <a:cs typeface="Trebuchet MS"/>
                <a:sym typeface="Trebuchet MS"/>
              </a:rPr>
              <a:t>receive funding and support to build the foundation for the unified measurement and improvement system in their region. </a:t>
            </a:r>
            <a:endParaRPr sz="1600" b="1" dirty="0">
              <a:latin typeface="Trebuchet MS"/>
              <a:ea typeface="Trebuchet MS"/>
              <a:cs typeface="Trebuchet MS"/>
              <a:sym typeface="Trebuchet MS"/>
            </a:endParaRPr>
          </a:p>
        </p:txBody>
      </p:sp>
      <p:sp>
        <p:nvSpPr>
          <p:cNvPr id="456" name="Google Shape;456;p60"/>
          <p:cNvSpPr txBox="1"/>
          <p:nvPr/>
        </p:nvSpPr>
        <p:spPr>
          <a:xfrm>
            <a:off x="5954725" y="3927300"/>
            <a:ext cx="3176400" cy="4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sz="1000" i="1">
                <a:latin typeface="Trebuchet MS"/>
                <a:ea typeface="Trebuchet MS"/>
                <a:cs typeface="Trebuchet MS"/>
                <a:sym typeface="Trebuchet MS"/>
              </a:rPr>
              <a:t>Map of Cohort 1 and Cohort 2 PDG Communities. Cohort 3 is still being determined. </a:t>
            </a:r>
            <a:endParaRPr sz="1000" i="1">
              <a:latin typeface="Trebuchet MS"/>
              <a:ea typeface="Trebuchet MS"/>
              <a:cs typeface="Trebuchet MS"/>
              <a:sym typeface="Trebuchet MS"/>
            </a:endParaRPr>
          </a:p>
        </p:txBody>
      </p:sp>
      <p:pic>
        <p:nvPicPr>
          <p:cNvPr id="457" name="Google Shape;457;p60"/>
          <p:cNvPicPr preferRelativeResize="0"/>
          <p:nvPr/>
        </p:nvPicPr>
        <p:blipFill>
          <a:blip r:embed="rId4">
            <a:alphaModFix/>
          </a:blip>
          <a:stretch>
            <a:fillRect/>
          </a:stretch>
        </p:blipFill>
        <p:spPr>
          <a:xfrm>
            <a:off x="5954725" y="2511922"/>
            <a:ext cx="3176400" cy="141537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cxnSp>
        <p:nvCxnSpPr>
          <p:cNvPr id="462" name="Google Shape;462;p61"/>
          <p:cNvCxnSpPr/>
          <p:nvPr/>
        </p:nvCxnSpPr>
        <p:spPr>
          <a:xfrm>
            <a:off x="662900" y="1942525"/>
            <a:ext cx="8286000" cy="0"/>
          </a:xfrm>
          <a:prstGeom prst="straightConnector1">
            <a:avLst/>
          </a:prstGeom>
          <a:noFill/>
          <a:ln w="38100" cap="flat" cmpd="sng">
            <a:solidFill>
              <a:schemeClr val="dk2"/>
            </a:solidFill>
            <a:prstDash val="solid"/>
            <a:round/>
            <a:headEnd type="none" w="med" len="med"/>
            <a:tailEnd type="triangle" w="med" len="med"/>
          </a:ln>
        </p:spPr>
      </p:cxnSp>
      <p:cxnSp>
        <p:nvCxnSpPr>
          <p:cNvPr id="463" name="Google Shape;463;p61"/>
          <p:cNvCxnSpPr/>
          <p:nvPr/>
        </p:nvCxnSpPr>
        <p:spPr>
          <a:xfrm>
            <a:off x="1158000" y="1961350"/>
            <a:ext cx="3000" cy="220500"/>
          </a:xfrm>
          <a:prstGeom prst="straightConnector1">
            <a:avLst/>
          </a:prstGeom>
          <a:noFill/>
          <a:ln w="9525" cap="flat" cmpd="sng">
            <a:solidFill>
              <a:schemeClr val="dk2"/>
            </a:solidFill>
            <a:prstDash val="solid"/>
            <a:round/>
            <a:headEnd type="none" w="med" len="med"/>
            <a:tailEnd type="none" w="med" len="med"/>
          </a:ln>
        </p:spPr>
      </p:cxnSp>
      <p:sp>
        <p:nvSpPr>
          <p:cNvPr id="464" name="Google Shape;464;p61"/>
          <p:cNvSpPr txBox="1"/>
          <p:nvPr/>
        </p:nvSpPr>
        <p:spPr>
          <a:xfrm>
            <a:off x="751375" y="2209350"/>
            <a:ext cx="957300" cy="1639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July 2021 </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Practice Year 1 Begins </a:t>
            </a:r>
            <a:endParaRPr sz="1500">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p:txBody>
      </p:sp>
      <p:sp>
        <p:nvSpPr>
          <p:cNvPr id="465" name="Google Shape;465;p61"/>
          <p:cNvSpPr txBox="1"/>
          <p:nvPr/>
        </p:nvSpPr>
        <p:spPr>
          <a:xfrm>
            <a:off x="1825975" y="2201350"/>
            <a:ext cx="1769100" cy="1770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Fall 2021</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Local </a:t>
            </a:r>
            <a:r>
              <a:rPr lang="en" sz="1500" b="1">
                <a:latin typeface="Trebuchet MS"/>
                <a:ea typeface="Trebuchet MS"/>
                <a:cs typeface="Trebuchet MS"/>
                <a:sym typeface="Trebuchet MS"/>
              </a:rPr>
              <a:t>CLASS Observations</a:t>
            </a:r>
            <a:r>
              <a:rPr lang="en" sz="1500">
                <a:latin typeface="Trebuchet MS"/>
                <a:ea typeface="Trebuchet MS"/>
                <a:cs typeface="Trebuchet MS"/>
                <a:sym typeface="Trebuchet MS"/>
              </a:rPr>
              <a:t> and </a:t>
            </a:r>
            <a:r>
              <a:rPr lang="en" sz="1500" b="1">
                <a:latin typeface="Trebuchet MS"/>
                <a:ea typeface="Trebuchet MS"/>
                <a:cs typeface="Trebuchet MS"/>
                <a:sym typeface="Trebuchet MS"/>
              </a:rPr>
              <a:t>curriculum </a:t>
            </a:r>
            <a:r>
              <a:rPr lang="en" sz="1500">
                <a:latin typeface="Trebuchet MS"/>
                <a:ea typeface="Trebuchet MS"/>
                <a:cs typeface="Trebuchet MS"/>
                <a:sym typeface="Trebuchet MS"/>
              </a:rPr>
              <a:t>use entered in </a:t>
            </a:r>
            <a:r>
              <a:rPr lang="en" sz="1500" b="1">
                <a:latin typeface="Trebuchet MS"/>
                <a:ea typeface="Trebuchet MS"/>
                <a:cs typeface="Trebuchet MS"/>
                <a:sym typeface="Trebuchet MS"/>
              </a:rPr>
              <a:t>LinkB5</a:t>
            </a:r>
            <a:r>
              <a:rPr lang="en" sz="1500">
                <a:latin typeface="Trebuchet MS"/>
                <a:ea typeface="Trebuchet MS"/>
                <a:cs typeface="Trebuchet MS"/>
                <a:sym typeface="Trebuchet MS"/>
              </a:rPr>
              <a:t>  </a:t>
            </a:r>
            <a:endParaRPr sz="1500">
              <a:latin typeface="Trebuchet MS"/>
              <a:ea typeface="Trebuchet MS"/>
              <a:cs typeface="Trebuchet MS"/>
              <a:sym typeface="Trebuchet MS"/>
            </a:endParaRPr>
          </a:p>
        </p:txBody>
      </p:sp>
      <p:sp>
        <p:nvSpPr>
          <p:cNvPr id="466" name="Google Shape;466;p61"/>
          <p:cNvSpPr txBox="1"/>
          <p:nvPr/>
        </p:nvSpPr>
        <p:spPr>
          <a:xfrm>
            <a:off x="3751175" y="2209300"/>
            <a:ext cx="1769100" cy="1770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Spring 2022</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solidFill>
                  <a:schemeClr val="dk1"/>
                </a:solidFill>
                <a:latin typeface="Trebuchet MS"/>
                <a:ea typeface="Trebuchet MS"/>
                <a:cs typeface="Trebuchet MS"/>
                <a:sym typeface="Trebuchet MS"/>
              </a:rPr>
              <a:t>Local </a:t>
            </a:r>
            <a:r>
              <a:rPr lang="en" sz="1500" b="1">
                <a:solidFill>
                  <a:schemeClr val="dk1"/>
                </a:solidFill>
                <a:latin typeface="Trebuchet MS"/>
                <a:ea typeface="Trebuchet MS"/>
                <a:cs typeface="Trebuchet MS"/>
                <a:sym typeface="Trebuchet MS"/>
              </a:rPr>
              <a:t>CLASS Observations</a:t>
            </a:r>
            <a:r>
              <a:rPr lang="en" sz="1500">
                <a:solidFill>
                  <a:schemeClr val="dk1"/>
                </a:solidFill>
                <a:latin typeface="Trebuchet MS"/>
                <a:ea typeface="Trebuchet MS"/>
                <a:cs typeface="Trebuchet MS"/>
                <a:sym typeface="Trebuchet MS"/>
              </a:rPr>
              <a:t> and updates to </a:t>
            </a:r>
            <a:r>
              <a:rPr lang="en" sz="1500" b="1">
                <a:solidFill>
                  <a:schemeClr val="dk1"/>
                </a:solidFill>
                <a:latin typeface="Trebuchet MS"/>
                <a:ea typeface="Trebuchet MS"/>
                <a:cs typeface="Trebuchet MS"/>
                <a:sym typeface="Trebuchet MS"/>
              </a:rPr>
              <a:t>curriculum </a:t>
            </a:r>
            <a:r>
              <a:rPr lang="en" sz="1500">
                <a:solidFill>
                  <a:schemeClr val="dk1"/>
                </a:solidFill>
                <a:latin typeface="Trebuchet MS"/>
                <a:ea typeface="Trebuchet MS"/>
                <a:cs typeface="Trebuchet MS"/>
                <a:sym typeface="Trebuchet MS"/>
              </a:rPr>
              <a:t>use entered in </a:t>
            </a:r>
            <a:r>
              <a:rPr lang="en" sz="1500" b="1">
                <a:solidFill>
                  <a:schemeClr val="dk1"/>
                </a:solidFill>
                <a:latin typeface="Trebuchet MS"/>
                <a:ea typeface="Trebuchet MS"/>
                <a:cs typeface="Trebuchet MS"/>
                <a:sym typeface="Trebuchet MS"/>
              </a:rPr>
              <a:t>LinkB5</a:t>
            </a:r>
            <a:r>
              <a:rPr lang="en" sz="1500">
                <a:solidFill>
                  <a:schemeClr val="dk1"/>
                </a:solidFill>
                <a:latin typeface="Trebuchet MS"/>
                <a:ea typeface="Trebuchet MS"/>
                <a:cs typeface="Trebuchet MS"/>
                <a:sym typeface="Trebuchet MS"/>
              </a:rPr>
              <a:t>   </a:t>
            </a:r>
            <a:endParaRPr sz="1500">
              <a:latin typeface="Trebuchet MS"/>
              <a:ea typeface="Trebuchet MS"/>
              <a:cs typeface="Trebuchet MS"/>
              <a:sym typeface="Trebuchet MS"/>
            </a:endParaRPr>
          </a:p>
        </p:txBody>
      </p:sp>
      <p:sp>
        <p:nvSpPr>
          <p:cNvPr id="467" name="Google Shape;467;p61"/>
          <p:cNvSpPr txBox="1"/>
          <p:nvPr/>
        </p:nvSpPr>
        <p:spPr>
          <a:xfrm>
            <a:off x="5659525" y="2209300"/>
            <a:ext cx="1696800" cy="1748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Summer 2022</a:t>
            </a:r>
            <a:endParaRPr sz="1500" b="1">
              <a:latin typeface="Trebuchet MS"/>
              <a:ea typeface="Trebuchet MS"/>
              <a:cs typeface="Trebuchet MS"/>
              <a:sym typeface="Trebuchet MS"/>
            </a:endParaRPr>
          </a:p>
          <a:p>
            <a:pPr marL="0" lvl="0" indent="0" algn="l" rtl="0">
              <a:spcBef>
                <a:spcPts val="0"/>
              </a:spcBef>
              <a:spcAft>
                <a:spcPts val="0"/>
              </a:spcAft>
              <a:buNone/>
            </a:pPr>
            <a:endParaRPr sz="11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VDOE uses </a:t>
            </a:r>
            <a:r>
              <a:rPr lang="en" sz="1500" b="1">
                <a:latin typeface="Trebuchet MS"/>
                <a:ea typeface="Trebuchet MS"/>
                <a:cs typeface="Trebuchet MS"/>
                <a:sym typeface="Trebuchet MS"/>
              </a:rPr>
              <a:t>LinkB5 </a:t>
            </a:r>
            <a:r>
              <a:rPr lang="en" sz="1500">
                <a:latin typeface="Trebuchet MS"/>
                <a:ea typeface="Trebuchet MS"/>
                <a:cs typeface="Trebuchet MS"/>
                <a:sym typeface="Trebuchet MS"/>
              </a:rPr>
              <a:t>data from Practice Year 1 to calculate practice ratings</a:t>
            </a:r>
            <a:endParaRPr sz="1500">
              <a:latin typeface="Trebuchet MS"/>
              <a:ea typeface="Trebuchet MS"/>
              <a:cs typeface="Trebuchet MS"/>
              <a:sym typeface="Trebuchet MS"/>
            </a:endParaRPr>
          </a:p>
        </p:txBody>
      </p:sp>
      <p:sp>
        <p:nvSpPr>
          <p:cNvPr id="468" name="Google Shape;468;p61"/>
          <p:cNvSpPr txBox="1"/>
          <p:nvPr/>
        </p:nvSpPr>
        <p:spPr>
          <a:xfrm>
            <a:off x="7642200" y="2209350"/>
            <a:ext cx="1321800" cy="1748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Fall 2022</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Programs receive their practice rating results</a:t>
            </a:r>
            <a:endParaRPr sz="1500">
              <a:latin typeface="Trebuchet MS"/>
              <a:ea typeface="Trebuchet MS"/>
              <a:cs typeface="Trebuchet MS"/>
              <a:sym typeface="Trebuchet MS"/>
            </a:endParaRPr>
          </a:p>
        </p:txBody>
      </p:sp>
      <p:sp>
        <p:nvSpPr>
          <p:cNvPr id="469" name="Google Shape;469;p61"/>
          <p:cNvSpPr txBox="1"/>
          <p:nvPr/>
        </p:nvSpPr>
        <p:spPr>
          <a:xfrm>
            <a:off x="6497625" y="4016225"/>
            <a:ext cx="2188200" cy="585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July 2022</a:t>
            </a:r>
            <a:endParaRPr sz="1500" b="1">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Practice Year 2 Begins</a:t>
            </a:r>
            <a:endParaRPr sz="1500">
              <a:latin typeface="Trebuchet MS"/>
              <a:ea typeface="Trebuchet MS"/>
              <a:cs typeface="Trebuchet MS"/>
              <a:sym typeface="Trebuchet MS"/>
            </a:endParaRPr>
          </a:p>
        </p:txBody>
      </p:sp>
      <p:cxnSp>
        <p:nvCxnSpPr>
          <p:cNvPr id="470" name="Google Shape;470;p61"/>
          <p:cNvCxnSpPr/>
          <p:nvPr/>
        </p:nvCxnSpPr>
        <p:spPr>
          <a:xfrm rot="10800000">
            <a:off x="7494913" y="1913650"/>
            <a:ext cx="8700" cy="2086500"/>
          </a:xfrm>
          <a:prstGeom prst="straightConnector1">
            <a:avLst/>
          </a:prstGeom>
          <a:noFill/>
          <a:ln w="9525" cap="flat" cmpd="sng">
            <a:solidFill>
              <a:schemeClr val="dk2"/>
            </a:solidFill>
            <a:prstDash val="dashDot"/>
            <a:round/>
            <a:headEnd type="none" w="med" len="med"/>
            <a:tailEnd type="none" w="med" len="med"/>
          </a:ln>
        </p:spPr>
      </p:cxnSp>
      <p:sp>
        <p:nvSpPr>
          <p:cNvPr id="471" name="Google Shape;471;p61"/>
          <p:cNvSpPr txBox="1"/>
          <p:nvPr/>
        </p:nvSpPr>
        <p:spPr>
          <a:xfrm>
            <a:off x="662900" y="1262225"/>
            <a:ext cx="8286000" cy="4341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1800" b="1" dirty="0">
                <a:solidFill>
                  <a:schemeClr val="dk1"/>
                </a:solidFill>
                <a:latin typeface="Trebuchet MS"/>
                <a:ea typeface="Trebuchet MS"/>
                <a:cs typeface="Trebuchet MS"/>
                <a:sym typeface="Trebuchet MS"/>
              </a:rPr>
              <a:t>Here is the timeline for Practice Year 1 for PDG communities. </a:t>
            </a:r>
            <a:endParaRPr sz="1400" dirty="0">
              <a:latin typeface="Trebuchet MS"/>
              <a:ea typeface="Trebuchet MS"/>
              <a:cs typeface="Trebuchet MS"/>
              <a:sym typeface="Trebuchet MS"/>
            </a:endParaRPr>
          </a:p>
        </p:txBody>
      </p:sp>
      <p:sp>
        <p:nvSpPr>
          <p:cNvPr id="472" name="Google Shape;472;p61"/>
          <p:cNvSpPr txBox="1">
            <a:spLocks noGrp="1"/>
          </p:cNvSpPr>
          <p:nvPr>
            <p:ph type="title"/>
          </p:nvPr>
        </p:nvSpPr>
        <p:spPr>
          <a:xfrm>
            <a:off x="545244" y="-12939"/>
            <a:ext cx="10515600" cy="132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solidFill>
                  <a:srgbClr val="C22536"/>
                </a:solidFill>
              </a:rPr>
              <a:t>Practice Year 1 Timeline </a:t>
            </a:r>
            <a:endParaRPr dirty="0">
              <a:solidFill>
                <a:srgbClr val="C22536"/>
              </a:solidFill>
            </a:endParaRPr>
          </a:p>
        </p:txBody>
      </p:sp>
      <p:cxnSp>
        <p:nvCxnSpPr>
          <p:cNvPr id="473" name="Google Shape;473;p61"/>
          <p:cNvCxnSpPr/>
          <p:nvPr/>
        </p:nvCxnSpPr>
        <p:spPr>
          <a:xfrm>
            <a:off x="26820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474" name="Google Shape;474;p61"/>
          <p:cNvCxnSpPr/>
          <p:nvPr/>
        </p:nvCxnSpPr>
        <p:spPr>
          <a:xfrm>
            <a:off x="45108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475" name="Google Shape;475;p61"/>
          <p:cNvCxnSpPr/>
          <p:nvPr/>
        </p:nvCxnSpPr>
        <p:spPr>
          <a:xfrm>
            <a:off x="63396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476" name="Google Shape;476;p61"/>
          <p:cNvCxnSpPr/>
          <p:nvPr/>
        </p:nvCxnSpPr>
        <p:spPr>
          <a:xfrm>
            <a:off x="8320800" y="1961350"/>
            <a:ext cx="3000" cy="220500"/>
          </a:xfrm>
          <a:prstGeom prst="straightConnector1">
            <a:avLst/>
          </a:prstGeom>
          <a:noFill/>
          <a:ln w="9525" cap="flat" cmpd="sng">
            <a:solidFill>
              <a:schemeClr val="dk2"/>
            </a:solidFill>
            <a:prstDash val="solid"/>
            <a:round/>
            <a:headEnd type="none" w="med" len="med"/>
            <a:tailEnd type="none" w="med" len="med"/>
          </a:ln>
        </p:spPr>
      </p:cxnSp>
      <p:sp>
        <p:nvSpPr>
          <p:cNvPr id="477" name="Google Shape;477;p61"/>
          <p:cNvSpPr txBox="1"/>
          <p:nvPr/>
        </p:nvSpPr>
        <p:spPr>
          <a:xfrm>
            <a:off x="1825975" y="4016225"/>
            <a:ext cx="3694200" cy="894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i="1">
                <a:latin typeface="Trebuchet MS"/>
                <a:ea typeface="Trebuchet MS"/>
                <a:cs typeface="Trebuchet MS"/>
                <a:sym typeface="Trebuchet MS"/>
              </a:rPr>
              <a:t>Fall 2021 - Spring 2022</a:t>
            </a:r>
            <a:endParaRPr sz="1500" b="1" i="1">
              <a:latin typeface="Trebuchet MS"/>
              <a:ea typeface="Trebuchet MS"/>
              <a:cs typeface="Trebuchet MS"/>
              <a:sym typeface="Trebuchet MS"/>
            </a:endParaRPr>
          </a:p>
          <a:p>
            <a:pPr marL="0" lvl="0" indent="0" algn="l" rtl="0">
              <a:spcBef>
                <a:spcPts val="0"/>
              </a:spcBef>
              <a:spcAft>
                <a:spcPts val="0"/>
              </a:spcAft>
              <a:buNone/>
            </a:pPr>
            <a:r>
              <a:rPr lang="en" sz="1500" b="1" i="1">
                <a:latin typeface="Trebuchet MS"/>
                <a:ea typeface="Trebuchet MS"/>
                <a:cs typeface="Trebuchet MS"/>
                <a:sym typeface="Trebuchet MS"/>
              </a:rPr>
              <a:t> </a:t>
            </a:r>
            <a:r>
              <a:rPr lang="en" sz="1500" i="1">
                <a:latin typeface="Trebuchet MS"/>
                <a:ea typeface="Trebuchet MS"/>
                <a:cs typeface="Trebuchet MS"/>
                <a:sym typeface="Trebuchet MS"/>
              </a:rPr>
              <a:t>External CLASS observations also occur for </a:t>
            </a:r>
            <a:r>
              <a:rPr lang="en" sz="1500" b="1" i="1">
                <a:latin typeface="Trebuchet MS"/>
                <a:ea typeface="Trebuchet MS"/>
                <a:cs typeface="Trebuchet MS"/>
                <a:sym typeface="Trebuchet MS"/>
              </a:rPr>
              <a:t>some </a:t>
            </a:r>
            <a:r>
              <a:rPr lang="en" sz="1500" i="1">
                <a:latin typeface="Trebuchet MS"/>
                <a:ea typeface="Trebuchet MS"/>
                <a:cs typeface="Trebuchet MS"/>
                <a:sym typeface="Trebuchet MS"/>
              </a:rPr>
              <a:t>sites</a:t>
            </a:r>
            <a:endParaRPr sz="1500" i="1">
              <a:latin typeface="Trebuchet MS"/>
              <a:ea typeface="Trebuchet MS"/>
              <a:cs typeface="Trebuchet MS"/>
              <a:sym typeface="Trebuchet M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62"/>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solidFill>
                  <a:srgbClr val="C22536"/>
                </a:solidFill>
              </a:rPr>
              <a:t>Measuring </a:t>
            </a:r>
            <a:r>
              <a:rPr lang="en" dirty="0" smtClean="0">
                <a:solidFill>
                  <a:srgbClr val="C22536"/>
                </a:solidFill>
              </a:rPr>
              <a:t>interactions </a:t>
            </a:r>
            <a:r>
              <a:rPr lang="en" dirty="0">
                <a:solidFill>
                  <a:srgbClr val="C22536"/>
                </a:solidFill>
              </a:rPr>
              <a:t>in </a:t>
            </a:r>
            <a:r>
              <a:rPr lang="en" dirty="0">
                <a:solidFill>
                  <a:srgbClr val="C22536"/>
                </a:solidFill>
              </a:rPr>
              <a:t>P</a:t>
            </a:r>
            <a:r>
              <a:rPr lang="en" dirty="0" smtClean="0">
                <a:solidFill>
                  <a:srgbClr val="C22536"/>
                </a:solidFill>
              </a:rPr>
              <a:t>ractice </a:t>
            </a:r>
            <a:r>
              <a:rPr lang="en" dirty="0">
                <a:solidFill>
                  <a:srgbClr val="C22536"/>
                </a:solidFill>
              </a:rPr>
              <a:t>Year 1</a:t>
            </a:r>
            <a:endParaRPr dirty="0">
              <a:solidFill>
                <a:srgbClr val="C22536"/>
              </a:solidFill>
            </a:endParaRPr>
          </a:p>
        </p:txBody>
      </p:sp>
      <p:sp>
        <p:nvSpPr>
          <p:cNvPr id="483" name="Google Shape;483;p62"/>
          <p:cNvSpPr txBox="1">
            <a:spLocks noGrp="1"/>
          </p:cNvSpPr>
          <p:nvPr>
            <p:ph type="body" idx="1"/>
          </p:nvPr>
        </p:nvSpPr>
        <p:spPr>
          <a:xfrm>
            <a:off x="311700" y="1126206"/>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b="1" dirty="0">
                <a:solidFill>
                  <a:srgbClr val="000000"/>
                </a:solidFill>
              </a:rPr>
              <a:t>CLASS Observations </a:t>
            </a:r>
            <a:endParaRPr sz="1600" b="1" dirty="0">
              <a:solidFill>
                <a:srgbClr val="000000"/>
              </a:solidFill>
            </a:endParaRPr>
          </a:p>
          <a:p>
            <a:pPr marL="0" lvl="0" indent="0" algn="l" rtl="0">
              <a:lnSpc>
                <a:spcPct val="100000"/>
              </a:lnSpc>
              <a:spcBef>
                <a:spcPts val="0"/>
              </a:spcBef>
              <a:spcAft>
                <a:spcPts val="0"/>
              </a:spcAft>
              <a:buNone/>
            </a:pPr>
            <a:endParaRPr sz="300" b="1" dirty="0">
              <a:solidFill>
                <a:srgbClr val="000000"/>
              </a:solidFill>
            </a:endParaRPr>
          </a:p>
          <a:p>
            <a:pPr marL="457200" lvl="0" indent="-311150" algn="l" rtl="0">
              <a:lnSpc>
                <a:spcPct val="100000"/>
              </a:lnSpc>
              <a:spcBef>
                <a:spcPts val="0"/>
              </a:spcBef>
              <a:spcAft>
                <a:spcPts val="400"/>
              </a:spcAft>
              <a:buClr>
                <a:srgbClr val="000000"/>
              </a:buClr>
              <a:buSzPts val="1300"/>
              <a:buChar char="•"/>
            </a:pPr>
            <a:r>
              <a:rPr lang="en" sz="1300" dirty="0">
                <a:solidFill>
                  <a:srgbClr val="000000"/>
                </a:solidFill>
              </a:rPr>
              <a:t>PDG Communities </a:t>
            </a:r>
            <a:r>
              <a:rPr lang="en" sz="1300" dirty="0" smtClean="0">
                <a:solidFill>
                  <a:srgbClr val="000000"/>
                </a:solidFill>
              </a:rPr>
              <a:t>will coordinate </a:t>
            </a:r>
            <a:r>
              <a:rPr lang="en" sz="1300" dirty="0">
                <a:solidFill>
                  <a:srgbClr val="000000"/>
                </a:solidFill>
              </a:rPr>
              <a:t>and schedule </a:t>
            </a:r>
            <a:r>
              <a:rPr lang="en" sz="1300" dirty="0" smtClean="0">
                <a:solidFill>
                  <a:srgbClr val="000000"/>
                </a:solidFill>
              </a:rPr>
              <a:t>two </a:t>
            </a:r>
            <a:r>
              <a:rPr lang="en" sz="1300" dirty="0">
                <a:solidFill>
                  <a:srgbClr val="000000"/>
                </a:solidFill>
              </a:rPr>
              <a:t>local CLASS observations for every </a:t>
            </a:r>
            <a:r>
              <a:rPr lang="en" sz="1300" dirty="0" smtClean="0">
                <a:solidFill>
                  <a:srgbClr val="000000"/>
                </a:solidFill>
              </a:rPr>
              <a:t>classroom</a:t>
            </a:r>
            <a:r>
              <a:rPr lang="en" sz="1300" dirty="0">
                <a:solidFill>
                  <a:srgbClr val="000000"/>
                </a:solidFill>
              </a:rPr>
              <a:t> </a:t>
            </a:r>
            <a:r>
              <a:rPr lang="en" sz="1300" dirty="0" smtClean="0">
                <a:solidFill>
                  <a:srgbClr val="000000"/>
                </a:solidFill>
              </a:rPr>
              <a:t>and family day home</a:t>
            </a:r>
            <a:r>
              <a:rPr lang="en" sz="1300" dirty="0" smtClean="0">
                <a:solidFill>
                  <a:srgbClr val="000000"/>
                </a:solidFill>
              </a:rPr>
              <a:t> </a:t>
            </a:r>
            <a:r>
              <a:rPr lang="en" sz="1300" dirty="0">
                <a:solidFill>
                  <a:srgbClr val="000000"/>
                </a:solidFill>
              </a:rPr>
              <a:t>using whichever tool (Infant, Toddler, Pre-K) is appropriate based on VDOE guidance. </a:t>
            </a:r>
            <a:endParaRPr sz="1300" dirty="0">
              <a:solidFill>
                <a:srgbClr val="000000"/>
              </a:solidFill>
            </a:endParaRPr>
          </a:p>
          <a:p>
            <a:pPr marL="914400" lvl="1" indent="-311150" algn="l" rtl="0">
              <a:lnSpc>
                <a:spcPct val="100000"/>
              </a:lnSpc>
              <a:spcBef>
                <a:spcPts val="0"/>
              </a:spcBef>
              <a:spcAft>
                <a:spcPts val="400"/>
              </a:spcAft>
              <a:buClr>
                <a:srgbClr val="000000"/>
              </a:buClr>
              <a:buSzPts val="1300"/>
              <a:buChar char="•"/>
            </a:pPr>
            <a:r>
              <a:rPr lang="en" sz="1300" dirty="0">
                <a:solidFill>
                  <a:srgbClr val="000000"/>
                </a:solidFill>
              </a:rPr>
              <a:t>The fall observation window is from October 4, 2021 - December 15, </a:t>
            </a:r>
            <a:r>
              <a:rPr lang="en" sz="1300" dirty="0" smtClean="0">
                <a:solidFill>
                  <a:srgbClr val="000000"/>
                </a:solidFill>
              </a:rPr>
              <a:t>2021.</a:t>
            </a:r>
            <a:endParaRPr sz="1300" dirty="0">
              <a:solidFill>
                <a:srgbClr val="000000"/>
              </a:solidFill>
            </a:endParaRPr>
          </a:p>
          <a:p>
            <a:pPr marL="914400" lvl="1" indent="-311150" algn="l" rtl="0">
              <a:lnSpc>
                <a:spcPct val="100000"/>
              </a:lnSpc>
              <a:spcBef>
                <a:spcPts val="0"/>
              </a:spcBef>
              <a:spcAft>
                <a:spcPts val="400"/>
              </a:spcAft>
              <a:buClr>
                <a:srgbClr val="000000"/>
              </a:buClr>
              <a:buSzPts val="1300"/>
              <a:buChar char="•"/>
            </a:pPr>
            <a:r>
              <a:rPr lang="en" sz="1300" dirty="0">
                <a:solidFill>
                  <a:srgbClr val="000000"/>
                </a:solidFill>
              </a:rPr>
              <a:t>The spring observation window is from January 11, 2022 - May 31, </a:t>
            </a:r>
            <a:r>
              <a:rPr lang="en" sz="1300" dirty="0" smtClean="0">
                <a:solidFill>
                  <a:srgbClr val="000000"/>
                </a:solidFill>
              </a:rPr>
              <a:t>2022.</a:t>
            </a:r>
            <a:endParaRPr sz="1300" dirty="0">
              <a:solidFill>
                <a:srgbClr val="000000"/>
              </a:solidFill>
            </a:endParaRPr>
          </a:p>
          <a:p>
            <a:pPr marL="914400" lvl="1" indent="-311150" algn="l" rtl="0">
              <a:lnSpc>
                <a:spcPct val="100000"/>
              </a:lnSpc>
              <a:spcBef>
                <a:spcPts val="0"/>
              </a:spcBef>
              <a:spcAft>
                <a:spcPts val="400"/>
              </a:spcAft>
              <a:buClr>
                <a:srgbClr val="000000"/>
              </a:buClr>
              <a:buSzPts val="1300"/>
              <a:buChar char="•"/>
            </a:pPr>
            <a:r>
              <a:rPr lang="en" sz="1300" dirty="0">
                <a:solidFill>
                  <a:srgbClr val="000000"/>
                </a:solidFill>
              </a:rPr>
              <a:t>Some classrooms may also receive an “external” CLASS observation to ensure accuracy and provide additional feedback. </a:t>
            </a:r>
            <a:endParaRPr sz="1300" dirty="0">
              <a:solidFill>
                <a:srgbClr val="000000"/>
              </a:solidFill>
            </a:endParaRPr>
          </a:p>
          <a:p>
            <a:pPr marL="0" lvl="0" indent="0" algn="l" rtl="0">
              <a:lnSpc>
                <a:spcPct val="100000"/>
              </a:lnSpc>
              <a:spcBef>
                <a:spcPts val="0"/>
              </a:spcBef>
              <a:spcAft>
                <a:spcPts val="0"/>
              </a:spcAft>
              <a:buNone/>
            </a:pPr>
            <a:endParaRPr sz="900" dirty="0">
              <a:solidFill>
                <a:srgbClr val="000000"/>
              </a:solidFill>
            </a:endParaRPr>
          </a:p>
          <a:p>
            <a:pPr marL="0" lvl="0" indent="0" algn="l" rtl="0">
              <a:lnSpc>
                <a:spcPct val="100000"/>
              </a:lnSpc>
              <a:spcBef>
                <a:spcPts val="0"/>
              </a:spcBef>
              <a:spcAft>
                <a:spcPts val="0"/>
              </a:spcAft>
              <a:buNone/>
            </a:pPr>
            <a:r>
              <a:rPr lang="en" sz="1600" b="1" dirty="0">
                <a:solidFill>
                  <a:srgbClr val="000000"/>
                </a:solidFill>
              </a:rPr>
              <a:t>Feedback and Improvement Support</a:t>
            </a:r>
            <a:endParaRPr sz="1600" b="1" dirty="0">
              <a:solidFill>
                <a:srgbClr val="000000"/>
              </a:solidFill>
            </a:endParaRPr>
          </a:p>
          <a:p>
            <a:pPr marL="457200" lvl="0" indent="-311150" algn="l" rtl="0">
              <a:lnSpc>
                <a:spcPct val="100000"/>
              </a:lnSpc>
              <a:spcBef>
                <a:spcPts val="0"/>
              </a:spcBef>
              <a:spcAft>
                <a:spcPts val="400"/>
              </a:spcAft>
              <a:buClr>
                <a:srgbClr val="000000"/>
              </a:buClr>
              <a:buSzPts val="1300"/>
              <a:buChar char="•"/>
            </a:pPr>
            <a:r>
              <a:rPr lang="en" sz="1300" dirty="0">
                <a:solidFill>
                  <a:srgbClr val="000000"/>
                </a:solidFill>
              </a:rPr>
              <a:t>All educators who are new to CLASS will receive Foundational CLASS training </a:t>
            </a:r>
            <a:r>
              <a:rPr lang="en" sz="1300" b="1" dirty="0">
                <a:solidFill>
                  <a:srgbClr val="000000"/>
                </a:solidFill>
              </a:rPr>
              <a:t>prior </a:t>
            </a:r>
            <a:r>
              <a:rPr lang="en" sz="1300" dirty="0">
                <a:solidFill>
                  <a:srgbClr val="000000"/>
                </a:solidFill>
              </a:rPr>
              <a:t>to being observed. </a:t>
            </a:r>
            <a:endParaRPr sz="1300" dirty="0">
              <a:solidFill>
                <a:srgbClr val="000000"/>
              </a:solidFill>
            </a:endParaRPr>
          </a:p>
          <a:p>
            <a:pPr marL="457200" lvl="0" indent="-323850" algn="l" rtl="0">
              <a:lnSpc>
                <a:spcPct val="100000"/>
              </a:lnSpc>
              <a:spcBef>
                <a:spcPts val="0"/>
              </a:spcBef>
              <a:spcAft>
                <a:spcPts val="400"/>
              </a:spcAft>
              <a:buClr>
                <a:srgbClr val="000000"/>
              </a:buClr>
              <a:buSzPts val="1500"/>
              <a:buChar char="•"/>
            </a:pPr>
            <a:r>
              <a:rPr lang="en" sz="1300" dirty="0">
                <a:solidFill>
                  <a:srgbClr val="262626"/>
                </a:solidFill>
              </a:rPr>
              <a:t>Local observers will provide feedback individually or to a team of </a:t>
            </a:r>
            <a:r>
              <a:rPr lang="en" sz="1300" dirty="0" smtClean="0">
                <a:solidFill>
                  <a:srgbClr val="262626"/>
                </a:solidFill>
              </a:rPr>
              <a:t>teachers </a:t>
            </a:r>
            <a:r>
              <a:rPr lang="en" sz="1300" dirty="0">
                <a:solidFill>
                  <a:srgbClr val="262626"/>
                </a:solidFill>
              </a:rPr>
              <a:t>within 2 weeks of the local CLASS </a:t>
            </a:r>
            <a:r>
              <a:rPr lang="en" sz="1300" dirty="0" smtClean="0">
                <a:solidFill>
                  <a:srgbClr val="262626"/>
                </a:solidFill>
              </a:rPr>
              <a:t>observation </a:t>
            </a:r>
            <a:r>
              <a:rPr lang="en" sz="1300" dirty="0">
                <a:solidFill>
                  <a:srgbClr val="262626"/>
                </a:solidFill>
              </a:rPr>
              <a:t>using </a:t>
            </a:r>
            <a:r>
              <a:rPr lang="en" sz="1300" u="sng" dirty="0">
                <a:solidFill>
                  <a:schemeClr val="hlink"/>
                </a:solidFill>
                <a:hlinkClick r:id="rId3"/>
              </a:rPr>
              <a:t>AEII’s Effective Feedback Principles</a:t>
            </a:r>
            <a:r>
              <a:rPr lang="en" sz="1300" dirty="0">
                <a:solidFill>
                  <a:srgbClr val="262626"/>
                </a:solidFill>
              </a:rPr>
              <a:t>. </a:t>
            </a:r>
            <a:endParaRPr sz="1500" dirty="0">
              <a:solidFill>
                <a:srgbClr val="000000"/>
              </a:solidFill>
            </a:endParaRPr>
          </a:p>
          <a:p>
            <a:pPr marL="457200" lvl="0" indent="-311150" algn="l" rtl="0">
              <a:lnSpc>
                <a:spcPct val="100000"/>
              </a:lnSpc>
              <a:spcBef>
                <a:spcPts val="0"/>
              </a:spcBef>
              <a:spcAft>
                <a:spcPts val="400"/>
              </a:spcAft>
              <a:buClr>
                <a:srgbClr val="000000"/>
              </a:buClr>
              <a:buSzPts val="1300"/>
              <a:buChar char="•"/>
            </a:pPr>
            <a:r>
              <a:rPr lang="en" sz="1300" dirty="0">
                <a:solidFill>
                  <a:srgbClr val="000000"/>
                </a:solidFill>
              </a:rPr>
              <a:t>Local CLASS observers will enter observation results into the LinkB5 data portal.  </a:t>
            </a:r>
            <a:endParaRPr sz="1300" dirty="0">
              <a:solidFill>
                <a:srgbClr val="000000"/>
              </a:solidFill>
            </a:endParaRPr>
          </a:p>
          <a:p>
            <a:pPr marL="914400" lvl="1" indent="-304800" algn="l" rtl="0">
              <a:lnSpc>
                <a:spcPct val="100000"/>
              </a:lnSpc>
              <a:spcBef>
                <a:spcPts val="0"/>
              </a:spcBef>
              <a:spcAft>
                <a:spcPts val="400"/>
              </a:spcAft>
              <a:buClr>
                <a:srgbClr val="000000"/>
              </a:buClr>
              <a:buSzPts val="1200"/>
              <a:buChar char="•"/>
            </a:pPr>
            <a:r>
              <a:rPr lang="en" sz="1200" dirty="0">
                <a:solidFill>
                  <a:srgbClr val="000000"/>
                </a:solidFill>
              </a:rPr>
              <a:t>CLASS </a:t>
            </a:r>
            <a:r>
              <a:rPr lang="en" sz="1200" dirty="0" smtClean="0">
                <a:solidFill>
                  <a:srgbClr val="000000"/>
                </a:solidFill>
              </a:rPr>
              <a:t>data exports will be available </a:t>
            </a:r>
            <a:r>
              <a:rPr lang="en" sz="1200" dirty="0">
                <a:solidFill>
                  <a:srgbClr val="000000"/>
                </a:solidFill>
              </a:rPr>
              <a:t>to Site and PDG community leaders in LinkB5. </a:t>
            </a:r>
            <a:r>
              <a:rPr lang="en" sz="1200" dirty="0" smtClean="0">
                <a:solidFill>
                  <a:srgbClr val="000000"/>
                </a:solidFill>
              </a:rPr>
              <a:t>(Note sites must </a:t>
            </a:r>
            <a:r>
              <a:rPr lang="en" sz="1200" dirty="0">
                <a:solidFill>
                  <a:srgbClr val="000000"/>
                </a:solidFill>
              </a:rPr>
              <a:t>grant permission to share scores with PDG Community Leads)</a:t>
            </a:r>
            <a:endParaRPr sz="1200" dirty="0">
              <a:solidFill>
                <a:srgbClr val="000000"/>
              </a:solidFill>
            </a:endParaRPr>
          </a:p>
          <a:p>
            <a:pPr marL="914400" lvl="1" indent="-304800" algn="l" rtl="0">
              <a:lnSpc>
                <a:spcPct val="100000"/>
              </a:lnSpc>
              <a:spcBef>
                <a:spcPts val="0"/>
              </a:spcBef>
              <a:spcAft>
                <a:spcPts val="400"/>
              </a:spcAft>
              <a:buClr>
                <a:srgbClr val="000000"/>
              </a:buClr>
              <a:buSzPts val="1200"/>
              <a:buChar char="•"/>
            </a:pPr>
            <a:r>
              <a:rPr lang="en" sz="1200" dirty="0">
                <a:solidFill>
                  <a:srgbClr val="000000"/>
                </a:solidFill>
              </a:rPr>
              <a:t>Quality improvement partners will receive regular opportunities to come together to better understand the most current CLASS data and information about the needs of Virginia’s early learning </a:t>
            </a:r>
            <a:r>
              <a:rPr lang="en" sz="1200" dirty="0" smtClean="0">
                <a:solidFill>
                  <a:srgbClr val="000000"/>
                </a:solidFill>
              </a:rPr>
              <a:t>programs. </a:t>
            </a:r>
            <a:endParaRPr sz="1200" dirty="0">
              <a:solidFill>
                <a:srgbClr val="000000"/>
              </a:solidFill>
            </a:endParaRPr>
          </a:p>
          <a:p>
            <a:pPr marL="0" lvl="0" indent="0" algn="l" rtl="0">
              <a:lnSpc>
                <a:spcPct val="100000"/>
              </a:lnSpc>
              <a:spcBef>
                <a:spcPts val="0"/>
              </a:spcBef>
              <a:spcAft>
                <a:spcPts val="0"/>
              </a:spcAft>
              <a:buNone/>
            </a:pPr>
            <a:endParaRPr sz="1100" dirty="0">
              <a:solidFill>
                <a:srgbClr val="000000"/>
              </a:solidFill>
            </a:endParaRPr>
          </a:p>
          <a:p>
            <a:pPr marL="0" lvl="0" indent="0" algn="l" rtl="0">
              <a:lnSpc>
                <a:spcPct val="100000"/>
              </a:lnSpc>
              <a:spcBef>
                <a:spcPts val="0"/>
              </a:spcBef>
              <a:spcAft>
                <a:spcPts val="0"/>
              </a:spcAft>
              <a:buNone/>
            </a:pPr>
            <a:endParaRPr sz="1100" dirty="0">
              <a:latin typeface="Trebuchet MS"/>
              <a:ea typeface="Trebuchet MS"/>
              <a:cs typeface="Trebuchet MS"/>
              <a:sym typeface="Trebuchet M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63"/>
          <p:cNvSpPr txBox="1">
            <a:spLocks noGrp="1"/>
          </p:cNvSpPr>
          <p:nvPr>
            <p:ph type="title"/>
          </p:nvPr>
        </p:nvSpPr>
        <p:spPr>
          <a:xfrm>
            <a:off x="525800" y="857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Curriculum Review Process in Practice Year 1</a:t>
            </a:r>
            <a:endParaRPr sz="3000"/>
          </a:p>
        </p:txBody>
      </p:sp>
      <p:sp>
        <p:nvSpPr>
          <p:cNvPr id="490" name="Google Shape;490;p63"/>
          <p:cNvSpPr txBox="1">
            <a:spLocks noGrp="1"/>
          </p:cNvSpPr>
          <p:nvPr>
            <p:ph type="body" idx="1"/>
          </p:nvPr>
        </p:nvSpPr>
        <p:spPr>
          <a:xfrm>
            <a:off x="628650" y="940051"/>
            <a:ext cx="7886700" cy="3992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dirty="0">
                <a:solidFill>
                  <a:srgbClr val="000000"/>
                </a:solidFill>
              </a:rPr>
              <a:t>Virginia has been reviewing curriculum at the state level to encourage more programs to use quality instructional tools</a:t>
            </a:r>
            <a:r>
              <a:rPr lang="en" sz="1700" b="1" dirty="0" smtClean="0">
                <a:solidFill>
                  <a:srgbClr val="000000"/>
                </a:solidFill>
              </a:rPr>
              <a:t>.</a:t>
            </a:r>
            <a:endParaRPr sz="1700" b="1" dirty="0" smtClean="0">
              <a:solidFill>
                <a:srgbClr val="000000"/>
              </a:solidFill>
            </a:endParaRPr>
          </a:p>
          <a:p>
            <a:pPr marL="0" lvl="0" indent="0" algn="l" rtl="0">
              <a:lnSpc>
                <a:spcPct val="100000"/>
              </a:lnSpc>
              <a:spcBef>
                <a:spcPts val="0"/>
              </a:spcBef>
              <a:spcAft>
                <a:spcPts val="0"/>
              </a:spcAft>
              <a:buNone/>
            </a:pPr>
            <a:endParaRPr sz="800" dirty="0" smtClean="0">
              <a:solidFill>
                <a:srgbClr val="000000"/>
              </a:solidFill>
            </a:endParaRPr>
          </a:p>
          <a:p>
            <a:pPr marL="457200" lvl="0" indent="-317500" algn="l" rtl="0">
              <a:lnSpc>
                <a:spcPct val="100000"/>
              </a:lnSpc>
              <a:spcBef>
                <a:spcPts val="0"/>
              </a:spcBef>
              <a:spcAft>
                <a:spcPts val="0"/>
              </a:spcAft>
              <a:buClr>
                <a:srgbClr val="000000"/>
              </a:buClr>
              <a:buSzPts val="1400"/>
              <a:buChar char="•"/>
            </a:pPr>
            <a:r>
              <a:rPr lang="en" sz="1500" dirty="0" smtClean="0">
                <a:solidFill>
                  <a:srgbClr val="000000"/>
                </a:solidFill>
              </a:rPr>
              <a:t>Beginning </a:t>
            </a:r>
            <a:r>
              <a:rPr lang="en" sz="1500" dirty="0">
                <a:solidFill>
                  <a:srgbClr val="000000"/>
                </a:solidFill>
              </a:rPr>
              <a:t>July 1, 2021, VDOE will implement an updated curriculum review process for birth to five curricula. </a:t>
            </a:r>
            <a:endParaRPr sz="1500" dirty="0">
              <a:solidFill>
                <a:srgbClr val="000000"/>
              </a:solidFill>
            </a:endParaRPr>
          </a:p>
          <a:p>
            <a:pPr marL="457200" lvl="0" indent="-317500" algn="l" rtl="0">
              <a:lnSpc>
                <a:spcPct val="100000"/>
              </a:lnSpc>
              <a:spcBef>
                <a:spcPts val="1000"/>
              </a:spcBef>
              <a:spcAft>
                <a:spcPts val="0"/>
              </a:spcAft>
              <a:buClr>
                <a:srgbClr val="000000"/>
              </a:buClr>
              <a:buSzPts val="1400"/>
              <a:buChar char="•"/>
            </a:pPr>
            <a:r>
              <a:rPr lang="en" sz="1500" dirty="0">
                <a:solidFill>
                  <a:srgbClr val="000000"/>
                </a:solidFill>
              </a:rPr>
              <a:t>A VDOE Content Specialist will conduct a comprehensive review of each curriculum submission using a rubric that is based on early education research for </a:t>
            </a:r>
            <a:r>
              <a:rPr lang="en" sz="1500" u="sng" dirty="0">
                <a:solidFill>
                  <a:schemeClr val="hlink"/>
                </a:solidFill>
                <a:hlinkClick r:id="rId3"/>
              </a:rPr>
              <a:t>effective, comprehensive curricula</a:t>
            </a:r>
            <a:r>
              <a:rPr lang="en" sz="1500" dirty="0">
                <a:solidFill>
                  <a:srgbClr val="000000"/>
                </a:solidFill>
              </a:rPr>
              <a:t>, also including alignment with Virginia’s new </a:t>
            </a:r>
            <a:r>
              <a:rPr lang="en" sz="1500" u="sng" dirty="0">
                <a:solidFill>
                  <a:schemeClr val="hlink"/>
                </a:solidFill>
                <a:hlinkClick r:id="rId4"/>
              </a:rPr>
              <a:t>Early Learning and Development Standards</a:t>
            </a:r>
            <a:r>
              <a:rPr lang="en" sz="1500" dirty="0">
                <a:solidFill>
                  <a:srgbClr val="000000"/>
                </a:solidFill>
              </a:rPr>
              <a:t>. </a:t>
            </a:r>
            <a:endParaRPr sz="1500" dirty="0">
              <a:solidFill>
                <a:srgbClr val="000000"/>
              </a:solidFill>
            </a:endParaRPr>
          </a:p>
          <a:p>
            <a:pPr marL="457200" lvl="0" indent="-330200" algn="l" rtl="0">
              <a:lnSpc>
                <a:spcPct val="115000"/>
              </a:lnSpc>
              <a:spcBef>
                <a:spcPts val="1000"/>
              </a:spcBef>
              <a:spcAft>
                <a:spcPts val="0"/>
              </a:spcAft>
              <a:buClr>
                <a:srgbClr val="000000"/>
              </a:buClr>
              <a:buSzPts val="1600"/>
              <a:buChar char="•"/>
            </a:pPr>
            <a:r>
              <a:rPr lang="en" sz="1500" dirty="0">
                <a:solidFill>
                  <a:srgbClr val="000000"/>
                </a:solidFill>
              </a:rPr>
              <a:t>Information on how to request a curriculum review and formal guidelines for curriculum submission and vetting will be posted on the </a:t>
            </a:r>
            <a:r>
              <a:rPr lang="en" sz="1500" u="sng" dirty="0">
                <a:solidFill>
                  <a:schemeClr val="hlink"/>
                </a:solidFill>
                <a:hlinkClick r:id="rId5"/>
              </a:rPr>
              <a:t>VDOE Early Childhood Curriculum and Instruction</a:t>
            </a:r>
            <a:r>
              <a:rPr lang="en" sz="1500" dirty="0">
                <a:solidFill>
                  <a:srgbClr val="000000"/>
                </a:solidFill>
              </a:rPr>
              <a:t> </a:t>
            </a:r>
            <a:r>
              <a:rPr lang="en" sz="1500" dirty="0" smtClean="0">
                <a:solidFill>
                  <a:srgbClr val="000000"/>
                </a:solidFill>
              </a:rPr>
              <a:t>website.</a:t>
            </a:r>
            <a:endParaRPr sz="1500" dirty="0">
              <a:solidFill>
                <a:srgbClr val="000000"/>
              </a:solidFill>
            </a:endParaRPr>
          </a:p>
          <a:p>
            <a:pPr marL="457200" lvl="0" indent="-330200" algn="l" rtl="0">
              <a:lnSpc>
                <a:spcPct val="100000"/>
              </a:lnSpc>
              <a:spcBef>
                <a:spcPts val="1000"/>
              </a:spcBef>
              <a:spcAft>
                <a:spcPts val="0"/>
              </a:spcAft>
              <a:buClr>
                <a:srgbClr val="000000"/>
              </a:buClr>
              <a:buSzPts val="1600"/>
              <a:buChar char="•"/>
            </a:pPr>
            <a:r>
              <a:rPr lang="en" sz="1500" dirty="0">
                <a:solidFill>
                  <a:srgbClr val="000000"/>
                </a:solidFill>
              </a:rPr>
              <a:t>The list of </a:t>
            </a:r>
            <a:r>
              <a:rPr lang="en" sz="1500" u="sng" dirty="0">
                <a:solidFill>
                  <a:schemeClr val="hlink"/>
                </a:solidFill>
                <a:hlinkClick r:id="rId6"/>
              </a:rPr>
              <a:t>currently approved curricula</a:t>
            </a:r>
            <a:r>
              <a:rPr lang="en" sz="1500" dirty="0">
                <a:solidFill>
                  <a:srgbClr val="000000"/>
                </a:solidFill>
              </a:rPr>
              <a:t> is posted on the Advancing Effective Interactions and Instruction (AEII) website.</a:t>
            </a:r>
            <a:endParaRPr sz="1500" dirty="0">
              <a:solidFill>
                <a:srgbClr val="000000"/>
              </a:solidFill>
            </a:endParaRPr>
          </a:p>
          <a:p>
            <a:pPr marL="0" lvl="0" indent="0" algn="l" rtl="0">
              <a:lnSpc>
                <a:spcPct val="100000"/>
              </a:lnSpc>
              <a:spcBef>
                <a:spcPts val="1000"/>
              </a:spcBef>
              <a:spcAft>
                <a:spcPts val="0"/>
              </a:spcAft>
              <a:buNone/>
            </a:pPr>
            <a:endParaRPr sz="1600" dirty="0">
              <a:solidFill>
                <a:srgbClr val="000000"/>
              </a:solidFill>
            </a:endParaRPr>
          </a:p>
          <a:p>
            <a:pPr marL="457200" lvl="0" indent="0" algn="l" rtl="0">
              <a:lnSpc>
                <a:spcPct val="100000"/>
              </a:lnSpc>
              <a:spcBef>
                <a:spcPts val="1000"/>
              </a:spcBef>
              <a:spcAft>
                <a:spcPts val="0"/>
              </a:spcAft>
              <a:buNone/>
            </a:pPr>
            <a:endParaRPr sz="1400" b="1" dirty="0">
              <a:solidFill>
                <a:srgbClr val="000000"/>
              </a:solidFill>
            </a:endParaRPr>
          </a:p>
          <a:p>
            <a:pPr marL="0" lvl="0" indent="0" algn="l" rtl="0">
              <a:spcBef>
                <a:spcPts val="800"/>
              </a:spcBef>
              <a:spcAft>
                <a:spcPts val="0"/>
              </a:spcAft>
              <a:buNone/>
            </a:pPr>
            <a:endParaRP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1000"/>
              </a:spcAft>
              <a:buSzPts val="3800"/>
              <a:buNone/>
            </a:pPr>
            <a:r>
              <a:rPr lang="en" sz="3500" b="1" dirty="0" smtClean="0"/>
              <a:t>Update </a:t>
            </a:r>
            <a:r>
              <a:rPr lang="en" sz="3500" b="1" dirty="0"/>
              <a:t>on Virginia’s Child Care Transition</a:t>
            </a:r>
            <a:endParaRPr sz="2800" dirty="0">
              <a:solidFill>
                <a:srgbClr val="0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64"/>
          <p:cNvSpPr txBox="1">
            <a:spLocks noGrp="1"/>
          </p:cNvSpPr>
          <p:nvPr>
            <p:ph type="title"/>
          </p:nvPr>
        </p:nvSpPr>
        <p:spPr>
          <a:xfrm>
            <a:off x="628650" y="273843"/>
            <a:ext cx="8034502"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Next Steps: Preparing for Practice Year 1 </a:t>
            </a:r>
            <a:endParaRPr dirty="0"/>
          </a:p>
        </p:txBody>
      </p:sp>
      <p:sp>
        <p:nvSpPr>
          <p:cNvPr id="496" name="Google Shape;496;p64"/>
          <p:cNvSpPr txBox="1">
            <a:spLocks noGrp="1"/>
          </p:cNvSpPr>
          <p:nvPr>
            <p:ph type="body" idx="1"/>
          </p:nvPr>
        </p:nvSpPr>
        <p:spPr>
          <a:xfrm>
            <a:off x="628650" y="1066694"/>
            <a:ext cx="7886700" cy="3263400"/>
          </a:xfrm>
          <a:prstGeom prst="rect">
            <a:avLst/>
          </a:prstGeom>
        </p:spPr>
        <p:txBody>
          <a:bodyPr spcFirstLastPara="1" wrap="square" lIns="68575" tIns="34275" rIns="68575" bIns="34275" anchor="t" anchorCtr="0">
            <a:noAutofit/>
          </a:bodyPr>
          <a:lstStyle/>
          <a:p>
            <a:pPr marL="0" lvl="0" indent="0" algn="l" rtl="0">
              <a:spcBef>
                <a:spcPts val="400"/>
              </a:spcBef>
              <a:spcAft>
                <a:spcPts val="600"/>
              </a:spcAft>
              <a:buNone/>
            </a:pPr>
            <a:r>
              <a:rPr lang="en" sz="1700" b="1" dirty="0"/>
              <a:t>VDOE is currently coordinating with other state partners to prepare leaders and educators for Practice Year 1.</a:t>
            </a:r>
            <a:endParaRPr sz="1700" b="1" dirty="0"/>
          </a:p>
          <a:p>
            <a:pPr marL="457200" lvl="0" indent="-330200" algn="l" rtl="0">
              <a:spcBef>
                <a:spcPts val="400"/>
              </a:spcBef>
              <a:spcAft>
                <a:spcPts val="600"/>
              </a:spcAft>
              <a:buSzPts val="1600"/>
              <a:buChar char="•"/>
            </a:pPr>
            <a:r>
              <a:rPr lang="en" sz="1400" dirty="0"/>
              <a:t>VDOE and VECF are currently providing support to PDG Communities through </a:t>
            </a:r>
            <a:r>
              <a:rPr lang="en" sz="1400" b="1" dirty="0"/>
              <a:t>weekly office hours</a:t>
            </a:r>
            <a:r>
              <a:rPr lang="en" sz="1400" dirty="0"/>
              <a:t> which will continue over the summer.  Each week focuses on a different aspect of the measurement and improvement system and includes opportunities for communities to learn from each other. </a:t>
            </a:r>
            <a:endParaRPr sz="1400" dirty="0"/>
          </a:p>
          <a:p>
            <a:pPr marL="914400" lvl="1" indent="-330200" algn="l" rtl="0">
              <a:spcBef>
                <a:spcPts val="0"/>
              </a:spcBef>
              <a:spcAft>
                <a:spcPts val="600"/>
              </a:spcAft>
              <a:buSzPts val="1600"/>
              <a:buChar char="•"/>
            </a:pPr>
            <a:r>
              <a:rPr lang="en" sz="1250" dirty="0"/>
              <a:t>Cohort 3 will participate in an orientation session in July.</a:t>
            </a:r>
            <a:endParaRPr sz="1250" dirty="0"/>
          </a:p>
          <a:p>
            <a:pPr marL="914400" lvl="1" indent="-330200" algn="l" rtl="0">
              <a:spcBef>
                <a:spcPts val="0"/>
              </a:spcBef>
              <a:spcAft>
                <a:spcPts val="600"/>
              </a:spcAft>
              <a:buSzPts val="1600"/>
              <a:buChar char="•"/>
            </a:pPr>
            <a:r>
              <a:rPr lang="en" sz="1250" dirty="0"/>
              <a:t>VDOE and VECF are planning for full day TA sessions in June and </a:t>
            </a:r>
            <a:r>
              <a:rPr lang="en" sz="1250" dirty="0" smtClean="0"/>
              <a:t>September.</a:t>
            </a:r>
            <a:endParaRPr sz="1250" dirty="0"/>
          </a:p>
          <a:p>
            <a:pPr marL="457200" lvl="0" indent="-330200" algn="l" rtl="0">
              <a:spcBef>
                <a:spcPts val="0"/>
              </a:spcBef>
              <a:spcAft>
                <a:spcPts val="600"/>
              </a:spcAft>
              <a:buSzPts val="1600"/>
              <a:buChar char="•"/>
            </a:pPr>
            <a:r>
              <a:rPr lang="en" sz="1400" dirty="0"/>
              <a:t>VDOE is updating the </a:t>
            </a:r>
            <a:r>
              <a:rPr lang="en" sz="1400" b="1" dirty="0"/>
              <a:t>Local Observation Guidebook</a:t>
            </a:r>
            <a:r>
              <a:rPr lang="en" sz="1400" dirty="0"/>
              <a:t> and developing a site-level </a:t>
            </a:r>
            <a:r>
              <a:rPr lang="en" sz="1400" b="1" dirty="0"/>
              <a:t>implementation guide</a:t>
            </a:r>
            <a:r>
              <a:rPr lang="en" sz="1400" dirty="0"/>
              <a:t> with the timeline and protocols for Practice Year 1. </a:t>
            </a:r>
            <a:endParaRPr sz="1400" dirty="0"/>
          </a:p>
          <a:p>
            <a:pPr marL="457200" lvl="0" indent="-330200" algn="l" rtl="0">
              <a:spcBef>
                <a:spcPts val="0"/>
              </a:spcBef>
              <a:spcAft>
                <a:spcPts val="600"/>
              </a:spcAft>
              <a:buSzPts val="1600"/>
              <a:buChar char="•"/>
            </a:pPr>
            <a:r>
              <a:rPr lang="en" sz="1400" dirty="0"/>
              <a:t>UVA is working on </a:t>
            </a:r>
            <a:r>
              <a:rPr lang="en" sz="1400" b="1" dirty="0"/>
              <a:t>Link B5 revisions and enhancements</a:t>
            </a:r>
            <a:r>
              <a:rPr lang="en" sz="1400" dirty="0"/>
              <a:t>, as well as developing protocols for birth to five </a:t>
            </a:r>
            <a:r>
              <a:rPr lang="en" sz="1400" b="1" dirty="0"/>
              <a:t>external CLASS observations</a:t>
            </a:r>
            <a:r>
              <a:rPr lang="en" sz="1400" dirty="0"/>
              <a:t>.</a:t>
            </a:r>
            <a:endParaRPr sz="1400" dirty="0"/>
          </a:p>
          <a:p>
            <a:pPr marL="457200" lvl="0" indent="-330200" algn="l" rtl="0">
              <a:spcBef>
                <a:spcPts val="0"/>
              </a:spcBef>
              <a:spcAft>
                <a:spcPts val="600"/>
              </a:spcAft>
              <a:buSzPts val="1600"/>
              <a:buChar char="•"/>
            </a:pPr>
            <a:r>
              <a:rPr lang="en" sz="1400" dirty="0"/>
              <a:t>PDG Communities are offering </a:t>
            </a:r>
            <a:r>
              <a:rPr lang="en" sz="1400" b="1" dirty="0"/>
              <a:t>Foundational CLASS training and resources</a:t>
            </a:r>
            <a:r>
              <a:rPr lang="en" sz="1400" dirty="0"/>
              <a:t> this summer to help prepare educators for fall CLASS observations. </a:t>
            </a:r>
            <a:endParaRPr sz="1400" dirty="0"/>
          </a:p>
          <a:p>
            <a:pPr marL="457200" lvl="0" indent="-330200" algn="l" rtl="0">
              <a:spcBef>
                <a:spcPts val="0"/>
              </a:spcBef>
              <a:spcAft>
                <a:spcPts val="600"/>
              </a:spcAft>
              <a:buSzPts val="1600"/>
              <a:buChar char="•"/>
            </a:pPr>
            <a:r>
              <a:rPr lang="en" sz="1400" dirty="0"/>
              <a:t>VDOE will post a schedule for </a:t>
            </a:r>
            <a:r>
              <a:rPr lang="en" sz="1400" b="1" dirty="0"/>
              <a:t>CLASS Observation Training</a:t>
            </a:r>
            <a:r>
              <a:rPr lang="en" sz="1400" dirty="0"/>
              <a:t> this summer</a:t>
            </a:r>
            <a:r>
              <a:rPr lang="en" sz="1400" dirty="0" smtClean="0"/>
              <a:t>.</a:t>
            </a:r>
            <a:endParaRPr sz="1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65"/>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Questions and Discussion</a:t>
            </a:r>
            <a:endParaRPr/>
          </a:p>
        </p:txBody>
      </p:sp>
      <p:sp>
        <p:nvSpPr>
          <p:cNvPr id="502" name="Google Shape;502;p65"/>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8"/>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dirty="0"/>
              <a:t>Our shared challenge</a:t>
            </a:r>
            <a:endParaRPr dirty="0"/>
          </a:p>
        </p:txBody>
      </p:sp>
      <p:sp>
        <p:nvSpPr>
          <p:cNvPr id="272" name="Google Shape;272;p38"/>
          <p:cNvSpPr txBox="1">
            <a:spLocks noGrp="1"/>
          </p:cNvSpPr>
          <p:nvPr>
            <p:ph type="body" idx="1"/>
          </p:nvPr>
        </p:nvSpPr>
        <p:spPr>
          <a:xfrm>
            <a:off x="628650" y="1087821"/>
            <a:ext cx="7886700" cy="3339840"/>
          </a:xfrm>
          <a:prstGeom prst="rect">
            <a:avLst/>
          </a:prstGeom>
          <a:noFill/>
          <a:ln>
            <a:noFill/>
          </a:ln>
        </p:spPr>
        <p:txBody>
          <a:bodyPr spcFirstLastPara="1" wrap="square" lIns="68575" tIns="34275" rIns="68575" bIns="34275" anchor="t" anchorCtr="0">
            <a:noAutofit/>
          </a:bodyPr>
          <a:lstStyle/>
          <a:p>
            <a:pPr marL="95250" lvl="0" indent="0" algn="l" rtl="0">
              <a:lnSpc>
                <a:spcPct val="100000"/>
              </a:lnSpc>
              <a:spcBef>
                <a:spcPts val="0"/>
              </a:spcBef>
              <a:spcAft>
                <a:spcPts val="600"/>
              </a:spcAft>
              <a:buSzPts val="2100"/>
              <a:buNone/>
            </a:pPr>
            <a:r>
              <a:rPr lang="en" sz="1800" b="1" dirty="0"/>
              <a:t>All Virginia children are capable of and deserve to enter school ready. Yet too many children enter kindergarten without this opportunity.</a:t>
            </a:r>
            <a:endParaRPr sz="1800" b="1" dirty="0"/>
          </a:p>
          <a:p>
            <a:pPr marL="457200" lvl="0" indent="-330200" algn="l" rtl="0">
              <a:lnSpc>
                <a:spcPct val="100000"/>
              </a:lnSpc>
              <a:spcBef>
                <a:spcPts val="0"/>
              </a:spcBef>
              <a:spcAft>
                <a:spcPts val="600"/>
              </a:spcAft>
              <a:buSzPts val="1600"/>
              <a:buChar char="•"/>
            </a:pPr>
            <a:r>
              <a:rPr lang="en" sz="1600" dirty="0"/>
              <a:t>According to the 2020 Virginia Kindergarten Readiness Program (VKRP), 45% of Virginia’s Kindergarteners entered school without the key literacy, </a:t>
            </a:r>
            <a:r>
              <a:rPr lang="en" sz="1600" dirty="0" smtClean="0"/>
              <a:t>math</a:t>
            </a:r>
            <a:r>
              <a:rPr lang="en" sz="1600" dirty="0"/>
              <a:t>, and social-emotional skills needed to be successful.</a:t>
            </a:r>
            <a:endParaRPr sz="1600" dirty="0"/>
          </a:p>
          <a:p>
            <a:pPr marL="457200" lvl="0" indent="-330200" algn="l" rtl="0">
              <a:lnSpc>
                <a:spcPct val="100000"/>
              </a:lnSpc>
              <a:spcBef>
                <a:spcPts val="0"/>
              </a:spcBef>
              <a:spcAft>
                <a:spcPts val="600"/>
              </a:spcAft>
              <a:buSzPts val="1600"/>
              <a:buChar char="•"/>
            </a:pPr>
            <a:r>
              <a:rPr lang="en" sz="1600" dirty="0"/>
              <a:t>Our “system” fails to prepare 55% of children from economically disadvantaged families and 66% of children with special needs.</a:t>
            </a:r>
            <a:endParaRPr sz="1600" dirty="0"/>
          </a:p>
          <a:p>
            <a:pPr marL="457200" lvl="0" indent="-330200" algn="l" rtl="0">
              <a:lnSpc>
                <a:spcPct val="100000"/>
              </a:lnSpc>
              <a:spcBef>
                <a:spcPts val="0"/>
              </a:spcBef>
              <a:spcAft>
                <a:spcPts val="600"/>
              </a:spcAft>
              <a:buSzPts val="1600"/>
              <a:buChar char="•"/>
            </a:pPr>
            <a:r>
              <a:rPr lang="en" sz="1600" dirty="0"/>
              <a:t>Virginia ranks 33rd nationally in preschool funding and child care funding is at the 70th percentile of the market; nearly 50,000 vulnerable three- and four-year-olds lack access to quality preschool.</a:t>
            </a:r>
            <a:endParaRPr sz="1600" dirty="0"/>
          </a:p>
          <a:p>
            <a:pPr marL="457200" lvl="0" indent="-330200" algn="l" rtl="0">
              <a:lnSpc>
                <a:spcPct val="100000"/>
              </a:lnSpc>
              <a:spcBef>
                <a:spcPts val="0"/>
              </a:spcBef>
              <a:spcAft>
                <a:spcPts val="600"/>
              </a:spcAft>
              <a:buSzPts val="1600"/>
              <a:buChar char="•"/>
            </a:pPr>
            <a:r>
              <a:rPr lang="en" sz="1600" dirty="0"/>
              <a:t>75% of Virginia’s early childhood programs that receive public funding do not participate in the state’s voluntary quality measurement system.</a:t>
            </a:r>
            <a:endParaRPr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a:t>
            </a:r>
          </a:p>
        </p:txBody>
      </p:sp>
      <p:sp>
        <p:nvSpPr>
          <p:cNvPr id="3" name="Text Placeholder 2"/>
          <p:cNvSpPr>
            <a:spLocks noGrp="1"/>
          </p:cNvSpPr>
          <p:nvPr>
            <p:ph type="body" idx="1"/>
          </p:nvPr>
        </p:nvSpPr>
        <p:spPr>
          <a:xfrm>
            <a:off x="628649" y="1072054"/>
            <a:ext cx="8010853" cy="4071445"/>
          </a:xfrm>
        </p:spPr>
        <p:txBody>
          <a:bodyPr/>
          <a:lstStyle/>
          <a:p>
            <a:pPr marL="0" lvl="0" indent="0">
              <a:lnSpc>
                <a:spcPct val="100000"/>
              </a:lnSpc>
              <a:spcBef>
                <a:spcPts val="0"/>
              </a:spcBef>
              <a:spcAft>
                <a:spcPts val="600"/>
              </a:spcAft>
              <a:buSzPct val="104999"/>
              <a:buNone/>
            </a:pPr>
            <a:r>
              <a:rPr lang="en-US" sz="1650" b="1" dirty="0"/>
              <a:t>We envision a Virginia where all children have the opportunity to enter school ready, prepared to fulfill their potential.</a:t>
            </a:r>
          </a:p>
          <a:p>
            <a:pPr lvl="0" indent="-328453">
              <a:lnSpc>
                <a:spcPct val="115000"/>
              </a:lnSpc>
              <a:spcBef>
                <a:spcPts val="0"/>
              </a:spcBef>
              <a:spcAft>
                <a:spcPts val="600"/>
              </a:spcAft>
              <a:buClr>
                <a:srgbClr val="000000"/>
              </a:buClr>
              <a:buSzPct val="100000"/>
            </a:pPr>
            <a:r>
              <a:rPr lang="en-US" sz="1400" dirty="0">
                <a:solidFill>
                  <a:srgbClr val="000000"/>
                </a:solidFill>
              </a:rPr>
              <a:t>Families furthest from opportunity should be the priority for </a:t>
            </a:r>
            <a:r>
              <a:rPr lang="en-US" sz="1400" b="1" dirty="0">
                <a:solidFill>
                  <a:srgbClr val="000000"/>
                </a:solidFill>
              </a:rPr>
              <a:t>affordable access, high-quality options </a:t>
            </a:r>
            <a:r>
              <a:rPr lang="en-US" sz="1400" dirty="0">
                <a:solidFill>
                  <a:srgbClr val="000000"/>
                </a:solidFill>
              </a:rPr>
              <a:t>and</a:t>
            </a:r>
            <a:r>
              <a:rPr lang="en-US" sz="1400" b="1" dirty="0">
                <a:solidFill>
                  <a:srgbClr val="000000"/>
                </a:solidFill>
              </a:rPr>
              <a:t> meaningful family engagement</a:t>
            </a:r>
            <a:r>
              <a:rPr lang="en-US" sz="1400" dirty="0">
                <a:solidFill>
                  <a:srgbClr val="000000"/>
                </a:solidFill>
              </a:rPr>
              <a:t>.</a:t>
            </a:r>
          </a:p>
          <a:p>
            <a:pPr lvl="0" indent="-328453">
              <a:lnSpc>
                <a:spcPct val="115000"/>
              </a:lnSpc>
              <a:spcBef>
                <a:spcPts val="0"/>
              </a:spcBef>
              <a:spcAft>
                <a:spcPts val="600"/>
              </a:spcAft>
              <a:buClr>
                <a:srgbClr val="000000"/>
              </a:buClr>
              <a:buSzPct val="100000"/>
            </a:pPr>
            <a:r>
              <a:rPr lang="en-US" sz="1400" dirty="0">
                <a:solidFill>
                  <a:srgbClr val="000000"/>
                </a:solidFill>
              </a:rPr>
              <a:t>All programs that take public funding deserve </a:t>
            </a:r>
            <a:r>
              <a:rPr lang="en-US" sz="1400" b="1" dirty="0">
                <a:solidFill>
                  <a:srgbClr val="000000"/>
                </a:solidFill>
              </a:rPr>
              <a:t>measurement and supports for improvement</a:t>
            </a:r>
            <a:r>
              <a:rPr lang="en-US" sz="1400" dirty="0">
                <a:solidFill>
                  <a:srgbClr val="000000"/>
                </a:solidFill>
              </a:rPr>
              <a:t>, ensuring that quality is not out of reach to families who can’t afford to pay.</a:t>
            </a:r>
          </a:p>
          <a:p>
            <a:pPr lvl="0" indent="-328453">
              <a:lnSpc>
                <a:spcPct val="115000"/>
              </a:lnSpc>
              <a:spcBef>
                <a:spcPts val="0"/>
              </a:spcBef>
              <a:spcAft>
                <a:spcPts val="600"/>
              </a:spcAft>
              <a:buClr>
                <a:srgbClr val="000000"/>
              </a:buClr>
              <a:buSzPct val="100000"/>
            </a:pPr>
            <a:r>
              <a:rPr lang="en-US" sz="1400" dirty="0">
                <a:solidFill>
                  <a:srgbClr val="000000"/>
                </a:solidFill>
              </a:rPr>
              <a:t>Programs are rewarded for </a:t>
            </a:r>
            <a:r>
              <a:rPr lang="en-US" sz="1400" b="1" dirty="0">
                <a:solidFill>
                  <a:srgbClr val="000000"/>
                </a:solidFill>
              </a:rPr>
              <a:t>classroom quality and growth</a:t>
            </a:r>
            <a:r>
              <a:rPr lang="en-US" sz="1400" dirty="0">
                <a:solidFill>
                  <a:srgbClr val="000000"/>
                </a:solidFill>
              </a:rPr>
              <a:t> and educators are </a:t>
            </a:r>
            <a:r>
              <a:rPr lang="en-US" sz="1400" b="1" dirty="0">
                <a:solidFill>
                  <a:srgbClr val="000000"/>
                </a:solidFill>
              </a:rPr>
              <a:t>more</a:t>
            </a:r>
            <a:r>
              <a:rPr lang="en-US" sz="1400" dirty="0">
                <a:solidFill>
                  <a:srgbClr val="000000"/>
                </a:solidFill>
              </a:rPr>
              <a:t> </a:t>
            </a:r>
            <a:r>
              <a:rPr lang="en-US" sz="1400" b="1" dirty="0">
                <a:solidFill>
                  <a:srgbClr val="000000"/>
                </a:solidFill>
              </a:rPr>
              <a:t>equitably distributed </a:t>
            </a:r>
            <a:r>
              <a:rPr lang="en-US" sz="1400" dirty="0">
                <a:solidFill>
                  <a:srgbClr val="000000"/>
                </a:solidFill>
              </a:rPr>
              <a:t>and</a:t>
            </a:r>
            <a:r>
              <a:rPr lang="en-US" sz="1400" b="1" dirty="0">
                <a:solidFill>
                  <a:srgbClr val="000000"/>
                </a:solidFill>
              </a:rPr>
              <a:t> adequately compensated</a:t>
            </a:r>
            <a:r>
              <a:rPr lang="en-US" sz="1400" dirty="0">
                <a:solidFill>
                  <a:srgbClr val="000000"/>
                </a:solidFill>
              </a:rPr>
              <a:t>.</a:t>
            </a:r>
          </a:p>
          <a:p>
            <a:pPr lvl="0" indent="-328453">
              <a:lnSpc>
                <a:spcPct val="115000"/>
              </a:lnSpc>
              <a:spcBef>
                <a:spcPts val="0"/>
              </a:spcBef>
              <a:spcAft>
                <a:spcPts val="600"/>
              </a:spcAft>
              <a:buClr>
                <a:srgbClr val="000000"/>
              </a:buClr>
              <a:buSzPct val="100000"/>
            </a:pPr>
            <a:r>
              <a:rPr lang="en-US" sz="1400" dirty="0">
                <a:solidFill>
                  <a:srgbClr val="000000"/>
                </a:solidFill>
              </a:rPr>
              <a:t>Overall Virginia’s early childhood system will be </a:t>
            </a:r>
            <a:r>
              <a:rPr lang="en-US" sz="1400" b="1" dirty="0">
                <a:solidFill>
                  <a:srgbClr val="000000"/>
                </a:solidFill>
              </a:rPr>
              <a:t>more unified, transparent, data-driven and resource-effective </a:t>
            </a:r>
            <a:r>
              <a:rPr lang="en-US" sz="1400" dirty="0">
                <a:solidFill>
                  <a:srgbClr val="000000"/>
                </a:solidFill>
              </a:rPr>
              <a:t>so we can continue to </a:t>
            </a:r>
            <a:r>
              <a:rPr lang="en-US" sz="1400" b="1" dirty="0">
                <a:solidFill>
                  <a:srgbClr val="000000"/>
                </a:solidFill>
              </a:rPr>
              <a:t>reduce inequities </a:t>
            </a:r>
            <a:r>
              <a:rPr lang="en-US" sz="1400" dirty="0">
                <a:solidFill>
                  <a:srgbClr val="000000"/>
                </a:solidFill>
              </a:rPr>
              <a:t>and</a:t>
            </a:r>
            <a:r>
              <a:rPr lang="en-US" sz="1400" b="1" dirty="0">
                <a:solidFill>
                  <a:srgbClr val="000000"/>
                </a:solidFill>
              </a:rPr>
              <a:t> increase </a:t>
            </a:r>
            <a:r>
              <a:rPr lang="en-US" sz="1400" b="1" dirty="0" smtClean="0">
                <a:solidFill>
                  <a:srgbClr val="000000"/>
                </a:solidFill>
              </a:rPr>
              <a:t>opportunity.</a:t>
            </a:r>
            <a:endParaRPr lang="en-US" sz="1400" b="1" i="1" dirty="0">
              <a:solidFill>
                <a:srgbClr val="000000"/>
              </a:solidFill>
            </a:endParaRPr>
          </a:p>
          <a:p>
            <a:pPr marL="0" lvl="0" indent="0">
              <a:lnSpc>
                <a:spcPct val="100000"/>
              </a:lnSpc>
              <a:spcBef>
                <a:spcPts val="0"/>
              </a:spcBef>
              <a:buNone/>
            </a:pPr>
            <a:endParaRPr lang="en-US" sz="1200" b="1" dirty="0" smtClean="0">
              <a:solidFill>
                <a:schemeClr val="accent2"/>
              </a:solidFill>
            </a:endParaRPr>
          </a:p>
          <a:p>
            <a:pPr marL="0" lvl="0" indent="0">
              <a:lnSpc>
                <a:spcPct val="100000"/>
              </a:lnSpc>
              <a:spcBef>
                <a:spcPts val="0"/>
              </a:spcBef>
              <a:buNone/>
            </a:pPr>
            <a:r>
              <a:rPr lang="en-US" sz="1650" b="1" dirty="0" smtClean="0">
                <a:solidFill>
                  <a:schemeClr val="accent2"/>
                </a:solidFill>
              </a:rPr>
              <a:t>Virginia </a:t>
            </a:r>
            <a:r>
              <a:rPr lang="en-US" sz="1650" b="1" dirty="0">
                <a:solidFill>
                  <a:schemeClr val="accent2"/>
                </a:solidFill>
              </a:rPr>
              <a:t>can use increased attention and funding in response to COVID-19 to invest in build back better.</a:t>
            </a:r>
            <a:endParaRPr lang="en-US" sz="1650" dirty="0"/>
          </a:p>
        </p:txBody>
      </p:sp>
    </p:spTree>
    <p:extLst>
      <p:ext uri="{BB962C8B-B14F-4D97-AF65-F5344CB8AC3E}">
        <p14:creationId xmlns:p14="http://schemas.microsoft.com/office/powerpoint/2010/main" val="2508313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0"/>
          <p:cNvSpPr txBox="1">
            <a:spLocks noGrp="1"/>
          </p:cNvSpPr>
          <p:nvPr>
            <p:ph type="title"/>
          </p:nvPr>
        </p:nvSpPr>
        <p:spPr>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Building a unified and equitable ECCE system</a:t>
            </a:r>
            <a:endParaRPr dirty="0"/>
          </a:p>
        </p:txBody>
      </p:sp>
      <p:grpSp>
        <p:nvGrpSpPr>
          <p:cNvPr id="284" name="Google Shape;284;p40"/>
          <p:cNvGrpSpPr/>
          <p:nvPr/>
        </p:nvGrpSpPr>
        <p:grpSpPr>
          <a:xfrm>
            <a:off x="466173" y="1402900"/>
            <a:ext cx="2792902" cy="1879754"/>
            <a:chOff x="466173" y="1707700"/>
            <a:chExt cx="2792902" cy="1879754"/>
          </a:xfrm>
        </p:grpSpPr>
        <p:sp>
          <p:nvSpPr>
            <p:cNvPr id="285" name="Google Shape;285;p40"/>
            <p:cNvSpPr/>
            <p:nvPr/>
          </p:nvSpPr>
          <p:spPr>
            <a:xfrm>
              <a:off x="902781" y="3080265"/>
              <a:ext cx="1534500" cy="133500"/>
            </a:xfrm>
            <a:prstGeom prst="rect">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40"/>
            <p:cNvSpPr txBox="1"/>
            <p:nvPr/>
          </p:nvSpPr>
          <p:spPr>
            <a:xfrm>
              <a:off x="466173" y="3216054"/>
              <a:ext cx="8712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2015</a:t>
              </a:r>
              <a:endParaRPr sz="1200" b="1">
                <a:latin typeface="Roboto"/>
                <a:ea typeface="Roboto"/>
                <a:cs typeface="Roboto"/>
                <a:sym typeface="Roboto"/>
              </a:endParaRPr>
            </a:p>
          </p:txBody>
        </p:sp>
        <p:grpSp>
          <p:nvGrpSpPr>
            <p:cNvPr id="287" name="Google Shape;287;p40"/>
            <p:cNvGrpSpPr/>
            <p:nvPr/>
          </p:nvGrpSpPr>
          <p:grpSpPr>
            <a:xfrm>
              <a:off x="851208" y="2800855"/>
              <a:ext cx="92400" cy="411825"/>
              <a:chOff x="845575" y="2563700"/>
              <a:chExt cx="92400" cy="411825"/>
            </a:xfrm>
          </p:grpSpPr>
          <p:cxnSp>
            <p:nvCxnSpPr>
              <p:cNvPr id="288" name="Google Shape;288;p40"/>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289" name="Google Shape;289;p40"/>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290;p40"/>
            <p:cNvSpPr txBox="1"/>
            <p:nvPr/>
          </p:nvSpPr>
          <p:spPr>
            <a:xfrm>
              <a:off x="545275" y="1707700"/>
              <a:ext cx="2713800" cy="1164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latin typeface="Trebuchet MS"/>
                  <a:ea typeface="Trebuchet MS"/>
                  <a:cs typeface="Trebuchet MS"/>
                  <a:sym typeface="Trebuchet MS"/>
                </a:rPr>
                <a:t>Virginia Quality (VQ) and VPI+</a:t>
              </a:r>
              <a:endParaRPr sz="1200" b="1">
                <a:latin typeface="Trebuchet MS"/>
                <a:ea typeface="Trebuchet MS"/>
                <a:cs typeface="Trebuchet MS"/>
                <a:sym typeface="Trebuchet MS"/>
              </a:endParaRPr>
            </a:p>
            <a:p>
              <a:pPr marL="0" lvl="0" indent="0" algn="l" rtl="0">
                <a:lnSpc>
                  <a:spcPct val="100000"/>
                </a:lnSpc>
                <a:spcBef>
                  <a:spcPts val="0"/>
                </a:spcBef>
                <a:spcAft>
                  <a:spcPts val="0"/>
                </a:spcAft>
                <a:buNone/>
              </a:pPr>
              <a:endParaRPr sz="800">
                <a:latin typeface="Trebuchet MS"/>
                <a:ea typeface="Trebuchet MS"/>
                <a:cs typeface="Trebuchet MS"/>
                <a:sym typeface="Trebuchet MS"/>
              </a:endParaRPr>
            </a:p>
            <a:p>
              <a:pPr marL="0" lvl="0" indent="0" algn="l" rtl="0">
                <a:lnSpc>
                  <a:spcPct val="100000"/>
                </a:lnSpc>
                <a:spcBef>
                  <a:spcPts val="0"/>
                </a:spcBef>
                <a:spcAft>
                  <a:spcPts val="0"/>
                </a:spcAft>
                <a:buNone/>
              </a:pPr>
              <a:r>
                <a:rPr lang="en" sz="800">
                  <a:latin typeface="Trebuchet MS"/>
                  <a:ea typeface="Trebuchet MS"/>
                  <a:cs typeface="Trebuchet MS"/>
                  <a:sym typeface="Trebuchet MS"/>
                </a:rPr>
                <a:t>Virginia Quality and VPI + begin looking at quality of classroom interactions in a variety of settings, both using teacher-child interactions as a component of classroom quality.</a:t>
              </a:r>
              <a:endParaRPr sz="800">
                <a:latin typeface="Trebuchet MS"/>
                <a:ea typeface="Trebuchet MS"/>
                <a:cs typeface="Trebuchet MS"/>
                <a:sym typeface="Trebuchet MS"/>
              </a:endParaRPr>
            </a:p>
            <a:p>
              <a:pPr marL="0" lvl="0" indent="0" algn="l" rtl="0">
                <a:spcBef>
                  <a:spcPts val="1600"/>
                </a:spcBef>
                <a:spcAft>
                  <a:spcPts val="1600"/>
                </a:spcAft>
                <a:buNone/>
              </a:pPr>
              <a:endParaRPr sz="800" b="1">
                <a:latin typeface="Trebuchet MS"/>
                <a:ea typeface="Trebuchet MS"/>
                <a:cs typeface="Trebuchet MS"/>
                <a:sym typeface="Trebuchet MS"/>
              </a:endParaRPr>
            </a:p>
          </p:txBody>
        </p:sp>
      </p:grpSp>
      <p:grpSp>
        <p:nvGrpSpPr>
          <p:cNvPr id="291" name="Google Shape;291;p40"/>
          <p:cNvGrpSpPr/>
          <p:nvPr/>
        </p:nvGrpSpPr>
        <p:grpSpPr>
          <a:xfrm>
            <a:off x="1871450" y="2398587"/>
            <a:ext cx="2562600" cy="1885513"/>
            <a:chOff x="1871450" y="2703387"/>
            <a:chExt cx="2562600" cy="1885513"/>
          </a:xfrm>
        </p:grpSpPr>
        <p:sp>
          <p:nvSpPr>
            <p:cNvPr id="292" name="Google Shape;292;p40"/>
            <p:cNvSpPr/>
            <p:nvPr/>
          </p:nvSpPr>
          <p:spPr>
            <a:xfrm>
              <a:off x="2437281" y="3080265"/>
              <a:ext cx="1534500" cy="133500"/>
            </a:xfrm>
            <a:prstGeom prst="rect">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40"/>
            <p:cNvSpPr txBox="1"/>
            <p:nvPr/>
          </p:nvSpPr>
          <p:spPr>
            <a:xfrm>
              <a:off x="1871450" y="3645100"/>
              <a:ext cx="2562600" cy="94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Trebuchet MS"/>
                  <a:ea typeface="Trebuchet MS"/>
                  <a:cs typeface="Trebuchet MS"/>
                  <a:sym typeface="Trebuchet MS"/>
                </a:rPr>
                <a:t>JLARC Early Childhood Study</a:t>
              </a:r>
              <a:endParaRPr sz="1200" b="1">
                <a:latin typeface="Trebuchet MS"/>
                <a:ea typeface="Trebuchet MS"/>
                <a:cs typeface="Trebuchet MS"/>
                <a:sym typeface="Trebuchet MS"/>
              </a:endParaRPr>
            </a:p>
            <a:p>
              <a:pPr marL="0" lvl="0" indent="0" algn="l" rtl="0">
                <a:spcBef>
                  <a:spcPts val="0"/>
                </a:spcBef>
                <a:spcAft>
                  <a:spcPts val="0"/>
                </a:spcAft>
                <a:buNone/>
              </a:pPr>
              <a:endParaRPr sz="800">
                <a:latin typeface="Trebuchet MS"/>
                <a:ea typeface="Trebuchet MS"/>
                <a:cs typeface="Trebuchet MS"/>
                <a:sym typeface="Trebuchet MS"/>
              </a:endParaRPr>
            </a:p>
            <a:p>
              <a:pPr marL="0" lvl="0" indent="0" algn="l" rtl="0">
                <a:spcBef>
                  <a:spcPts val="0"/>
                </a:spcBef>
                <a:spcAft>
                  <a:spcPts val="0"/>
                </a:spcAft>
                <a:buNone/>
              </a:pPr>
              <a:r>
                <a:rPr lang="en" sz="800">
                  <a:latin typeface="Trebuchet MS"/>
                  <a:ea typeface="Trebuchet MS"/>
                  <a:cs typeface="Trebuchet MS"/>
                  <a:sym typeface="Trebuchet MS"/>
                </a:rPr>
                <a:t>Study found that Virginia has </a:t>
              </a:r>
              <a:r>
                <a:rPr lang="en" sz="800" b="1">
                  <a:latin typeface="Trebuchet MS"/>
                  <a:ea typeface="Trebuchet MS"/>
                  <a:cs typeface="Trebuchet MS"/>
                  <a:sym typeface="Trebuchet MS"/>
                </a:rPr>
                <a:t>insufficient evidence</a:t>
              </a:r>
              <a:r>
                <a:rPr lang="en" sz="800">
                  <a:latin typeface="Trebuchet MS"/>
                  <a:ea typeface="Trebuchet MS"/>
                  <a:cs typeface="Trebuchet MS"/>
                  <a:sym typeface="Trebuchet MS"/>
                </a:rPr>
                <a:t> about how ECCE programs are preparing children for school</a:t>
              </a:r>
              <a:endParaRPr sz="800">
                <a:latin typeface="Trebuchet MS"/>
                <a:ea typeface="Trebuchet MS"/>
                <a:cs typeface="Trebuchet MS"/>
                <a:sym typeface="Trebuchet MS"/>
              </a:endParaRPr>
            </a:p>
            <a:p>
              <a:pPr marL="0" lvl="0" indent="0" algn="l" rtl="0">
                <a:spcBef>
                  <a:spcPts val="600"/>
                </a:spcBef>
                <a:spcAft>
                  <a:spcPts val="1600"/>
                </a:spcAft>
                <a:buNone/>
              </a:pPr>
              <a:r>
                <a:rPr lang="en" sz="800">
                  <a:latin typeface="Trebuchet MS"/>
                  <a:ea typeface="Trebuchet MS"/>
                  <a:cs typeface="Trebuchet MS"/>
                  <a:sym typeface="Trebuchet MS"/>
                </a:rPr>
                <a:t>Recommendations included more comprehensive assessments of K readiness; improving the design, quality, and performance data of ECCE programs</a:t>
              </a:r>
              <a:endParaRPr sz="800">
                <a:latin typeface="Trebuchet MS"/>
                <a:ea typeface="Trebuchet MS"/>
                <a:cs typeface="Trebuchet MS"/>
                <a:sym typeface="Trebuchet MS"/>
              </a:endParaRPr>
            </a:p>
          </p:txBody>
        </p:sp>
        <p:sp>
          <p:nvSpPr>
            <p:cNvPr id="294" name="Google Shape;294;p40"/>
            <p:cNvSpPr txBox="1"/>
            <p:nvPr/>
          </p:nvSpPr>
          <p:spPr>
            <a:xfrm>
              <a:off x="2071705" y="2703387"/>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2016</a:t>
              </a:r>
              <a:endParaRPr sz="1200" b="1">
                <a:latin typeface="Roboto"/>
                <a:ea typeface="Roboto"/>
                <a:cs typeface="Roboto"/>
                <a:sym typeface="Roboto"/>
              </a:endParaRPr>
            </a:p>
          </p:txBody>
        </p:sp>
        <p:grpSp>
          <p:nvGrpSpPr>
            <p:cNvPr id="295" name="Google Shape;295;p40"/>
            <p:cNvGrpSpPr/>
            <p:nvPr/>
          </p:nvGrpSpPr>
          <p:grpSpPr>
            <a:xfrm rot="10800000">
              <a:off x="2395183" y="3080258"/>
              <a:ext cx="92400" cy="411825"/>
              <a:chOff x="2070100" y="2563700"/>
              <a:chExt cx="92400" cy="411825"/>
            </a:xfrm>
          </p:grpSpPr>
          <p:cxnSp>
            <p:nvCxnSpPr>
              <p:cNvPr id="296" name="Google Shape;296;p40"/>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p:spPr>
          </p:cxnSp>
          <p:sp>
            <p:nvSpPr>
              <p:cNvPr id="297" name="Google Shape;297;p40"/>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98" name="Google Shape;298;p40"/>
          <p:cNvGrpSpPr/>
          <p:nvPr/>
        </p:nvGrpSpPr>
        <p:grpSpPr>
          <a:xfrm>
            <a:off x="3403225" y="1304150"/>
            <a:ext cx="3180600" cy="1978493"/>
            <a:chOff x="3403225" y="1608950"/>
            <a:chExt cx="3180600" cy="1978493"/>
          </a:xfrm>
        </p:grpSpPr>
        <p:sp>
          <p:nvSpPr>
            <p:cNvPr id="299" name="Google Shape;299;p40"/>
            <p:cNvSpPr/>
            <p:nvPr/>
          </p:nvSpPr>
          <p:spPr>
            <a:xfrm>
              <a:off x="3971778" y="3080265"/>
              <a:ext cx="1534500" cy="133500"/>
            </a:xfrm>
            <a:prstGeom prst="rect">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0" name="Google Shape;300;p40"/>
            <p:cNvGrpSpPr/>
            <p:nvPr/>
          </p:nvGrpSpPr>
          <p:grpSpPr>
            <a:xfrm>
              <a:off x="3924544" y="2800855"/>
              <a:ext cx="92400" cy="411825"/>
              <a:chOff x="845575" y="2563700"/>
              <a:chExt cx="92400" cy="411825"/>
            </a:xfrm>
          </p:grpSpPr>
          <p:cxnSp>
            <p:nvCxnSpPr>
              <p:cNvPr id="301" name="Google Shape;301;p40"/>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302" name="Google Shape;302;p40"/>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3" name="Google Shape;303;p40"/>
            <p:cNvSpPr txBox="1"/>
            <p:nvPr/>
          </p:nvSpPr>
          <p:spPr>
            <a:xfrm>
              <a:off x="3642907" y="3216043"/>
              <a:ext cx="6927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2018</a:t>
              </a:r>
              <a:endParaRPr sz="1200" b="1">
                <a:latin typeface="Roboto"/>
                <a:ea typeface="Roboto"/>
                <a:cs typeface="Roboto"/>
                <a:sym typeface="Roboto"/>
              </a:endParaRPr>
            </a:p>
          </p:txBody>
        </p:sp>
        <p:sp>
          <p:nvSpPr>
            <p:cNvPr id="304" name="Google Shape;304;p40"/>
            <p:cNvSpPr txBox="1"/>
            <p:nvPr/>
          </p:nvSpPr>
          <p:spPr>
            <a:xfrm>
              <a:off x="3403225" y="1608950"/>
              <a:ext cx="3180600" cy="1186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b="1">
                  <a:latin typeface="Trebuchet MS"/>
                  <a:ea typeface="Trebuchet MS"/>
                  <a:cs typeface="Trebuchet MS"/>
                  <a:sym typeface="Trebuchet MS"/>
                </a:rPr>
                <a:t>Preschool Development Grant (PBG B-5)</a:t>
              </a:r>
              <a:endParaRPr sz="1200" b="1">
                <a:latin typeface="Trebuchet MS"/>
                <a:ea typeface="Trebuchet MS"/>
                <a:cs typeface="Trebuchet MS"/>
                <a:sym typeface="Trebuchet MS"/>
              </a:endParaRPr>
            </a:p>
            <a:p>
              <a:pPr marL="0" lvl="0" indent="0" algn="l" rtl="0">
                <a:lnSpc>
                  <a:spcPct val="100000"/>
                </a:lnSpc>
                <a:spcBef>
                  <a:spcPts val="0"/>
                </a:spcBef>
                <a:spcAft>
                  <a:spcPts val="0"/>
                </a:spcAft>
                <a:buNone/>
              </a:pPr>
              <a:endParaRPr sz="800">
                <a:latin typeface="Trebuchet MS"/>
                <a:ea typeface="Trebuchet MS"/>
                <a:cs typeface="Trebuchet MS"/>
                <a:sym typeface="Trebuchet MS"/>
              </a:endParaRPr>
            </a:p>
            <a:p>
              <a:pPr marL="0" lvl="0" indent="0" algn="l" rtl="0">
                <a:lnSpc>
                  <a:spcPct val="100000"/>
                </a:lnSpc>
                <a:spcBef>
                  <a:spcPts val="0"/>
                </a:spcBef>
                <a:spcAft>
                  <a:spcPts val="0"/>
                </a:spcAft>
                <a:buNone/>
              </a:pPr>
              <a:r>
                <a:rPr lang="en" sz="800">
                  <a:latin typeface="Trebuchet MS"/>
                  <a:ea typeface="Trebuchet MS"/>
                  <a:cs typeface="Trebuchet MS"/>
                  <a:sym typeface="Trebuchet MS"/>
                </a:rPr>
                <a:t>Virginia received an initial (2019) and renewal (2020-2023) PDG B-5 Grant. This grant is leading innovation at the community level, focusing on relationships, quality, enrollment and family engagement.</a:t>
              </a:r>
              <a:endParaRPr sz="800">
                <a:latin typeface="Trebuchet MS"/>
                <a:ea typeface="Trebuchet MS"/>
                <a:cs typeface="Trebuchet MS"/>
                <a:sym typeface="Trebuchet MS"/>
              </a:endParaRPr>
            </a:p>
            <a:p>
              <a:pPr marL="0" lvl="0" indent="0" algn="l" rtl="0">
                <a:spcBef>
                  <a:spcPts val="1600"/>
                </a:spcBef>
                <a:spcAft>
                  <a:spcPts val="1600"/>
                </a:spcAft>
                <a:buNone/>
              </a:pPr>
              <a:endParaRPr sz="800" b="1">
                <a:latin typeface="Trebuchet MS"/>
                <a:ea typeface="Trebuchet MS"/>
                <a:cs typeface="Trebuchet MS"/>
                <a:sym typeface="Trebuchet MS"/>
              </a:endParaRPr>
            </a:p>
          </p:txBody>
        </p:sp>
      </p:grpSp>
      <p:grpSp>
        <p:nvGrpSpPr>
          <p:cNvPr id="305" name="Google Shape;305;p40"/>
          <p:cNvGrpSpPr/>
          <p:nvPr/>
        </p:nvGrpSpPr>
        <p:grpSpPr>
          <a:xfrm>
            <a:off x="5131289" y="2398587"/>
            <a:ext cx="2682186" cy="1918388"/>
            <a:chOff x="5131289" y="2703387"/>
            <a:chExt cx="2682186" cy="1918388"/>
          </a:xfrm>
        </p:grpSpPr>
        <p:sp>
          <p:nvSpPr>
            <p:cNvPr id="306" name="Google Shape;306;p40"/>
            <p:cNvSpPr/>
            <p:nvPr/>
          </p:nvSpPr>
          <p:spPr>
            <a:xfrm>
              <a:off x="5506276" y="3080265"/>
              <a:ext cx="1534500" cy="133500"/>
            </a:xfrm>
            <a:prstGeom prst="rect">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7" name="Google Shape;307;p40"/>
            <p:cNvGrpSpPr/>
            <p:nvPr/>
          </p:nvGrpSpPr>
          <p:grpSpPr>
            <a:xfrm rot="10800000">
              <a:off x="5455515" y="3080258"/>
              <a:ext cx="92400" cy="411825"/>
              <a:chOff x="2070100" y="2563700"/>
              <a:chExt cx="92400" cy="411825"/>
            </a:xfrm>
          </p:grpSpPr>
          <p:cxnSp>
            <p:nvCxnSpPr>
              <p:cNvPr id="308" name="Google Shape;308;p40"/>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p:spPr>
          </p:cxnSp>
          <p:sp>
            <p:nvSpPr>
              <p:cNvPr id="309" name="Google Shape;309;p40"/>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0" name="Google Shape;310;p40"/>
            <p:cNvSpPr txBox="1"/>
            <p:nvPr/>
          </p:nvSpPr>
          <p:spPr>
            <a:xfrm>
              <a:off x="5131289" y="2703387"/>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2019</a:t>
              </a:r>
              <a:endParaRPr sz="1200" b="1">
                <a:latin typeface="Roboto"/>
                <a:ea typeface="Roboto"/>
                <a:cs typeface="Roboto"/>
                <a:sym typeface="Roboto"/>
              </a:endParaRPr>
            </a:p>
          </p:txBody>
        </p:sp>
        <p:sp>
          <p:nvSpPr>
            <p:cNvPr id="311" name="Google Shape;311;p40"/>
            <p:cNvSpPr txBox="1"/>
            <p:nvPr/>
          </p:nvSpPr>
          <p:spPr>
            <a:xfrm>
              <a:off x="5250875" y="3677975"/>
              <a:ext cx="2562600" cy="94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Trebuchet MS"/>
                  <a:ea typeface="Trebuchet MS"/>
                  <a:cs typeface="Trebuchet MS"/>
                  <a:sym typeface="Trebuchet MS"/>
                </a:rPr>
                <a:t>Executive Directive 4 on School Readiness</a:t>
              </a:r>
              <a:endParaRPr sz="1200" b="1" dirty="0">
                <a:latin typeface="Trebuchet MS"/>
                <a:ea typeface="Trebuchet MS"/>
                <a:cs typeface="Trebuchet MS"/>
                <a:sym typeface="Trebuchet MS"/>
              </a:endParaRPr>
            </a:p>
            <a:p>
              <a:pPr marL="0" lvl="0" indent="0" algn="l" rtl="0">
                <a:spcBef>
                  <a:spcPts val="0"/>
                </a:spcBef>
                <a:spcAft>
                  <a:spcPts val="0"/>
                </a:spcAft>
                <a:buNone/>
              </a:pPr>
              <a:endParaRPr sz="800" b="1" dirty="0">
                <a:latin typeface="Trebuchet MS"/>
                <a:ea typeface="Trebuchet MS"/>
                <a:cs typeface="Trebuchet MS"/>
                <a:sym typeface="Trebuchet MS"/>
              </a:endParaRPr>
            </a:p>
            <a:p>
              <a:pPr marL="0" lvl="0" indent="0" algn="l" rtl="0">
                <a:spcBef>
                  <a:spcPts val="0"/>
                </a:spcBef>
                <a:spcAft>
                  <a:spcPts val="1600"/>
                </a:spcAft>
                <a:buNone/>
              </a:pPr>
              <a:r>
                <a:rPr lang="en" sz="800" dirty="0">
                  <a:latin typeface="Trebuchet MS"/>
                  <a:ea typeface="Trebuchet MS"/>
                  <a:cs typeface="Trebuchet MS"/>
                  <a:sym typeface="Trebuchet MS"/>
                </a:rPr>
                <a:t>ED4 called for a plan to ensure that all at-risk 3 and 4-year-olds have access to publicly funded care and education and that all publicly-funded ECCE programs are measured as part of a uniform quality rating system by 2025. The Team conducted listening sessions, analyzed data, collaborated across agencies to develop a comprehensive set of recommendations.</a:t>
              </a:r>
              <a:endParaRPr sz="800" b="1" dirty="0">
                <a:latin typeface="Trebuchet MS"/>
                <a:ea typeface="Trebuchet MS"/>
                <a:cs typeface="Trebuchet MS"/>
                <a:sym typeface="Trebuchet MS"/>
              </a:endParaRPr>
            </a:p>
          </p:txBody>
        </p:sp>
      </p:grpSp>
      <p:grpSp>
        <p:nvGrpSpPr>
          <p:cNvPr id="312" name="Google Shape;312;p40"/>
          <p:cNvGrpSpPr/>
          <p:nvPr/>
        </p:nvGrpSpPr>
        <p:grpSpPr>
          <a:xfrm>
            <a:off x="6583775" y="1080200"/>
            <a:ext cx="2562708" cy="2202443"/>
            <a:chOff x="6583775" y="1385000"/>
            <a:chExt cx="2562708" cy="2202443"/>
          </a:xfrm>
        </p:grpSpPr>
        <p:sp>
          <p:nvSpPr>
            <p:cNvPr id="313" name="Google Shape;313;p40"/>
            <p:cNvSpPr/>
            <p:nvPr/>
          </p:nvSpPr>
          <p:spPr>
            <a:xfrm>
              <a:off x="7040783" y="3080265"/>
              <a:ext cx="2105700" cy="133500"/>
            </a:xfrm>
            <a:prstGeom prst="rect">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4" name="Google Shape;314;p40"/>
            <p:cNvGrpSpPr/>
            <p:nvPr/>
          </p:nvGrpSpPr>
          <p:grpSpPr>
            <a:xfrm>
              <a:off x="6994658" y="2800855"/>
              <a:ext cx="92400" cy="411825"/>
              <a:chOff x="845575" y="2563700"/>
              <a:chExt cx="92400" cy="411825"/>
            </a:xfrm>
          </p:grpSpPr>
          <p:cxnSp>
            <p:nvCxnSpPr>
              <p:cNvPr id="315" name="Google Shape;315;p40"/>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316" name="Google Shape;316;p40"/>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7" name="Google Shape;317;p40"/>
            <p:cNvSpPr txBox="1"/>
            <p:nvPr/>
          </p:nvSpPr>
          <p:spPr>
            <a:xfrm>
              <a:off x="6671021" y="3216043"/>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2020</a:t>
              </a:r>
              <a:endParaRPr sz="1200" b="1">
                <a:latin typeface="Roboto"/>
                <a:ea typeface="Roboto"/>
                <a:cs typeface="Roboto"/>
                <a:sym typeface="Roboto"/>
              </a:endParaRPr>
            </a:p>
          </p:txBody>
        </p:sp>
        <p:sp>
          <p:nvSpPr>
            <p:cNvPr id="318" name="Google Shape;318;p40"/>
            <p:cNvSpPr txBox="1"/>
            <p:nvPr/>
          </p:nvSpPr>
          <p:spPr>
            <a:xfrm>
              <a:off x="6583775" y="1385000"/>
              <a:ext cx="2562600" cy="156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Trebuchet MS"/>
                  <a:ea typeface="Trebuchet MS"/>
                  <a:cs typeface="Trebuchet MS"/>
                  <a:sym typeface="Trebuchet MS"/>
                </a:rPr>
                <a:t>Early Childhood Unification Law</a:t>
              </a:r>
              <a:endParaRPr sz="1200" b="1">
                <a:latin typeface="Trebuchet MS"/>
                <a:ea typeface="Trebuchet MS"/>
                <a:cs typeface="Trebuchet MS"/>
                <a:sym typeface="Trebuchet MS"/>
              </a:endParaRPr>
            </a:p>
            <a:p>
              <a:pPr marL="0" lvl="0" indent="0" algn="l" rtl="0">
                <a:spcBef>
                  <a:spcPts val="0"/>
                </a:spcBef>
                <a:spcAft>
                  <a:spcPts val="0"/>
                </a:spcAft>
                <a:buNone/>
              </a:pPr>
              <a:endParaRPr sz="800" b="1">
                <a:latin typeface="Trebuchet MS"/>
                <a:ea typeface="Trebuchet MS"/>
                <a:cs typeface="Trebuchet MS"/>
                <a:sym typeface="Trebuchet MS"/>
              </a:endParaRPr>
            </a:p>
            <a:p>
              <a:pPr marL="0" lvl="0" indent="0" algn="l" rtl="0">
                <a:spcBef>
                  <a:spcPts val="0"/>
                </a:spcBef>
                <a:spcAft>
                  <a:spcPts val="1600"/>
                </a:spcAft>
                <a:buNone/>
              </a:pPr>
              <a:r>
                <a:rPr lang="en" sz="800">
                  <a:latin typeface="Trebuchet MS"/>
                  <a:ea typeface="Trebuchet MS"/>
                  <a:cs typeface="Trebuchet MS"/>
                  <a:sym typeface="Trebuchet MS"/>
                </a:rPr>
                <a:t>Governor Northam signed HB 1012/SB 578 into law in July 2020, officially unifying ECCE programs under the VDOE as of July 1, 2021; establishing the Early Childhood Advisory Council; and requiring the Board to adopt a uniform quality rating system by July 1, 2021.</a:t>
              </a:r>
              <a:endParaRPr sz="800" b="1">
                <a:latin typeface="Trebuchet MS"/>
                <a:ea typeface="Trebuchet MS"/>
                <a:cs typeface="Trebuchet MS"/>
                <a:sym typeface="Trebuchet M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4"/>
          <p:cNvSpPr txBox="1">
            <a:spLocks noGrp="1"/>
          </p:cNvSpPr>
          <p:nvPr>
            <p:ph type="title"/>
          </p:nvPr>
        </p:nvSpPr>
        <p:spPr>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accent2"/>
              </a:buClr>
              <a:buSzPts val="1400"/>
              <a:buNone/>
            </a:pPr>
            <a:r>
              <a:rPr lang="en-US" dirty="0" smtClean="0"/>
              <a:t>Unifying early childhood at the VDOE</a:t>
            </a:r>
            <a:endParaRPr dirty="0"/>
          </a:p>
        </p:txBody>
      </p:sp>
      <p:sp>
        <p:nvSpPr>
          <p:cNvPr id="255" name="Google Shape;255;p14"/>
          <p:cNvSpPr txBox="1">
            <a:spLocks noGrp="1"/>
          </p:cNvSpPr>
          <p:nvPr>
            <p:ph type="body" idx="1"/>
          </p:nvPr>
        </p:nvSpPr>
        <p:spPr>
          <a:prstGeom prst="rect">
            <a:avLst/>
          </a:prstGeom>
          <a:noFill/>
          <a:ln>
            <a:noFill/>
          </a:ln>
        </p:spPr>
        <p:txBody>
          <a:bodyPr spcFirstLastPara="1" wrap="square" lIns="68575" tIns="34275" rIns="68575" bIns="34275" anchor="t" anchorCtr="0">
            <a:noAutofit/>
          </a:bodyPr>
          <a:lstStyle/>
          <a:p>
            <a:pPr marL="457200" lvl="0" indent="-228600" algn="l" rtl="0">
              <a:lnSpc>
                <a:spcPct val="90000"/>
              </a:lnSpc>
              <a:spcBef>
                <a:spcPts val="0"/>
              </a:spcBef>
              <a:spcAft>
                <a:spcPts val="0"/>
              </a:spcAft>
              <a:buSzPts val="1400"/>
              <a:buNone/>
            </a:pPr>
            <a:endParaRPr sz="1500">
              <a:solidFill>
                <a:schemeClr val="dk1"/>
              </a:solidFill>
              <a:latin typeface="Calibri"/>
              <a:ea typeface="Calibri"/>
              <a:cs typeface="Calibri"/>
              <a:sym typeface="Calibri"/>
            </a:endParaRPr>
          </a:p>
          <a:p>
            <a:pPr marL="457200" lvl="0" indent="-228600" algn="l" rtl="0">
              <a:lnSpc>
                <a:spcPct val="90000"/>
              </a:lnSpc>
              <a:spcBef>
                <a:spcPts val="800"/>
              </a:spcBef>
              <a:spcAft>
                <a:spcPts val="0"/>
              </a:spcAft>
              <a:buClr>
                <a:schemeClr val="dk1"/>
              </a:buClr>
              <a:buSzPts val="1400"/>
              <a:buNone/>
            </a:pPr>
            <a:endParaRPr sz="1500" i="1">
              <a:latin typeface="Calibri"/>
              <a:ea typeface="Calibri"/>
              <a:cs typeface="Calibri"/>
              <a:sym typeface="Calibri"/>
            </a:endParaRPr>
          </a:p>
          <a:p>
            <a:pPr marL="0" lvl="0" indent="0" algn="l" rtl="0">
              <a:lnSpc>
                <a:spcPct val="90000"/>
              </a:lnSpc>
              <a:spcBef>
                <a:spcPts val="800"/>
              </a:spcBef>
              <a:spcAft>
                <a:spcPts val="0"/>
              </a:spcAft>
              <a:buSzPts val="1400"/>
              <a:buNone/>
            </a:pPr>
            <a:endParaRPr sz="1500">
              <a:latin typeface="Calibri"/>
              <a:ea typeface="Calibri"/>
              <a:cs typeface="Calibri"/>
              <a:sym typeface="Calibri"/>
            </a:endParaRPr>
          </a:p>
          <a:p>
            <a:pPr marL="0" lvl="0" indent="0" algn="l" rtl="0">
              <a:lnSpc>
                <a:spcPct val="90000"/>
              </a:lnSpc>
              <a:spcBef>
                <a:spcPts val="800"/>
              </a:spcBef>
              <a:spcAft>
                <a:spcPts val="0"/>
              </a:spcAft>
              <a:buSzPts val="1400"/>
              <a:buNone/>
            </a:pPr>
            <a:endParaRPr sz="1500">
              <a:latin typeface="Calibri"/>
              <a:ea typeface="Calibri"/>
              <a:cs typeface="Calibri"/>
              <a:sym typeface="Calibri"/>
            </a:endParaRPr>
          </a:p>
        </p:txBody>
      </p:sp>
      <p:graphicFrame>
        <p:nvGraphicFramePr>
          <p:cNvPr id="2" name="Table 1"/>
          <p:cNvGraphicFramePr>
            <a:graphicFrameLocks noGrp="1"/>
          </p:cNvGraphicFramePr>
          <p:nvPr>
            <p:extLst>
              <p:ext uri="{D42A27DB-BD31-4B8C-83A1-F6EECF244321}">
                <p14:modId xmlns:p14="http://schemas.microsoft.com/office/powerpoint/2010/main" val="2348907458"/>
              </p:ext>
            </p:extLst>
          </p:nvPr>
        </p:nvGraphicFramePr>
        <p:xfrm>
          <a:off x="265995" y="1701769"/>
          <a:ext cx="8611965" cy="2907012"/>
        </p:xfrm>
        <a:graphic>
          <a:graphicData uri="http://schemas.openxmlformats.org/drawingml/2006/table">
            <a:tbl>
              <a:tblPr/>
              <a:tblGrid>
                <a:gridCol w="1720553">
                  <a:extLst>
                    <a:ext uri="{9D8B030D-6E8A-4147-A177-3AD203B41FA5}">
                      <a16:colId xmlns:a16="http://schemas.microsoft.com/office/drawing/2014/main" val="3658472646"/>
                    </a:ext>
                  </a:extLst>
                </a:gridCol>
                <a:gridCol w="1720553">
                  <a:extLst>
                    <a:ext uri="{9D8B030D-6E8A-4147-A177-3AD203B41FA5}">
                      <a16:colId xmlns:a16="http://schemas.microsoft.com/office/drawing/2014/main" val="190881861"/>
                    </a:ext>
                  </a:extLst>
                </a:gridCol>
                <a:gridCol w="1720553">
                  <a:extLst>
                    <a:ext uri="{9D8B030D-6E8A-4147-A177-3AD203B41FA5}">
                      <a16:colId xmlns:a16="http://schemas.microsoft.com/office/drawing/2014/main" val="3339058386"/>
                    </a:ext>
                  </a:extLst>
                </a:gridCol>
                <a:gridCol w="1720553">
                  <a:extLst>
                    <a:ext uri="{9D8B030D-6E8A-4147-A177-3AD203B41FA5}">
                      <a16:colId xmlns:a16="http://schemas.microsoft.com/office/drawing/2014/main" val="587010226"/>
                    </a:ext>
                  </a:extLst>
                </a:gridCol>
                <a:gridCol w="1729753">
                  <a:extLst>
                    <a:ext uri="{9D8B030D-6E8A-4147-A177-3AD203B41FA5}">
                      <a16:colId xmlns:a16="http://schemas.microsoft.com/office/drawing/2014/main" val="3679495437"/>
                    </a:ext>
                  </a:extLst>
                </a:gridCol>
              </a:tblGrid>
              <a:tr h="566844">
                <a:tc>
                  <a:txBody>
                    <a:bodyPr/>
                    <a:lstStyle/>
                    <a:p>
                      <a:pPr algn="ctr" rtl="0" fontAlgn="t">
                        <a:spcBef>
                          <a:spcPts val="0"/>
                        </a:spcBef>
                        <a:spcAft>
                          <a:spcPts val="0"/>
                        </a:spcAft>
                      </a:pPr>
                      <a:r>
                        <a:rPr lang="en-US" sz="1200" b="1" i="0" u="none" strike="noStrike" dirty="0">
                          <a:solidFill>
                            <a:srgbClr val="FFFFFF"/>
                          </a:solidFill>
                          <a:effectLst/>
                          <a:latin typeface="Trebuchet MS" panose="020B0603020202020204" pitchFamily="34" charset="0"/>
                        </a:rPr>
                        <a:t>Head Start State Collaboration Office</a:t>
                      </a:r>
                      <a:endParaRPr lang="en-US" sz="1200" dirty="0">
                        <a:effectLst/>
                      </a:endParaRPr>
                    </a:p>
                    <a:p>
                      <a:pPr algn="ctr" rtl="0" fontAlgn="t">
                        <a:spcBef>
                          <a:spcPts val="0"/>
                        </a:spcBef>
                        <a:spcAft>
                          <a:spcPts val="0"/>
                        </a:spcAft>
                      </a:pPr>
                      <a:r>
                        <a:rPr lang="en-US" sz="1200" b="0" i="1" u="none" strike="noStrike" dirty="0">
                          <a:solidFill>
                            <a:srgbClr val="FFFFFF"/>
                          </a:solidFill>
                          <a:effectLst/>
                          <a:latin typeface="Trebuchet MS" panose="020B0603020202020204" pitchFamily="34" charset="0"/>
                        </a:rPr>
                        <a:t>Transition complete</a:t>
                      </a:r>
                      <a:endParaRPr lang="en-US" sz="1200" dirty="0">
                        <a:effectLst/>
                      </a:endParaRPr>
                    </a:p>
                  </a:txBody>
                  <a:tcPr marL="44763" marR="44763" marT="44763" marB="4476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pPr algn="ctr" rtl="0" fontAlgn="t">
                        <a:spcBef>
                          <a:spcPts val="0"/>
                        </a:spcBef>
                        <a:spcAft>
                          <a:spcPts val="0"/>
                        </a:spcAft>
                      </a:pPr>
                      <a:r>
                        <a:rPr lang="en-US" sz="1200" b="1" i="0" u="none" strike="noStrike" dirty="0">
                          <a:solidFill>
                            <a:srgbClr val="FFFFFF"/>
                          </a:solidFill>
                          <a:effectLst/>
                          <a:latin typeface="Trebuchet MS" panose="020B0603020202020204" pitchFamily="34" charset="0"/>
                        </a:rPr>
                        <a:t>Child Care Quality Improvement</a:t>
                      </a:r>
                      <a:endParaRPr lang="en-US" sz="1200" dirty="0">
                        <a:effectLst/>
                      </a:endParaRPr>
                    </a:p>
                    <a:p>
                      <a:pPr algn="ctr" rtl="0" fontAlgn="t">
                        <a:spcBef>
                          <a:spcPts val="0"/>
                        </a:spcBef>
                        <a:spcAft>
                          <a:spcPts val="0"/>
                        </a:spcAft>
                      </a:pPr>
                      <a:r>
                        <a:rPr lang="en-US" sz="1200" b="0" i="1" u="none" strike="noStrike" dirty="0">
                          <a:solidFill>
                            <a:srgbClr val="FFFFFF"/>
                          </a:solidFill>
                          <a:effectLst/>
                          <a:latin typeface="Trebuchet MS" panose="020B0603020202020204" pitchFamily="34" charset="0"/>
                        </a:rPr>
                        <a:t>Transition complete</a:t>
                      </a:r>
                      <a:endParaRPr lang="en-US" sz="1200" dirty="0">
                        <a:effectLst/>
                      </a:endParaRPr>
                    </a:p>
                  </a:txBody>
                  <a:tcPr marL="44763" marR="44763" marT="44763" marB="4476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pPr algn="ctr" rtl="0" fontAlgn="t">
                        <a:spcBef>
                          <a:spcPts val="0"/>
                        </a:spcBef>
                        <a:spcAft>
                          <a:spcPts val="0"/>
                        </a:spcAft>
                      </a:pPr>
                      <a:r>
                        <a:rPr lang="en-US" sz="1200" b="1" i="0" u="none" strike="noStrike" dirty="0">
                          <a:solidFill>
                            <a:srgbClr val="FFFFFF"/>
                          </a:solidFill>
                          <a:effectLst/>
                          <a:latin typeface="Trebuchet MS" panose="020B0603020202020204" pitchFamily="34" charset="0"/>
                        </a:rPr>
                        <a:t>CCDF Lead Agency</a:t>
                      </a:r>
                      <a:endParaRPr lang="en-US" sz="1200" dirty="0">
                        <a:effectLst/>
                      </a:endParaRPr>
                    </a:p>
                    <a:p>
                      <a:pPr algn="ctr" rtl="0" fontAlgn="t">
                        <a:spcBef>
                          <a:spcPts val="0"/>
                        </a:spcBef>
                        <a:spcAft>
                          <a:spcPts val="0"/>
                        </a:spcAft>
                      </a:pPr>
                      <a:r>
                        <a:rPr lang="en-US" sz="1200" b="0" i="1" u="none" strike="noStrike" dirty="0">
                          <a:solidFill>
                            <a:srgbClr val="FFFFFF"/>
                          </a:solidFill>
                          <a:effectLst/>
                          <a:latin typeface="Trebuchet MS" panose="020B0603020202020204" pitchFamily="34" charset="0"/>
                        </a:rPr>
                        <a:t>July 1, 2021 transition</a:t>
                      </a:r>
                      <a:endParaRPr lang="en-US" sz="1200" dirty="0">
                        <a:effectLst/>
                      </a:endParaRPr>
                    </a:p>
                  </a:txBody>
                  <a:tcPr marL="44763" marR="44763" marT="44763" marB="4476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pPr algn="ctr" rtl="0" fontAlgn="t">
                        <a:spcBef>
                          <a:spcPts val="0"/>
                        </a:spcBef>
                        <a:spcAft>
                          <a:spcPts val="0"/>
                        </a:spcAft>
                      </a:pPr>
                      <a:r>
                        <a:rPr lang="en-US" sz="1200" b="1" i="0" u="none" strike="noStrike" dirty="0">
                          <a:solidFill>
                            <a:srgbClr val="FFFFFF"/>
                          </a:solidFill>
                          <a:effectLst/>
                          <a:latin typeface="Trebuchet MS" panose="020B0603020202020204" pitchFamily="34" charset="0"/>
                        </a:rPr>
                        <a:t>Child Care Subsidy Program (CCSP)</a:t>
                      </a:r>
                      <a:endParaRPr lang="en-US" sz="1200" dirty="0">
                        <a:effectLst/>
                      </a:endParaRPr>
                    </a:p>
                    <a:p>
                      <a:pPr algn="ctr" rtl="0" fontAlgn="t">
                        <a:spcBef>
                          <a:spcPts val="0"/>
                        </a:spcBef>
                        <a:spcAft>
                          <a:spcPts val="0"/>
                        </a:spcAft>
                      </a:pPr>
                      <a:r>
                        <a:rPr lang="en-US" sz="1200" b="0" i="1" u="none" strike="noStrike" dirty="0">
                          <a:solidFill>
                            <a:srgbClr val="FFFFFF"/>
                          </a:solidFill>
                          <a:effectLst/>
                          <a:latin typeface="Trebuchet MS" panose="020B0603020202020204" pitchFamily="34" charset="0"/>
                        </a:rPr>
                        <a:t>July 1, 2021 transition</a:t>
                      </a:r>
                      <a:endParaRPr lang="en-US" sz="1200" dirty="0">
                        <a:effectLst/>
                      </a:endParaRPr>
                    </a:p>
                  </a:txBody>
                  <a:tcPr marL="44763" marR="44763" marT="44763" marB="4476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pPr algn="ctr" rtl="0" fontAlgn="t">
                        <a:spcBef>
                          <a:spcPts val="0"/>
                        </a:spcBef>
                        <a:spcAft>
                          <a:spcPts val="0"/>
                        </a:spcAft>
                      </a:pPr>
                      <a:r>
                        <a:rPr lang="en-US" sz="1200" b="1" i="0" u="none" strike="noStrike" dirty="0">
                          <a:solidFill>
                            <a:srgbClr val="FFFFFF"/>
                          </a:solidFill>
                          <a:effectLst/>
                          <a:latin typeface="Trebuchet MS" panose="020B0603020202020204" pitchFamily="34" charset="0"/>
                        </a:rPr>
                        <a:t>Child Care Licensing</a:t>
                      </a:r>
                      <a:endParaRPr lang="en-US" sz="1200" dirty="0">
                        <a:effectLst/>
                      </a:endParaRPr>
                    </a:p>
                    <a:p>
                      <a:pPr algn="ctr" rtl="0" fontAlgn="t">
                        <a:spcBef>
                          <a:spcPts val="0"/>
                        </a:spcBef>
                        <a:spcAft>
                          <a:spcPts val="0"/>
                        </a:spcAft>
                      </a:pPr>
                      <a:r>
                        <a:rPr lang="en-US" sz="1200" b="0" i="1" u="none" strike="noStrike" dirty="0">
                          <a:solidFill>
                            <a:srgbClr val="FFFFFF"/>
                          </a:solidFill>
                          <a:effectLst/>
                          <a:latin typeface="Trebuchet MS" panose="020B0603020202020204" pitchFamily="34" charset="0"/>
                        </a:rPr>
                        <a:t>July 1, 2021 transition</a:t>
                      </a:r>
                      <a:endParaRPr lang="en-US" sz="1200" dirty="0">
                        <a:effectLst/>
                      </a:endParaRPr>
                    </a:p>
                  </a:txBody>
                  <a:tcPr marL="44763" marR="44763" marT="44763" marB="4476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extLst>
                  <a:ext uri="{0D108BD9-81ED-4DB2-BD59-A6C34878D82A}">
                    <a16:rowId xmlns:a16="http://schemas.microsoft.com/office/drawing/2014/main" val="3479526521"/>
                  </a:ext>
                </a:extLst>
              </a:tr>
              <a:tr h="2029849">
                <a:tc>
                  <a:txBody>
                    <a:bodyPr/>
                    <a:lstStyle/>
                    <a:p>
                      <a:pPr rtl="0" fontAlgn="t">
                        <a:spcBef>
                          <a:spcPts val="0"/>
                        </a:spcBef>
                        <a:spcAft>
                          <a:spcPts val="0"/>
                        </a:spcAft>
                      </a:pPr>
                      <a:r>
                        <a:rPr lang="en-US" sz="1100" b="0" i="0" u="none" strike="noStrike" dirty="0" smtClean="0">
                          <a:solidFill>
                            <a:schemeClr val="tx1"/>
                          </a:solidFill>
                          <a:effectLst/>
                          <a:latin typeface="Trebuchet MS" panose="020B0603020202020204" pitchFamily="34" charset="0"/>
                        </a:rPr>
                        <a:t>The</a:t>
                      </a:r>
                      <a:r>
                        <a:rPr lang="en-US" sz="1100" b="0" i="0" u="none" strike="noStrike" baseline="0" dirty="0" smtClean="0">
                          <a:solidFill>
                            <a:schemeClr val="tx1"/>
                          </a:solidFill>
                          <a:effectLst/>
                          <a:latin typeface="Trebuchet MS" panose="020B0603020202020204" pitchFamily="34" charset="0"/>
                        </a:rPr>
                        <a:t> </a:t>
                      </a:r>
                      <a:r>
                        <a:rPr lang="en-US" sz="1100" b="0" i="0" u="none" strike="noStrike" dirty="0" smtClean="0">
                          <a:solidFill>
                            <a:schemeClr val="tx1"/>
                          </a:solidFill>
                          <a:effectLst/>
                          <a:latin typeface="Trebuchet MS" panose="020B0603020202020204" pitchFamily="34" charset="0"/>
                        </a:rPr>
                        <a:t>Head </a:t>
                      </a:r>
                      <a:r>
                        <a:rPr lang="en-US" sz="1100" b="0" i="0" u="none" strike="noStrike" dirty="0">
                          <a:solidFill>
                            <a:schemeClr val="tx1"/>
                          </a:solidFill>
                          <a:effectLst/>
                          <a:latin typeface="Trebuchet MS" panose="020B0603020202020204" pitchFamily="34" charset="0"/>
                        </a:rPr>
                        <a:t>Start State Collaboration Office is Virginia’s liaison between the federal Office of Head Start, Head Start and Early Head Start grantees in Virginia, and broader early childhood initiatives across the state</a:t>
                      </a:r>
                      <a:endParaRPr lang="en-US" sz="1100" dirty="0">
                        <a:solidFill>
                          <a:schemeClr val="tx1"/>
                        </a:solidFill>
                        <a:effectLst/>
                        <a:latin typeface="Trebuchet MS" panose="020B0603020202020204" pitchFamily="34" charset="0"/>
                      </a:endParaRPr>
                    </a:p>
                  </a:txBody>
                  <a:tcPr marL="44763" marR="44763" marT="44763" marB="4476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chemeClr val="tx1"/>
                          </a:solidFill>
                          <a:effectLst/>
                          <a:latin typeface="Trebuchet MS" panose="020B0603020202020204" pitchFamily="34" charset="0"/>
                        </a:rPr>
                        <a:t>The Quality team oversees </a:t>
                      </a:r>
                      <a:r>
                        <a:rPr lang="en-US" sz="1100" b="0" i="0" u="none" strike="noStrike" dirty="0" smtClean="0">
                          <a:solidFill>
                            <a:schemeClr val="tx1"/>
                          </a:solidFill>
                          <a:effectLst/>
                          <a:latin typeface="Trebuchet MS" panose="020B0603020202020204" pitchFamily="34" charset="0"/>
                        </a:rPr>
                        <a:t>contracted</a:t>
                      </a:r>
                      <a:r>
                        <a:rPr lang="en-US" sz="1100" b="0" i="0" u="none" strike="noStrike" baseline="0" dirty="0" smtClean="0">
                          <a:solidFill>
                            <a:schemeClr val="tx1"/>
                          </a:solidFill>
                          <a:effectLst/>
                          <a:latin typeface="Trebuchet MS" panose="020B0603020202020204" pitchFamily="34" charset="0"/>
                        </a:rPr>
                        <a:t> activities</a:t>
                      </a:r>
                      <a:r>
                        <a:rPr lang="en-US" sz="1100" b="0" i="0" u="none" strike="noStrike" dirty="0" smtClean="0">
                          <a:solidFill>
                            <a:schemeClr val="tx1"/>
                          </a:solidFill>
                          <a:effectLst/>
                          <a:latin typeface="Trebuchet MS" panose="020B0603020202020204" pitchFamily="34" charset="0"/>
                        </a:rPr>
                        <a:t> </a:t>
                      </a:r>
                      <a:r>
                        <a:rPr lang="en-US" sz="1100" b="0" i="0" u="none" strike="noStrike" dirty="0">
                          <a:solidFill>
                            <a:schemeClr val="tx1"/>
                          </a:solidFill>
                          <a:effectLst/>
                          <a:latin typeface="Trebuchet MS" panose="020B0603020202020204" pitchFamily="34" charset="0"/>
                        </a:rPr>
                        <a:t>related to quality improvement and professional development for the early childhood workforce</a:t>
                      </a:r>
                      <a:r>
                        <a:rPr lang="en-US" sz="1100" b="0" i="0" u="none" strike="noStrike" dirty="0" smtClean="0">
                          <a:solidFill>
                            <a:schemeClr val="tx1"/>
                          </a:solidFill>
                          <a:effectLst/>
                          <a:latin typeface="Trebuchet MS" panose="020B0603020202020204" pitchFamily="34" charset="0"/>
                        </a:rPr>
                        <a:t>.</a:t>
                      </a:r>
                      <a:endParaRPr lang="en-US" sz="1100" dirty="0">
                        <a:solidFill>
                          <a:schemeClr val="tx1"/>
                        </a:solidFill>
                        <a:effectLst/>
                        <a:latin typeface="Trebuchet MS" panose="020B0603020202020204" pitchFamily="34" charset="0"/>
                      </a:endParaRPr>
                    </a:p>
                  </a:txBody>
                  <a:tcPr marL="44763" marR="44763" marT="44763" marB="4476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chemeClr val="tx1"/>
                          </a:solidFill>
                          <a:effectLst/>
                          <a:latin typeface="Trebuchet MS" panose="020B0603020202020204" pitchFamily="34" charset="0"/>
                        </a:rPr>
                        <a:t>The federal Child Care and Development Fund (CCDF) is the largest source of federal funding for child care services and quality improvement. </a:t>
                      </a:r>
                      <a:endParaRPr lang="en-US" sz="1100" dirty="0">
                        <a:solidFill>
                          <a:schemeClr val="tx1"/>
                        </a:solidFill>
                        <a:effectLst/>
                        <a:latin typeface="Trebuchet MS" panose="020B0603020202020204" pitchFamily="34" charset="0"/>
                      </a:endParaRPr>
                    </a:p>
                    <a:p>
                      <a:pPr rtl="0" fontAlgn="t">
                        <a:spcBef>
                          <a:spcPts val="0"/>
                        </a:spcBef>
                        <a:spcAft>
                          <a:spcPts val="0"/>
                        </a:spcAft>
                      </a:pPr>
                      <a:r>
                        <a:rPr lang="en-US" sz="1100" dirty="0">
                          <a:solidFill>
                            <a:schemeClr val="tx1"/>
                          </a:solidFill>
                          <a:effectLst/>
                          <a:latin typeface="Trebuchet MS" panose="020B0603020202020204" pitchFamily="34" charset="0"/>
                        </a:rPr>
                        <a:t/>
                      </a:r>
                      <a:br>
                        <a:rPr lang="en-US" sz="1100" dirty="0">
                          <a:solidFill>
                            <a:schemeClr val="tx1"/>
                          </a:solidFill>
                          <a:effectLst/>
                          <a:latin typeface="Trebuchet MS" panose="020B0603020202020204" pitchFamily="34" charset="0"/>
                        </a:rPr>
                      </a:br>
                      <a:r>
                        <a:rPr lang="en-US" sz="1100" b="0" i="0" u="none" strike="noStrike" dirty="0">
                          <a:solidFill>
                            <a:schemeClr val="tx1"/>
                          </a:solidFill>
                          <a:effectLst/>
                          <a:latin typeface="Trebuchet MS" panose="020B0603020202020204" pitchFamily="34" charset="0"/>
                        </a:rPr>
                        <a:t>As Lead Agency, VDOE will set policy and determine how VA utilizes CCDF.</a:t>
                      </a:r>
                      <a:endParaRPr lang="en-US" sz="1100" dirty="0">
                        <a:solidFill>
                          <a:schemeClr val="tx1"/>
                        </a:solidFill>
                        <a:effectLst/>
                        <a:latin typeface="Trebuchet MS" panose="020B0603020202020204" pitchFamily="34" charset="0"/>
                      </a:endParaRPr>
                    </a:p>
                  </a:txBody>
                  <a:tcPr marL="44763" marR="44763" marT="44763" marB="4476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chemeClr val="tx1"/>
                          </a:solidFill>
                          <a:effectLst/>
                          <a:latin typeface="Trebuchet MS" panose="020B0603020202020204" pitchFamily="34" charset="0"/>
                        </a:rPr>
                        <a:t>Virginia’s Child Care Subsidy Program is funded by CCDF and provides direct child care services to eligible families. </a:t>
                      </a:r>
                      <a:endParaRPr lang="en-US" sz="1100" dirty="0">
                        <a:solidFill>
                          <a:schemeClr val="tx1"/>
                        </a:solidFill>
                        <a:effectLst/>
                        <a:latin typeface="Trebuchet MS" panose="020B0603020202020204" pitchFamily="34" charset="0"/>
                      </a:endParaRPr>
                    </a:p>
                    <a:p>
                      <a:pPr rtl="0" fontAlgn="t">
                        <a:spcBef>
                          <a:spcPts val="0"/>
                        </a:spcBef>
                        <a:spcAft>
                          <a:spcPts val="0"/>
                        </a:spcAft>
                      </a:pPr>
                      <a:r>
                        <a:rPr lang="en-US" sz="1100" dirty="0">
                          <a:solidFill>
                            <a:schemeClr val="tx1"/>
                          </a:solidFill>
                          <a:effectLst/>
                          <a:latin typeface="Trebuchet MS" panose="020B0603020202020204" pitchFamily="34" charset="0"/>
                        </a:rPr>
                        <a:t/>
                      </a:r>
                      <a:br>
                        <a:rPr lang="en-US" sz="1100" dirty="0">
                          <a:solidFill>
                            <a:schemeClr val="tx1"/>
                          </a:solidFill>
                          <a:effectLst/>
                          <a:latin typeface="Trebuchet MS" panose="020B0603020202020204" pitchFamily="34" charset="0"/>
                        </a:rPr>
                      </a:br>
                      <a:r>
                        <a:rPr lang="en-US" sz="1100" b="0" i="0" u="none" strike="noStrike" dirty="0">
                          <a:solidFill>
                            <a:schemeClr val="tx1"/>
                          </a:solidFill>
                          <a:effectLst/>
                          <a:latin typeface="Trebuchet MS" panose="020B0603020202020204" pitchFamily="34" charset="0"/>
                        </a:rPr>
                        <a:t>VDOE will oversee the </a:t>
                      </a:r>
                      <a:r>
                        <a:rPr lang="en-US" sz="1100" b="0" i="0" u="none" strike="noStrike" dirty="0" smtClean="0">
                          <a:solidFill>
                            <a:schemeClr val="tx1"/>
                          </a:solidFill>
                          <a:effectLst/>
                          <a:latin typeface="Trebuchet MS" panose="020B0603020202020204" pitchFamily="34" charset="0"/>
                        </a:rPr>
                        <a:t>program</a:t>
                      </a:r>
                      <a:r>
                        <a:rPr lang="en-US" sz="1100" b="0" i="0" u="none" strike="noStrike" baseline="0" dirty="0" smtClean="0">
                          <a:solidFill>
                            <a:schemeClr val="tx1"/>
                          </a:solidFill>
                          <a:effectLst/>
                          <a:latin typeface="Trebuchet MS" panose="020B0603020202020204" pitchFamily="34" charset="0"/>
                        </a:rPr>
                        <a:t> and </a:t>
                      </a:r>
                      <a:r>
                        <a:rPr lang="en-US" sz="1100" b="0" i="0" u="none" strike="noStrike" dirty="0" smtClean="0">
                          <a:solidFill>
                            <a:schemeClr val="tx1"/>
                          </a:solidFill>
                          <a:effectLst/>
                          <a:latin typeface="Trebuchet MS" panose="020B0603020202020204" pitchFamily="34" charset="0"/>
                        </a:rPr>
                        <a:t>VDSS </a:t>
                      </a:r>
                      <a:r>
                        <a:rPr lang="en-US" sz="1100" b="0" i="0" u="none" strike="noStrike" dirty="0">
                          <a:solidFill>
                            <a:schemeClr val="tx1"/>
                          </a:solidFill>
                          <a:effectLst/>
                          <a:latin typeface="Trebuchet MS" panose="020B0603020202020204" pitchFamily="34" charset="0"/>
                        </a:rPr>
                        <a:t>will administer the program through </a:t>
                      </a:r>
                      <a:r>
                        <a:rPr lang="en-US" sz="1100" b="0" i="0" u="none" strike="noStrike" dirty="0" smtClean="0">
                          <a:solidFill>
                            <a:schemeClr val="tx1"/>
                          </a:solidFill>
                          <a:effectLst/>
                          <a:latin typeface="Trebuchet MS" panose="020B0603020202020204" pitchFamily="34" charset="0"/>
                        </a:rPr>
                        <a:t>local departments</a:t>
                      </a:r>
                      <a:r>
                        <a:rPr lang="en-US" sz="1100" b="0" i="0" u="none" strike="noStrike" baseline="0" dirty="0" smtClean="0">
                          <a:solidFill>
                            <a:schemeClr val="tx1"/>
                          </a:solidFill>
                          <a:effectLst/>
                          <a:latin typeface="Trebuchet MS" panose="020B0603020202020204" pitchFamily="34" charset="0"/>
                        </a:rPr>
                        <a:t> of social services.</a:t>
                      </a:r>
                      <a:endParaRPr lang="en-US" sz="1100" dirty="0">
                        <a:solidFill>
                          <a:schemeClr val="tx1"/>
                        </a:solidFill>
                        <a:effectLst/>
                        <a:latin typeface="Trebuchet MS" panose="020B0603020202020204" pitchFamily="34" charset="0"/>
                      </a:endParaRPr>
                    </a:p>
                  </a:txBody>
                  <a:tcPr marL="44763" marR="44763" marT="44763" marB="4476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smtClean="0">
                          <a:solidFill>
                            <a:schemeClr val="tx1"/>
                          </a:solidFill>
                          <a:effectLst/>
                          <a:latin typeface="Trebuchet MS" panose="020B0603020202020204" pitchFamily="34" charset="0"/>
                        </a:rPr>
                        <a:t>Child </a:t>
                      </a:r>
                      <a:r>
                        <a:rPr lang="en-US" sz="1100" b="0" i="0" u="none" strike="noStrike" dirty="0">
                          <a:solidFill>
                            <a:schemeClr val="tx1"/>
                          </a:solidFill>
                          <a:effectLst/>
                          <a:latin typeface="Trebuchet MS" panose="020B0603020202020204" pitchFamily="34" charset="0"/>
                        </a:rPr>
                        <a:t>Care Licensing </a:t>
                      </a:r>
                      <a:r>
                        <a:rPr lang="en-US" sz="1100" b="0" i="0" u="none" strike="noStrike" dirty="0" smtClean="0">
                          <a:solidFill>
                            <a:schemeClr val="tx1"/>
                          </a:solidFill>
                          <a:effectLst/>
                          <a:latin typeface="Trebuchet MS" panose="020B0603020202020204" pitchFamily="34" charset="0"/>
                        </a:rPr>
                        <a:t>refers to the basic </a:t>
                      </a:r>
                      <a:r>
                        <a:rPr lang="en-US" sz="1100" b="0" i="0" u="none" strike="noStrike" dirty="0">
                          <a:solidFill>
                            <a:schemeClr val="tx1"/>
                          </a:solidFill>
                          <a:effectLst/>
                          <a:latin typeface="Trebuchet MS" panose="020B0603020202020204" pitchFamily="34" charset="0"/>
                        </a:rPr>
                        <a:t>health and safety requirements for child care </a:t>
                      </a:r>
                      <a:r>
                        <a:rPr lang="en-US" sz="1100" b="0" i="0" u="none" strike="noStrike" dirty="0" smtClean="0">
                          <a:solidFill>
                            <a:schemeClr val="tx1"/>
                          </a:solidFill>
                          <a:effectLst/>
                          <a:latin typeface="Trebuchet MS" panose="020B0603020202020204" pitchFamily="34" charset="0"/>
                        </a:rPr>
                        <a:t>providers. The licensing</a:t>
                      </a:r>
                      <a:r>
                        <a:rPr lang="en-US" sz="1100" b="0" i="0" u="none" strike="noStrike" baseline="0" dirty="0" smtClean="0">
                          <a:solidFill>
                            <a:schemeClr val="tx1"/>
                          </a:solidFill>
                          <a:effectLst/>
                          <a:latin typeface="Trebuchet MS" panose="020B0603020202020204" pitchFamily="34" charset="0"/>
                        </a:rPr>
                        <a:t> team</a:t>
                      </a:r>
                      <a:r>
                        <a:rPr lang="en-US" sz="1100" b="0" i="0" u="none" strike="noStrike" dirty="0" smtClean="0">
                          <a:solidFill>
                            <a:schemeClr val="tx1"/>
                          </a:solidFill>
                          <a:effectLst/>
                          <a:latin typeface="Trebuchet MS" panose="020B0603020202020204" pitchFamily="34" charset="0"/>
                        </a:rPr>
                        <a:t> enforces these basic requirements and conducts </a:t>
                      </a:r>
                      <a:r>
                        <a:rPr lang="en-US" sz="1100" b="0" i="0" u="none" strike="noStrike" dirty="0">
                          <a:solidFill>
                            <a:schemeClr val="tx1"/>
                          </a:solidFill>
                          <a:effectLst/>
                          <a:latin typeface="Trebuchet MS" panose="020B0603020202020204" pitchFamily="34" charset="0"/>
                        </a:rPr>
                        <a:t>required annual inspections. </a:t>
                      </a:r>
                      <a:endParaRPr lang="en-US" sz="1100" dirty="0">
                        <a:solidFill>
                          <a:schemeClr val="tx1"/>
                        </a:solidFill>
                        <a:effectLst/>
                        <a:latin typeface="Trebuchet MS" panose="020B0603020202020204" pitchFamily="34" charset="0"/>
                      </a:endParaRPr>
                    </a:p>
                    <a:p>
                      <a:pPr rtl="0" fontAlgn="t">
                        <a:spcBef>
                          <a:spcPts val="0"/>
                        </a:spcBef>
                        <a:spcAft>
                          <a:spcPts val="0"/>
                        </a:spcAft>
                      </a:pPr>
                      <a:r>
                        <a:rPr lang="en-US" sz="1100" dirty="0">
                          <a:solidFill>
                            <a:schemeClr val="tx1"/>
                          </a:solidFill>
                          <a:effectLst/>
                          <a:latin typeface="Trebuchet MS" panose="020B0603020202020204" pitchFamily="34" charset="0"/>
                        </a:rPr>
                        <a:t/>
                      </a:r>
                      <a:br>
                        <a:rPr lang="en-US" sz="1100" dirty="0">
                          <a:solidFill>
                            <a:schemeClr val="tx1"/>
                          </a:solidFill>
                          <a:effectLst/>
                          <a:latin typeface="Trebuchet MS" panose="020B0603020202020204" pitchFamily="34" charset="0"/>
                        </a:rPr>
                      </a:br>
                      <a:r>
                        <a:rPr lang="en-US" sz="1100" b="0" i="0" u="none" strike="noStrike" dirty="0">
                          <a:solidFill>
                            <a:schemeClr val="tx1"/>
                          </a:solidFill>
                          <a:effectLst/>
                          <a:latin typeface="Trebuchet MS" panose="020B0603020202020204" pitchFamily="34" charset="0"/>
                        </a:rPr>
                        <a:t>All Child Care Licensing staff will become VDOE employees.</a:t>
                      </a:r>
                      <a:endParaRPr lang="en-US" sz="1100" dirty="0">
                        <a:solidFill>
                          <a:schemeClr val="tx1"/>
                        </a:solidFill>
                        <a:effectLst/>
                        <a:latin typeface="Trebuchet MS" panose="020B0603020202020204" pitchFamily="34" charset="0"/>
                      </a:endParaRPr>
                    </a:p>
                  </a:txBody>
                  <a:tcPr marL="44763" marR="44763" marT="44763" marB="4476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78309482"/>
                  </a:ext>
                </a:extLst>
              </a:tr>
            </a:tbl>
          </a:graphicData>
        </a:graphic>
      </p:graphicFrame>
      <p:sp>
        <p:nvSpPr>
          <p:cNvPr id="4" name="Rectangle 3"/>
          <p:cNvSpPr/>
          <p:nvPr/>
        </p:nvSpPr>
        <p:spPr>
          <a:xfrm>
            <a:off x="311700" y="1012193"/>
            <a:ext cx="7854380" cy="400110"/>
          </a:xfrm>
          <a:prstGeom prst="rect">
            <a:avLst/>
          </a:prstGeom>
        </p:spPr>
        <p:txBody>
          <a:bodyPr wrap="square">
            <a:spAutoFit/>
          </a:bodyPr>
          <a:lstStyle/>
          <a:p>
            <a:pPr lvl="0">
              <a:buSzPts val="2100"/>
            </a:pPr>
            <a:r>
              <a:rPr lang="en-US" sz="2000" b="1" dirty="0" smtClean="0">
                <a:latin typeface="Trebuchet MS" panose="020B0603020202020204" pitchFamily="34" charset="0"/>
              </a:rPr>
              <a:t>Virginia is on track to unify oversight on July 1, 2021.</a:t>
            </a:r>
            <a:endParaRPr lang="en-US" sz="2000" b="1" dirty="0">
              <a:latin typeface="Trebuchet MS" panose="020B0603020202020204" pitchFamily="34" charset="0"/>
            </a:endParaRPr>
          </a:p>
        </p:txBody>
      </p:sp>
    </p:spTree>
    <p:extLst>
      <p:ext uri="{BB962C8B-B14F-4D97-AF65-F5344CB8AC3E}">
        <p14:creationId xmlns:p14="http://schemas.microsoft.com/office/powerpoint/2010/main" val="388453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6"/>
          <p:cNvSpPr txBox="1">
            <a:spLocks noGrp="1"/>
          </p:cNvSpPr>
          <p:nvPr>
            <p:ph type="title"/>
          </p:nvPr>
        </p:nvSpPr>
        <p:spPr>
          <a:xfrm>
            <a:off x="311700" y="445025"/>
            <a:ext cx="85206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2021</a:t>
            </a:r>
            <a:r>
              <a:rPr lang="en" dirty="0"/>
              <a:t> Transition Timeline</a:t>
            </a:r>
            <a:endParaRPr dirty="0"/>
          </a:p>
        </p:txBody>
      </p:sp>
      <p:sp>
        <p:nvSpPr>
          <p:cNvPr id="212" name="Google Shape;212;p6"/>
          <p:cNvSpPr/>
          <p:nvPr/>
        </p:nvSpPr>
        <p:spPr>
          <a:xfrm>
            <a:off x="1680651" y="3301604"/>
            <a:ext cx="2434149" cy="1754286"/>
          </a:xfrm>
          <a:prstGeom prst="rect">
            <a:avLst/>
          </a:prstGeom>
          <a:noFill/>
          <a:ln>
            <a:noFill/>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smtClean="0">
                <a:solidFill>
                  <a:srgbClr val="141414"/>
                </a:solidFill>
                <a:latin typeface="Trebuchet MS"/>
                <a:ea typeface="Trebuchet MS"/>
                <a:cs typeface="Trebuchet MS"/>
                <a:sym typeface="Trebuchet MS"/>
              </a:rPr>
              <a:t>Board adopted child care regulations</a:t>
            </a:r>
          </a:p>
          <a:p>
            <a:pPr marL="171450" marR="0" lvl="0" indent="-171450" algn="l" rtl="0">
              <a:lnSpc>
                <a:spcPct val="100000"/>
              </a:lnSpc>
              <a:spcBef>
                <a:spcPts val="0"/>
              </a:spcBef>
              <a:spcAft>
                <a:spcPts val="0"/>
              </a:spcAft>
              <a:buClr>
                <a:srgbClr val="000000"/>
              </a:buClr>
              <a:buSzPts val="1200"/>
              <a:buFont typeface="Arial"/>
              <a:buChar char="•"/>
            </a:pPr>
            <a:r>
              <a:rPr lang="en-US" sz="1200" dirty="0" smtClean="0">
                <a:solidFill>
                  <a:srgbClr val="141414"/>
                </a:solidFill>
                <a:latin typeface="Trebuchet MS"/>
                <a:sym typeface="Trebuchet MS"/>
              </a:rPr>
              <a:t>VDOE proposed uniform measurement and improvement system to ECAC, Board</a:t>
            </a:r>
          </a:p>
          <a:p>
            <a:pPr marL="171450" indent="-171450">
              <a:buSzPts val="1200"/>
              <a:buFont typeface="Arial"/>
              <a:buChar char="•"/>
            </a:pPr>
            <a:r>
              <a:rPr lang="en-US" sz="1200" dirty="0">
                <a:solidFill>
                  <a:srgbClr val="141414"/>
                </a:solidFill>
                <a:latin typeface="Trebuchet MS"/>
                <a:ea typeface="Trebuchet MS"/>
                <a:cs typeface="Trebuchet MS"/>
                <a:sym typeface="Trebuchet MS"/>
              </a:rPr>
              <a:t>VDOE and VDSS </a:t>
            </a:r>
            <a:r>
              <a:rPr lang="en-US" sz="1200" dirty="0" smtClean="0">
                <a:solidFill>
                  <a:srgbClr val="141414"/>
                </a:solidFill>
                <a:latin typeface="Trebuchet MS"/>
                <a:ea typeface="Trebuchet MS"/>
                <a:cs typeface="Trebuchet MS"/>
                <a:sym typeface="Trebuchet MS"/>
              </a:rPr>
              <a:t>finalize </a:t>
            </a:r>
            <a:r>
              <a:rPr lang="en-US" sz="1200" dirty="0">
                <a:solidFill>
                  <a:srgbClr val="141414"/>
                </a:solidFill>
                <a:latin typeface="Trebuchet MS"/>
                <a:ea typeface="Trebuchet MS"/>
                <a:cs typeface="Trebuchet MS"/>
                <a:sym typeface="Trebuchet MS"/>
              </a:rPr>
              <a:t>child care transition </a:t>
            </a:r>
            <a:r>
              <a:rPr lang="en-US" sz="1200" dirty="0" smtClean="0">
                <a:solidFill>
                  <a:srgbClr val="141414"/>
                </a:solidFill>
                <a:latin typeface="Trebuchet MS"/>
                <a:ea typeface="Trebuchet MS"/>
                <a:cs typeface="Trebuchet MS"/>
                <a:sym typeface="Trebuchet MS"/>
              </a:rPr>
              <a:t>MOAs by June 15</a:t>
            </a:r>
            <a:endParaRPr lang="en-US" dirty="0"/>
          </a:p>
        </p:txBody>
      </p:sp>
      <p:sp>
        <p:nvSpPr>
          <p:cNvPr id="213" name="Google Shape;213;p6"/>
          <p:cNvSpPr/>
          <p:nvPr/>
        </p:nvSpPr>
        <p:spPr>
          <a:xfrm>
            <a:off x="5273565" y="3301604"/>
            <a:ext cx="2065283" cy="1015622"/>
          </a:xfrm>
          <a:prstGeom prst="rect">
            <a:avLst/>
          </a:prstGeom>
          <a:noFill/>
          <a:ln>
            <a:noFill/>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141414"/>
                </a:solidFill>
                <a:latin typeface="Trebuchet MS"/>
                <a:ea typeface="Trebuchet MS"/>
                <a:cs typeface="Trebuchet MS"/>
                <a:sym typeface="Trebuchet MS"/>
              </a:rPr>
              <a:t>VDOE reviews child care licensing program regulations with the ECAC</a:t>
            </a:r>
            <a:endParaRPr sz="1200" b="0" i="0" u="none" strike="noStrike" cap="none" dirty="0">
              <a:solidFill>
                <a:srgbClr val="141414"/>
              </a:solidFill>
              <a:latin typeface="Trebuchet MS"/>
              <a:ea typeface="Trebuchet MS"/>
              <a:cs typeface="Trebuchet MS"/>
              <a:sym typeface="Trebuchet MS"/>
            </a:endParaRPr>
          </a:p>
          <a:p>
            <a:pPr marL="171450" marR="0" lvl="0" indent="-95250" algn="l" rtl="0">
              <a:lnSpc>
                <a:spcPct val="100000"/>
              </a:lnSpc>
              <a:spcBef>
                <a:spcPts val="0"/>
              </a:spcBef>
              <a:spcAft>
                <a:spcPts val="0"/>
              </a:spcAft>
              <a:buClr>
                <a:srgbClr val="000000"/>
              </a:buClr>
              <a:buSzPts val="1200"/>
              <a:buFont typeface="Arial"/>
              <a:buNone/>
            </a:pPr>
            <a:endParaRPr sz="1200" b="0" i="0" u="none" strike="noStrike" cap="none" dirty="0">
              <a:solidFill>
                <a:srgbClr val="141414"/>
              </a:solidFill>
              <a:latin typeface="Trebuchet MS"/>
              <a:ea typeface="Trebuchet MS"/>
              <a:cs typeface="Trebuchet MS"/>
              <a:sym typeface="Trebuchet MS"/>
            </a:endParaRPr>
          </a:p>
        </p:txBody>
      </p:sp>
      <p:sp>
        <p:nvSpPr>
          <p:cNvPr id="214" name="Google Shape;214;p6"/>
          <p:cNvSpPr/>
          <p:nvPr/>
        </p:nvSpPr>
        <p:spPr>
          <a:xfrm>
            <a:off x="7165428" y="1152966"/>
            <a:ext cx="1978572" cy="1015622"/>
          </a:xfrm>
          <a:prstGeom prst="rect">
            <a:avLst/>
          </a:prstGeom>
          <a:noFill/>
          <a:ln>
            <a:noFill/>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141414"/>
                </a:solidFill>
                <a:latin typeface="Trebuchet MS"/>
                <a:ea typeface="Trebuchet MS"/>
                <a:cs typeface="Trebuchet MS"/>
                <a:sym typeface="Trebuchet MS"/>
              </a:rPr>
              <a:t>VDOE brings child care subsidy program and child care licensing regulations to the Board of Education</a:t>
            </a:r>
            <a:endParaRPr sz="1200" b="0" i="0" u="none" strike="noStrike" cap="none" dirty="0">
              <a:solidFill>
                <a:srgbClr val="141414"/>
              </a:solidFill>
              <a:latin typeface="Trebuchet MS"/>
              <a:ea typeface="Trebuchet MS"/>
              <a:cs typeface="Trebuchet MS"/>
              <a:sym typeface="Trebuchet MS"/>
            </a:endParaRPr>
          </a:p>
        </p:txBody>
      </p:sp>
      <p:sp>
        <p:nvSpPr>
          <p:cNvPr id="215" name="Google Shape;215;p6"/>
          <p:cNvSpPr/>
          <p:nvPr/>
        </p:nvSpPr>
        <p:spPr>
          <a:xfrm>
            <a:off x="3367543" y="1337632"/>
            <a:ext cx="2235493" cy="830956"/>
          </a:xfrm>
          <a:prstGeom prst="rect">
            <a:avLst/>
          </a:prstGeom>
          <a:noFill/>
          <a:ln>
            <a:noFill/>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141414"/>
                </a:solidFill>
                <a:latin typeface="Trebuchet MS"/>
                <a:ea typeface="Trebuchet MS"/>
                <a:cs typeface="Trebuchet MS"/>
                <a:sym typeface="Trebuchet MS"/>
              </a:rPr>
              <a:t>July 1: official </a:t>
            </a:r>
            <a:r>
              <a:rPr lang="en" sz="1200" b="1" i="0" u="none" strike="noStrike" cap="none" dirty="0" smtClean="0">
                <a:solidFill>
                  <a:srgbClr val="141414"/>
                </a:solidFill>
                <a:latin typeface="Trebuchet MS"/>
                <a:ea typeface="Trebuchet MS"/>
                <a:cs typeface="Trebuchet MS"/>
                <a:sym typeface="Trebuchet MS"/>
              </a:rPr>
              <a:t>transition</a:t>
            </a:r>
            <a:endParaRPr b="1" dirty="0"/>
          </a:p>
          <a:p>
            <a:pPr marL="171450" marR="0" lvl="0" indent="-17145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141414"/>
                </a:solidFill>
                <a:latin typeface="Trebuchet MS"/>
                <a:ea typeface="Trebuchet MS"/>
                <a:cs typeface="Trebuchet MS"/>
                <a:sym typeface="Trebuchet MS"/>
              </a:rPr>
              <a:t>VDOE reviews child care subsidy program regulations with the ECAC</a:t>
            </a:r>
            <a:endParaRPr sz="1200" b="0" i="0" u="none" strike="noStrike" cap="none" dirty="0">
              <a:solidFill>
                <a:srgbClr val="141414"/>
              </a:solidFill>
              <a:latin typeface="Trebuchet MS"/>
              <a:ea typeface="Trebuchet MS"/>
              <a:cs typeface="Trebuchet MS"/>
              <a:sym typeface="Trebuchet MS"/>
            </a:endParaRPr>
          </a:p>
        </p:txBody>
      </p:sp>
      <p:graphicFrame>
        <p:nvGraphicFramePr>
          <p:cNvPr id="2" name="Diagram 1"/>
          <p:cNvGraphicFramePr/>
          <p:nvPr>
            <p:extLst/>
          </p:nvPr>
        </p:nvGraphicFramePr>
        <p:xfrm>
          <a:off x="40225" y="1808869"/>
          <a:ext cx="9063549" cy="1818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Google Shape;213;p6"/>
          <p:cNvSpPr/>
          <p:nvPr/>
        </p:nvSpPr>
        <p:spPr>
          <a:xfrm>
            <a:off x="40225" y="1337632"/>
            <a:ext cx="2025869" cy="1015622"/>
          </a:xfrm>
          <a:prstGeom prst="rect">
            <a:avLst/>
          </a:prstGeom>
          <a:noFill/>
          <a:ln>
            <a:noFill/>
          </a:ln>
        </p:spPr>
        <p:txBody>
          <a:bodyPr spcFirstLastPara="1" wrap="square" lIns="91425" tIns="45700" rIns="91425" bIns="45700" anchor="t" anchorCtr="0">
            <a:spAutoFit/>
          </a:bodyPr>
          <a:lstStyle/>
          <a:p>
            <a:pPr marL="1714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smtClean="0">
                <a:solidFill>
                  <a:srgbClr val="141414"/>
                </a:solidFill>
                <a:latin typeface="Trebuchet MS"/>
                <a:ea typeface="Trebuchet MS"/>
                <a:cs typeface="Trebuchet MS"/>
                <a:sym typeface="Trebuchet MS"/>
              </a:rPr>
              <a:t>VDOE launched the Early Childhood Advisory Committee (ECAC)</a:t>
            </a:r>
            <a:endParaRPr sz="1200" b="0" i="0" u="none" strike="noStrike" cap="none" dirty="0">
              <a:solidFill>
                <a:srgbClr val="141414"/>
              </a:solidFill>
              <a:latin typeface="Trebuchet MS"/>
              <a:ea typeface="Trebuchet MS"/>
              <a:cs typeface="Trebuchet MS"/>
              <a:sym typeface="Trebuchet MS"/>
            </a:endParaRPr>
          </a:p>
          <a:p>
            <a:pPr marL="171450" marR="0" lvl="0" indent="-95250" algn="l" rtl="0">
              <a:lnSpc>
                <a:spcPct val="100000"/>
              </a:lnSpc>
              <a:spcBef>
                <a:spcPts val="0"/>
              </a:spcBef>
              <a:spcAft>
                <a:spcPts val="0"/>
              </a:spcAft>
              <a:buClr>
                <a:srgbClr val="000000"/>
              </a:buClr>
              <a:buSzPts val="1200"/>
              <a:buFont typeface="Arial"/>
              <a:buNone/>
            </a:pPr>
            <a:endParaRPr sz="1200" b="0" i="0" u="none" strike="noStrike" cap="none" dirty="0">
              <a:solidFill>
                <a:srgbClr val="141414"/>
              </a:solidFill>
              <a:latin typeface="Trebuchet MS"/>
              <a:ea typeface="Trebuchet MS"/>
              <a:cs typeface="Trebuchet MS"/>
              <a:sym typeface="Trebuchet MS"/>
            </a:endParaRPr>
          </a:p>
        </p:txBody>
      </p:sp>
    </p:spTree>
    <p:extLst>
      <p:ext uri="{BB962C8B-B14F-4D97-AF65-F5344CB8AC3E}">
        <p14:creationId xmlns:p14="http://schemas.microsoft.com/office/powerpoint/2010/main" val="30192330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3"/>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Key transition activities leading up to July 1</a:t>
            </a:r>
            <a:endParaRPr/>
          </a:p>
        </p:txBody>
      </p:sp>
      <p:sp>
        <p:nvSpPr>
          <p:cNvPr id="338" name="Google Shape;338;p43"/>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457200" lvl="0" indent="-317500" algn="l" rtl="0">
              <a:spcBef>
                <a:spcPts val="800"/>
              </a:spcBef>
              <a:spcAft>
                <a:spcPts val="0"/>
              </a:spcAft>
              <a:buSzPts val="1400"/>
              <a:buChar char="•"/>
            </a:pPr>
            <a:r>
              <a:rPr lang="en"/>
              <a:t>Updating VDOE code to include </a:t>
            </a:r>
            <a:r>
              <a:rPr lang="en" b="1"/>
              <a:t>child care regulations</a:t>
            </a:r>
            <a:endParaRPr b="1"/>
          </a:p>
          <a:p>
            <a:pPr marL="457200" lvl="0" indent="-317500" algn="l" rtl="0">
              <a:spcBef>
                <a:spcPts val="1000"/>
              </a:spcBef>
              <a:spcAft>
                <a:spcPts val="0"/>
              </a:spcAft>
              <a:buSzPts val="1400"/>
              <a:buChar char="•"/>
            </a:pPr>
            <a:r>
              <a:rPr lang="en"/>
              <a:t>Adding child care licensing and subsidy content to the </a:t>
            </a:r>
            <a:r>
              <a:rPr lang="en" b="1"/>
              <a:t>VDOE website</a:t>
            </a:r>
            <a:endParaRPr b="1"/>
          </a:p>
          <a:p>
            <a:pPr marL="457200" lvl="0" indent="-317500" algn="l" rtl="0">
              <a:spcBef>
                <a:spcPts val="1000"/>
              </a:spcBef>
              <a:spcAft>
                <a:spcPts val="0"/>
              </a:spcAft>
              <a:buSzPts val="1400"/>
              <a:buChar char="•"/>
            </a:pPr>
            <a:r>
              <a:rPr lang="en"/>
              <a:t>Preparing to </a:t>
            </a:r>
            <a:r>
              <a:rPr lang="en" b="1"/>
              <a:t>transfer and onboard</a:t>
            </a:r>
            <a:r>
              <a:rPr lang="en"/>
              <a:t> child care licensing staff at VDOE</a:t>
            </a:r>
            <a:endParaRPr/>
          </a:p>
          <a:p>
            <a:pPr marL="457200" lvl="0" indent="-317500" algn="l" rtl="0">
              <a:spcBef>
                <a:spcPts val="1000"/>
              </a:spcBef>
              <a:spcAft>
                <a:spcPts val="0"/>
              </a:spcAft>
              <a:buSzPts val="1400"/>
              <a:buChar char="•"/>
            </a:pPr>
            <a:r>
              <a:rPr lang="en"/>
              <a:t>Disseminating </a:t>
            </a:r>
            <a:r>
              <a:rPr lang="en" b="1"/>
              <a:t>joint communications</a:t>
            </a:r>
            <a:r>
              <a:rPr lang="en"/>
              <a:t> to the field about the transition in English and Spanish</a:t>
            </a:r>
            <a:endParaRPr/>
          </a:p>
          <a:p>
            <a:pPr marL="457200" lvl="0" indent="-317500" algn="l" rtl="0">
              <a:spcBef>
                <a:spcPts val="1000"/>
              </a:spcBef>
              <a:spcAft>
                <a:spcPts val="0"/>
              </a:spcAft>
              <a:buSzPts val="1400"/>
              <a:buChar char="•"/>
            </a:pPr>
            <a:r>
              <a:rPr lang="en"/>
              <a:t>Collaborating on COVID 19 </a:t>
            </a:r>
            <a:r>
              <a:rPr lang="en" b="1"/>
              <a:t>relief guidance and financial assistance </a:t>
            </a:r>
            <a:endParaRPr/>
          </a:p>
          <a:p>
            <a:pPr marL="0" lvl="0" indent="0" algn="l" rtl="0">
              <a:spcBef>
                <a:spcPts val="1000"/>
              </a:spcBef>
              <a:spcAft>
                <a:spcPts val="1000"/>
              </a:spcAft>
              <a:buNone/>
            </a:pPr>
            <a:endParaRPr>
              <a:highlight>
                <a:srgbClr val="FFFF00"/>
              </a:highlight>
            </a:endParaRPr>
          </a:p>
        </p:txBody>
      </p:sp>
    </p:spTree>
  </p:cSld>
  <p:clrMapOvr>
    <a:masterClrMapping/>
  </p:clrMapOvr>
</p:sld>
</file>

<file path=ppt/theme/theme1.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3805</Words>
  <Application>Microsoft Office PowerPoint</Application>
  <PresentationFormat>On-screen Show (16:9)</PresentationFormat>
  <Paragraphs>329</Paragraphs>
  <Slides>31</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Trebuchet MS</vt:lpstr>
      <vt:lpstr>Roboto</vt:lpstr>
      <vt:lpstr>Calibri</vt:lpstr>
      <vt:lpstr>Arial</vt:lpstr>
      <vt:lpstr>Office Theme</vt:lpstr>
      <vt:lpstr>Office Theme</vt:lpstr>
      <vt:lpstr>Virginia’s Early Childhood Advisory Committee (ECAC)</vt:lpstr>
      <vt:lpstr>Agenda</vt:lpstr>
      <vt:lpstr>Update on Virginia’s Child Care Transition</vt:lpstr>
      <vt:lpstr>Our shared challenge</vt:lpstr>
      <vt:lpstr>Vision</vt:lpstr>
      <vt:lpstr>Building a unified and equitable ECCE system</vt:lpstr>
      <vt:lpstr>Unifying early childhood at the VDOE</vt:lpstr>
      <vt:lpstr>2021 Transition Timeline</vt:lpstr>
      <vt:lpstr>Key transition activities leading up to July 1</vt:lpstr>
      <vt:lpstr>Questions?</vt:lpstr>
      <vt:lpstr>Updates on Virginia’s Child Care and Development Block Grant (CCDBG) Triennial State Plan</vt:lpstr>
      <vt:lpstr>What is the state plan?</vt:lpstr>
      <vt:lpstr>What is included in the state plan?</vt:lpstr>
      <vt:lpstr>FY 2022-2024 state plan: Strategy and approach</vt:lpstr>
      <vt:lpstr>Questions?</vt:lpstr>
      <vt:lpstr>Implementation of the Proposal for the Unified Measurement and Improvement System</vt:lpstr>
      <vt:lpstr>Virginia's new early childhood system</vt:lpstr>
      <vt:lpstr>Progress update </vt:lpstr>
      <vt:lpstr>Timeline for statewide participation</vt:lpstr>
      <vt:lpstr>Revisions to Guidelines for Practice Year 1</vt:lpstr>
      <vt:lpstr>Including families in guiding principles</vt:lpstr>
      <vt:lpstr>Supports for inclusive practices</vt:lpstr>
      <vt:lpstr>Coordinating existing quality supports </vt:lpstr>
      <vt:lpstr>Updated ratings for Practice Year 1 </vt:lpstr>
      <vt:lpstr>Practice Year 1</vt:lpstr>
      <vt:lpstr>PDG expansion and coverage for Practice Year 1 </vt:lpstr>
      <vt:lpstr>Practice Year 1 Timeline </vt:lpstr>
      <vt:lpstr>Measuring interactions in Practice Year 1</vt:lpstr>
      <vt:lpstr>Curriculum Review Process in Practice Year 1</vt:lpstr>
      <vt:lpstr>Next Steps: Preparing for Practice Year 1 </vt:lpstr>
      <vt:lpstr>Questions and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Virginia’s Early Childhood Advisory Committee (ECAC)</dc:title>
  <dc:creator>Ullrich, Rebecca (DOE)</dc:creator>
  <cp:lastModifiedBy>Ullrich, Rebecca (DOE)</cp:lastModifiedBy>
  <cp:revision>9</cp:revision>
  <dcterms:modified xsi:type="dcterms:W3CDTF">2021-05-12T20:11:50Z</dcterms:modified>
</cp:coreProperties>
</file>